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38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ru-RU" smtClean="0"/>
              <a:t>10.01.2016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ru-RU" smtClean="0"/>
              <a:t>10.01.2016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noProof="0" dirty="0" smtClean="0"/>
              <a:t>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t>1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Euphemia"/>
                <a:ea typeface="+mn-ea"/>
                <a:cs typeface="+mn-cs"/>
              </a:rPr>
              <a:t>2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ru-RU" smtClean="0"/>
              <a:t>10.01.2016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ru-RU" smtClean="0"/>
              <a:t>10.01.2016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ru-RU" smtClean="0"/>
              <a:t>10.01.2016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ru-RU" smtClean="0"/>
              <a:t>10.01.2016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ru-RU" smtClean="0"/>
              <a:t>10.01.2016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ru-RU" smtClean="0"/>
              <a:t>10.01.2016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ru-RU" smtClean="0"/>
              <a:t>10.01.2016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ru-RU" smtClean="0"/>
              <a:t>10.01.2016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ru-RU" smtClean="0"/>
              <a:t>10.01.2016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ru-RU" smtClean="0"/>
              <a:t>10.01.2016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ru-RU" smtClean="0"/>
              <a:t>10.01.2016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</a:t>
            </a:r>
            <a:r>
              <a:rPr lang="ru-RU" noProof="0" dirty="0" smtClean="0"/>
              <a:t>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ru-RU" smtClean="0"/>
              <a:t>10.01.2016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975204"/>
            <a:ext cx="10002837" cy="25527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72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7200" b="1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Роль игры в </a:t>
            </a:r>
            <a:r>
              <a:rPr lang="ru-RU" sz="72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развитии ребенка»</a:t>
            </a:r>
            <a:endParaRPr lang="ru-RU" sz="7200" b="1" i="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45"/>
    </mc:Choice>
    <mc:Fallback xmlns="">
      <p:transition spd="slow" advTm="48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2050"/>
            <a:ext cx="12192000" cy="3505200"/>
          </a:xfrm>
        </p:spPr>
        <p:txBody>
          <a:bodyPr>
            <a:normAutofit lnSpcReduction="10000"/>
          </a:bodyPr>
          <a:lstStyle/>
          <a:p>
            <a:pPr lvl="2">
              <a:lnSpc>
                <a:spcPct val="150000"/>
              </a:lnSpc>
              <a:buClr>
                <a:srgbClr val="595959"/>
              </a:buClr>
              <a:buFont typeface="Wingdings"/>
              <a:buChar char="§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Игра относится к косвенному методу воздействия: ребенок не ощущает себя объектом воздействия взрослого, является полноправным субъектом деятельности.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endParaRPr lang="ru-RU" sz="2000" b="0" i="0" dirty="0">
              <a:solidFill>
                <a:srgbClr val="595959"/>
              </a:solidFill>
              <a:latin typeface="Euphemia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50"/>
    </mc:Choice>
    <mc:Fallback xmlns="">
      <p:transition spd="slow" advTm="56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516836"/>
            <a:ext cx="11944350" cy="29407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002060"/>
                </a:solidFill>
              </a:rPr>
              <a:t>Игра </a:t>
            </a:r>
            <a:r>
              <a:rPr lang="ru-RU" sz="3200" dirty="0">
                <a:solidFill>
                  <a:srgbClr val="002060"/>
                </a:solidFill>
              </a:rPr>
              <a:t>– это такое средство, где воспитание переходит в самовоспитание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Игра</a:t>
            </a:r>
            <a:r>
              <a:rPr lang="ru-RU" sz="3200" dirty="0">
                <a:solidFill>
                  <a:srgbClr val="002060"/>
                </a:solidFill>
              </a:rPr>
              <a:t> теснейшим образом связана с развитием личности, а именно в период её особенно интенсивного развития в детстве, оно приобретает особое значение</a:t>
            </a:r>
            <a:r>
              <a:rPr lang="ru-RU" sz="32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9"/>
    </mc:Choice>
    <mc:Fallback xmlns="">
      <p:transition spd="slow" advTm="44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0574" y="965380"/>
            <a:ext cx="3819658" cy="47625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Игра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– первая деятельность, которой принадлежит особенно значительная роль в развитии личности, в формировании свойств и обогащении его внутреннего содержания.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 ранние, дошкольные годы жизни ребенка игра является тем видом деятельности, в котором формируется его личность</a:t>
            </a:r>
            <a:br>
              <a:rPr lang="ru-RU" dirty="0">
                <a:solidFill>
                  <a:srgbClr val="002060"/>
                </a:solidFill>
              </a:rPr>
            </a:br>
            <a:endParaRPr lang="ru-RU" sz="2600" b="0" i="0" dirty="0">
              <a:solidFill>
                <a:srgbClr val="002060"/>
              </a:solidFill>
              <a:latin typeface="Euphemia"/>
            </a:endParaRPr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023" b="4023"/>
          <a:stretch>
            <a:fillRect/>
          </a:stretch>
        </p:blipFill>
        <p:spPr/>
      </p:pic>
    </p:spTree>
    <p:custDataLst>
      <p:tags r:id="rId1"/>
    </p:custDataLst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27"/>
    </mc:Choice>
    <mc:Fallback xmlns="">
      <p:transition spd="slow" advTm="57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0964" y="1171978"/>
            <a:ext cx="3825024" cy="30780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</a:rPr>
              <a:t>В игре в той или иной мере формируется свойства, необходимые для учения в школе, обуславливающие готовность к обучению</a:t>
            </a:r>
            <a:r>
              <a:rPr lang="ru-RU" dirty="0"/>
              <a:t>.</a:t>
            </a:r>
            <a:endParaRPr lang="ru-RU" sz="2600" b="0" i="0" dirty="0">
              <a:solidFill>
                <a:srgbClr val="DF5327"/>
              </a:solidFill>
              <a:latin typeface="Euphemia"/>
              <a:ea typeface="+mj-ea"/>
              <a:cs typeface="+mj-cs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023" b="4023"/>
          <a:stretch>
            <a:fillRect/>
          </a:stretch>
        </p:blipFill>
        <p:spPr/>
      </p:pic>
    </p:spTree>
    <p:custDataLst>
      <p:tags r:id="rId1"/>
    </p:custDataLst>
    <p:extLst>
      <p:ext uri="{BB962C8B-B14F-4D97-AF65-F5344CB8AC3E}">
        <p14:creationId xmlns:p14="http://schemas.microsoft.com/office/powerpoint/2010/main" val="398972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787" y="0"/>
            <a:ext cx="9372600" cy="120041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Классификация игр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7831" y="1600200"/>
            <a:ext cx="4572000" cy="41148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tx2"/>
                </a:solidFill>
              </a:rPr>
              <a:t>игры с фиксированными и </a:t>
            </a:r>
            <a:r>
              <a:rPr lang="ru-RU" sz="2800" dirty="0" smtClean="0">
                <a:solidFill>
                  <a:schemeClr val="tx2"/>
                </a:solidFill>
              </a:rPr>
              <a:t>открытыми правилами</a:t>
            </a: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Примером </a:t>
            </a:r>
            <a:r>
              <a:rPr lang="ru-RU" dirty="0">
                <a:solidFill>
                  <a:schemeClr val="tx2"/>
                </a:solidFill>
              </a:rPr>
              <a:t>игр </a:t>
            </a:r>
            <a:r>
              <a:rPr lang="ru-RU" dirty="0" smtClean="0">
                <a:solidFill>
                  <a:schemeClr val="tx2"/>
                </a:solidFill>
              </a:rPr>
              <a:t>этого </a:t>
            </a:r>
            <a:r>
              <a:rPr lang="ru-RU" dirty="0">
                <a:solidFill>
                  <a:schemeClr val="tx2"/>
                </a:solidFill>
              </a:rPr>
              <a:t>типа является большинство познавательных, дидактических и подвижных игр, а также развивающих (интеллектуальных, музыкальных, игры-забавы, аттракционы).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32343" y="1505216"/>
            <a:ext cx="4572000" cy="41148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tx2"/>
                </a:solidFill>
              </a:rPr>
              <a:t>игры со скрытыми правилами</a:t>
            </a: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К этому </a:t>
            </a:r>
            <a:r>
              <a:rPr lang="ru-RU" dirty="0">
                <a:solidFill>
                  <a:schemeClr val="tx2"/>
                </a:solidFill>
              </a:rPr>
              <a:t>типу относятся игры, в которых на основе жизненных или художественных впечатлений свободно и самостоятельно воспроизводятся социальные отношения или материальные объекты.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72"/>
    </mc:Choice>
    <mc:Fallback xmlns="">
      <p:transition spd="slow" advTm="37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793494"/>
            <a:ext cx="8120643" cy="8757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solidFill>
                  <a:srgbClr val="0070C0"/>
                </a:solidFill>
              </a:rPr>
              <a:t>Обычно выделяются такие 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58985" y="1038362"/>
            <a:ext cx="3419854" cy="823912"/>
          </a:xfrm>
        </p:spPr>
        <p:txBody>
          <a:bodyPr/>
          <a:lstStyle/>
          <a:p>
            <a:pPr algn="ctr"/>
            <a:r>
              <a:rPr lang="ru-RU" sz="43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типы игр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9114" y="2107142"/>
            <a:ext cx="10859596" cy="333756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.подвижные игры </a:t>
            </a:r>
            <a:r>
              <a:rPr lang="ru-RU" dirty="0">
                <a:solidFill>
                  <a:schemeClr val="tx2"/>
                </a:solidFill>
              </a:rPr>
              <a:t>- разнообразные по замыслу, правилам, характеру выполняемых движений. Они способствуют укреплению здоровья детей, развивают движения. Дети любят подвижные игры, с удовольствием слушают музыку и умеют ритмично двигаться под неё;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.</a:t>
            </a:r>
            <a:r>
              <a:rPr lang="ru-RU" b="1" i="1" dirty="0">
                <a:solidFill>
                  <a:schemeClr val="tx2"/>
                </a:solidFill>
              </a:rPr>
              <a:t>строительные игры </a:t>
            </a:r>
            <a:r>
              <a:rPr lang="ru-RU" dirty="0">
                <a:solidFill>
                  <a:schemeClr val="tx2"/>
                </a:solidFill>
              </a:rPr>
              <a:t>– с песком, кубиками, специальными строительными материалами, развивают у детей конструктивные способности, служат своего рода, подготовкой к овладению в дальнейшем трудовыми умениями и навыками;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дидактические </a:t>
            </a:r>
            <a:r>
              <a:rPr lang="ru-RU" b="1" i="1" dirty="0">
                <a:solidFill>
                  <a:schemeClr val="tx2"/>
                </a:solidFill>
              </a:rPr>
              <a:t>игры </a:t>
            </a:r>
            <a:r>
              <a:rPr lang="ru-RU" dirty="0">
                <a:solidFill>
                  <a:schemeClr val="tx2"/>
                </a:solidFill>
              </a:rPr>
              <a:t>– специально разрабатываемые для детей, например, лото для обогащения естественнонаучных знаний, и для развития тех или иных психических качеств и свойств (наблюдательности, памяти, внимания</a:t>
            </a:r>
            <a:r>
              <a:rPr lang="ru-RU" dirty="0" smtClean="0">
                <a:solidFill>
                  <a:schemeClr val="tx2"/>
                </a:solidFill>
              </a:rPr>
              <a:t>);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сюжетно-ролевые </a:t>
            </a:r>
            <a:r>
              <a:rPr lang="ru-RU" b="1" i="1" dirty="0">
                <a:solidFill>
                  <a:schemeClr val="tx2"/>
                </a:solidFill>
              </a:rPr>
              <a:t>игры </a:t>
            </a:r>
            <a:r>
              <a:rPr lang="ru-RU" dirty="0">
                <a:solidFill>
                  <a:schemeClr val="tx2"/>
                </a:solidFill>
              </a:rPr>
              <a:t>– игры, в которых дети подражают бытовой, трудовой и общественной деятельности взрослых, например, игры в школу, дочки-матери, магазин, железную дорогу. Сюжетные игры, помимо познавательного назначения, развивают детскую инициативу, творчество, наблюдательность.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32"/>
    </mc:Choice>
    <mc:Fallback xmlns="">
      <p:transition spd="slow" advTm="91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729" y="253285"/>
            <a:ext cx="11616744" cy="1214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Для того чтобы игра была эффективным средством развития и воспитания ребенка, при организации и проведении игр необходимо выполнение следующих условий: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17431" y="1582135"/>
            <a:ext cx="109470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1.Содержание игры должно служить развитию и воспитанию. Игры должны быть обязательно:</a:t>
            </a:r>
          </a:p>
          <a:p>
            <a:r>
              <a:rPr lang="ru-RU" sz="2000" dirty="0">
                <a:solidFill>
                  <a:schemeClr val="tx2"/>
                </a:solidFill>
              </a:rPr>
              <a:t>а) эмоциональные (чтобы привлекали ребенка, доставляли ему удовольствие, радость);</a:t>
            </a:r>
          </a:p>
          <a:p>
            <a:r>
              <a:rPr lang="ru-RU" sz="2000" dirty="0">
                <a:solidFill>
                  <a:schemeClr val="tx2"/>
                </a:solidFill>
              </a:rPr>
              <a:t>б) познавательные, обучающие (ребенок должен учиться чему-то новому, что-то узнавать, решать, мыслить);</a:t>
            </a:r>
          </a:p>
          <a:p>
            <a:r>
              <a:rPr lang="ru-RU" sz="2000" dirty="0">
                <a:solidFill>
                  <a:schemeClr val="tx2"/>
                </a:solidFill>
              </a:rPr>
              <a:t>в) игры должны быть социально ориентированные.</a:t>
            </a:r>
          </a:p>
          <a:p>
            <a:r>
              <a:rPr lang="ru-RU" sz="2000" dirty="0">
                <a:solidFill>
                  <a:schemeClr val="tx2"/>
                </a:solidFill>
              </a:rPr>
              <a:t>2.Основная цель педагога - последовательно руководить процессом формирования самостоятельной игры у каждого ребенка и коллектива в целом </a:t>
            </a:r>
            <a:r>
              <a:rPr lang="ru-RU" sz="2000" dirty="0" smtClean="0">
                <a:solidFill>
                  <a:schemeClr val="tx2"/>
                </a:solidFill>
              </a:rPr>
              <a:t>,т.к. </a:t>
            </a:r>
            <a:r>
              <a:rPr lang="ru-RU" sz="2000" smtClean="0">
                <a:solidFill>
                  <a:schemeClr val="tx2"/>
                </a:solidFill>
              </a:rPr>
              <a:t>только </a:t>
            </a:r>
            <a:r>
              <a:rPr lang="ru-RU" sz="2000" dirty="0">
                <a:solidFill>
                  <a:schemeClr val="tx2"/>
                </a:solidFill>
              </a:rPr>
              <a:t>игра в форме детской самостоятельности в наибольшей степени влияет на психическое развитие ребенка. В этом заключается её педагогическая ценность. Необходимо, чтобы игра не потеряла своей ценности, свободы и непринужденности.</a:t>
            </a:r>
          </a:p>
          <a:p>
            <a:r>
              <a:rPr lang="ru-RU" sz="2000" dirty="0">
                <a:solidFill>
                  <a:schemeClr val="tx2"/>
                </a:solidFill>
              </a:rPr>
              <a:t>3.Необходим учет индивидуальных и возрастных особенностей.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30"/>
    </mc:Choice>
    <mc:Fallback xmlns="">
      <p:transition spd="slow" advTm="39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1.7|1.1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Макет презентации с играющимися детьми (рисованное широкоэкранное изображение)</Template>
  <TotalTime>0</TotalTime>
  <Words>439</Words>
  <Application>Microsoft Office PowerPoint</Application>
  <PresentationFormat>Произвольный</PresentationFormat>
  <Paragraphs>25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Children Happy 16x9</vt:lpstr>
      <vt:lpstr>«Роль игры в развитии ребенка»</vt:lpstr>
      <vt:lpstr>Презентация PowerPoint</vt:lpstr>
      <vt:lpstr>Игра – это такое средство, где воспитание переходит в самовоспитание.  Игра теснейшим образом связана с развитием личности, а именно в период её особенно интенсивного развития в детстве, оно приобретает особое значение.</vt:lpstr>
      <vt:lpstr>Игра – первая деятельность, которой принадлежит особенно значительная роль в развитии личности, в формировании свойств и обогащении его внутреннего содержания. В ранние, дошкольные годы жизни ребенка игра является тем видом деятельности, в котором формируется его личность </vt:lpstr>
      <vt:lpstr>В игре в той или иной мере формируется свойства, необходимые для учения в школе, обуславливающие готовность к обучению.</vt:lpstr>
      <vt:lpstr>Классификация игр</vt:lpstr>
      <vt:lpstr>Обычно выделяются такие  </vt:lpstr>
      <vt:lpstr>Для того чтобы игра была эффективным средством развития и воспитания ребенка, при организации и проведении игр необходимо выполнение следующих условий: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2014-09-21T16:08:08Z</dcterms:created>
  <dcterms:modified xsi:type="dcterms:W3CDTF">2016-01-10T08:02:28Z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