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24.09.2014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85852" y="142852"/>
            <a:ext cx="7724860" cy="65722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0_6a837_8225efc1_L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285852" y="142852"/>
            <a:ext cx="7715304" cy="6572296"/>
          </a:xfrm>
          <a:prstGeom prst="rect">
            <a:avLst/>
          </a:prstGeom>
        </p:spPr>
      </p:pic>
      <p:pic>
        <p:nvPicPr>
          <p:cNvPr id="19" name="Рисунок 18" descr="0_66cfe_c3d35db6_M.png"/>
          <p:cNvPicPr>
            <a:picLocks noChangeAspect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4964802"/>
            <a:ext cx="1785917" cy="1893198"/>
          </a:xfrm>
          <a:prstGeom prst="rect">
            <a:avLst/>
          </a:prstGeom>
        </p:spPr>
      </p:pic>
      <p:pic>
        <p:nvPicPr>
          <p:cNvPr id="22" name="Рисунок 21" descr="0_66cfe_c3d35db6_M.png"/>
          <p:cNvPicPr>
            <a:picLocks noChangeAspect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1571612"/>
            <a:ext cx="1785917" cy="1893198"/>
          </a:xfrm>
          <a:prstGeom prst="rect">
            <a:avLst/>
          </a:prstGeom>
        </p:spPr>
      </p:pic>
      <p:pic>
        <p:nvPicPr>
          <p:cNvPr id="20" name="Рисунок 19" descr="0_66cfe_c3d35db6_M.png"/>
          <p:cNvPicPr>
            <a:picLocks noChangeAspect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214686"/>
            <a:ext cx="1785917" cy="1893198"/>
          </a:xfrm>
          <a:prstGeom prst="rect">
            <a:avLst/>
          </a:prstGeom>
        </p:spPr>
      </p:pic>
      <p:pic>
        <p:nvPicPr>
          <p:cNvPr id="21" name="Рисунок 20" descr="0_66cfe_c3d35db6_M.png"/>
          <p:cNvPicPr>
            <a:picLocks noChangeAspect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85917" cy="1893198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938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00042"/>
            <a:ext cx="6215106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83214"/>
                </a:solidFill>
                <a:latin typeface="Bookman Old Style" pitchFamily="18" charset="0"/>
              </a:rPr>
              <a:t>МАДОУ ДС №15 «Солнышко»</a:t>
            </a: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283214"/>
                </a:solidFill>
                <a:latin typeface="Bookman Old Style" pitchFamily="18" charset="0"/>
              </a:rPr>
              <a:t>Адаптация ребенка в детском саду</a:t>
            </a: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283214"/>
                </a:solidFill>
                <a:latin typeface="Bookman Old Style" pitchFamily="18" charset="0"/>
              </a:rPr>
              <a:t>Подготовила педагог-психолог</a:t>
            </a:r>
          </a:p>
          <a:p>
            <a:pPr algn="ctr"/>
            <a:r>
              <a:rPr lang="ru-RU" b="1" i="1" dirty="0" err="1" smtClean="0">
                <a:solidFill>
                  <a:srgbClr val="283214"/>
                </a:solidFill>
                <a:latin typeface="Bookman Old Style" pitchFamily="18" charset="0"/>
              </a:rPr>
              <a:t>Катаргина</a:t>
            </a:r>
            <a:r>
              <a:rPr lang="ru-RU" b="1" i="1" dirty="0" smtClean="0">
                <a:solidFill>
                  <a:srgbClr val="283214"/>
                </a:solidFill>
                <a:latin typeface="Bookman Old Style" pitchFamily="18" charset="0"/>
              </a:rPr>
              <a:t> Ирина Александровна</a:t>
            </a: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rgbClr val="283214"/>
              </a:solidFill>
              <a:latin typeface="Bookman Old Style" pitchFamily="18" charset="0"/>
            </a:endParaRPr>
          </a:p>
          <a:p>
            <a:pPr algn="ctr"/>
            <a:endParaRPr lang="ru-RU" sz="3200" b="1" i="1" dirty="0">
              <a:solidFill>
                <a:srgbClr val="283214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ds15\Desktop\рабочие моменты\картинки в работу\0_ba15c_4c229ceb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5992"/>
            <a:ext cx="267176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000232" y="531949"/>
            <a:ext cx="57864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Bookman Old Style" pitchFamily="18" charset="0"/>
              </a:rPr>
              <a:t>Зачем </a:t>
            </a:r>
            <a:r>
              <a:rPr lang="ru-RU" sz="2800" b="1" i="1" dirty="0" smtClean="0">
                <a:latin typeface="Bookman Old Style" pitchFamily="18" charset="0"/>
              </a:rPr>
              <a:t>идти ребенку в детский сад? </a:t>
            </a:r>
            <a:endParaRPr lang="ru-RU" sz="2800" b="1" i="1" dirty="0" smtClean="0">
              <a:latin typeface="Bookman Old Style" pitchFamily="18" charset="0"/>
            </a:endParaRPr>
          </a:p>
          <a:p>
            <a:pPr algn="ctr"/>
            <a:endParaRPr lang="ru-RU" sz="2800" b="1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В </a:t>
            </a:r>
            <a:r>
              <a:rPr lang="ru-RU" sz="2000" dirty="0" smtClean="0">
                <a:latin typeface="Bookman Old Style" pitchFamily="18" charset="0"/>
              </a:rPr>
              <a:t>детском саду ребенок имеет возможность общаться со сверстниками. 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Ребенок </a:t>
            </a:r>
            <a:r>
              <a:rPr lang="ru-RU" sz="2000" dirty="0" smtClean="0">
                <a:latin typeface="Bookman Old Style" pitchFamily="18" charset="0"/>
              </a:rPr>
              <a:t>приобретает навыки общения с взрослыми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В детском саду ребенок знакомится с определенными правилами и учится соблюдать их. 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Ребенок </a:t>
            </a:r>
            <a:r>
              <a:rPr lang="ru-RU" sz="2000" dirty="0" smtClean="0">
                <a:latin typeface="Bookman Old Style" pitchFamily="18" charset="0"/>
              </a:rPr>
              <a:t>получает возможность интеллектуального и физического развития.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71480"/>
            <a:ext cx="6572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В силах родителей и педагогов сделать жизнь ребенка счастливой, интересной и насыщенной! </a:t>
            </a:r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от </a:t>
            </a:r>
            <a:r>
              <a:rPr lang="ru-RU" sz="2400" dirty="0" smtClean="0">
                <a:latin typeface="Bookman Old Style" pitchFamily="18" charset="0"/>
              </a:rPr>
              <a:t>лат. «приспособляю» — это сложный процесс приспособления организма, который происходит на разных уров­нях: физиологическом, социальном, психологическом</a:t>
            </a:r>
            <a:r>
              <a:rPr lang="ru-RU" sz="2800" dirty="0" smtClean="0">
                <a:latin typeface="Bookman Old Style" pitchFamily="18" charset="0"/>
              </a:rPr>
              <a:t>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2050" name="Picture 2" descr="C:\Users\ds15\Desktop\рабочие моменты\картинки в работу\f_4bc1e269ca1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7272" y="3857628"/>
            <a:ext cx="426648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785795"/>
            <a:ext cx="521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83214"/>
                </a:solidFill>
                <a:latin typeface="Bookman Old Style" pitchFamily="18" charset="0"/>
              </a:rPr>
              <a:t>Миф 1.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Адаптация к детскому саду проходит трудно и мучительно. Я боюсь, что у нас будет то же самое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283214"/>
                </a:solidFill>
                <a:latin typeface="Bookman Old Style" pitchFamily="18" charset="0"/>
              </a:rPr>
              <a:t>Миф </a:t>
            </a:r>
            <a:r>
              <a:rPr lang="ru-RU" sz="2400" b="1" i="1" dirty="0" smtClean="0">
                <a:solidFill>
                  <a:srgbClr val="283214"/>
                </a:solidFill>
                <a:latin typeface="Bookman Old Style" pitchFamily="18" charset="0"/>
              </a:rPr>
              <a:t>2</a:t>
            </a:r>
            <a:r>
              <a:rPr lang="ru-RU" sz="2400" dirty="0" smtClean="0">
                <a:solidFill>
                  <a:srgbClr val="283214"/>
                </a:solidFill>
                <a:latin typeface="Bookman Old Style" pitchFamily="18" charset="0"/>
              </a:rPr>
              <a:t>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Дети в детском саду все время болеют, потому что за ними плохо следят?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400" b="1" i="1" dirty="0" smtClean="0">
                <a:solidFill>
                  <a:srgbClr val="283214"/>
                </a:solidFill>
                <a:latin typeface="Bookman Old Style" pitchFamily="18" charset="0"/>
              </a:rPr>
              <a:t>Миф </a:t>
            </a:r>
            <a:r>
              <a:rPr lang="ru-RU" sz="2400" b="1" i="1" dirty="0" smtClean="0">
                <a:solidFill>
                  <a:srgbClr val="283214"/>
                </a:solidFill>
                <a:latin typeface="Bookman Old Style" pitchFamily="18" charset="0"/>
              </a:rPr>
              <a:t>3.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 ребенка, который начинает ходить в детский сад, портится характер, он становится просто невыносимым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85794"/>
            <a:ext cx="62151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Длительность и течение адаптации зависит от многих факторов: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Особенностей высшей нервной деятельности (темперамента);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 возраста </a:t>
            </a:r>
            <a:r>
              <a:rPr lang="ru-RU" dirty="0" smtClean="0">
                <a:latin typeface="Bookman Old Style" pitchFamily="18" charset="0"/>
              </a:rPr>
              <a:t>ребенка; 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 состояния </a:t>
            </a:r>
            <a:r>
              <a:rPr lang="ru-RU" dirty="0" smtClean="0">
                <a:latin typeface="Bookman Old Style" pitchFamily="18" charset="0"/>
              </a:rPr>
              <a:t>здоровья; 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 разницы </a:t>
            </a:r>
            <a:r>
              <a:rPr lang="ru-RU" dirty="0" smtClean="0">
                <a:latin typeface="Bookman Old Style" pitchFamily="18" charset="0"/>
              </a:rPr>
              <a:t>в обстановке, в которой ребенок находился дома, и той, в которой находится в детском саду; 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 условий </a:t>
            </a:r>
            <a:r>
              <a:rPr lang="ru-RU" dirty="0" smtClean="0">
                <a:latin typeface="Bookman Old Style" pitchFamily="18" charset="0"/>
              </a:rPr>
              <a:t>в дошкольном учреждении; 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поведения </a:t>
            </a:r>
            <a:r>
              <a:rPr lang="ru-RU" dirty="0" smtClean="0">
                <a:latin typeface="Bookman Old Style" pitchFamily="18" charset="0"/>
              </a:rPr>
              <a:t>и эмоционального состояния взрослых (тревожность, негативизм к детскому саду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42918"/>
            <a:ext cx="59293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Начиная подготовку малыша к походу в детский сад, придерживайтесь режима близкого к режиму в детском саду. 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Примерный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режим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дня</a:t>
            </a:r>
          </a:p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Прием детей до </a:t>
            </a:r>
            <a:r>
              <a:rPr lang="ru-RU" sz="1600" dirty="0" smtClean="0">
                <a:latin typeface="Bookman Old Style" pitchFamily="18" charset="0"/>
              </a:rPr>
              <a:t>8.30</a:t>
            </a:r>
          </a:p>
          <a:p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Завтрак </a:t>
            </a:r>
            <a:r>
              <a:rPr lang="ru-RU" sz="1600" dirty="0" smtClean="0">
                <a:latin typeface="Bookman Old Style" pitchFamily="18" charset="0"/>
              </a:rPr>
              <a:t>8.30–9.00</a:t>
            </a:r>
          </a:p>
          <a:p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Игры, занятия, прогулка 9.00–11.45 Подготовка к обеду</a:t>
            </a:r>
            <a:r>
              <a:rPr lang="ru-RU" sz="1600" dirty="0" smtClean="0">
                <a:latin typeface="Bookman Old Style" pitchFamily="18" charset="0"/>
              </a:rPr>
              <a:t>, обед </a:t>
            </a:r>
            <a:r>
              <a:rPr lang="ru-RU" sz="1600" dirty="0" smtClean="0">
                <a:latin typeface="Bookman Old Style" pitchFamily="18" charset="0"/>
              </a:rPr>
              <a:t>11.45–12.20 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>
                <a:latin typeface="Bookman Old Style" pitchFamily="18" charset="0"/>
              </a:rPr>
              <a:t> Подготовка </a:t>
            </a:r>
            <a:r>
              <a:rPr lang="ru-RU" sz="1600" dirty="0" smtClean="0">
                <a:latin typeface="Bookman Old Style" pitchFamily="18" charset="0"/>
              </a:rPr>
              <a:t>ко сну, сон </a:t>
            </a:r>
            <a:r>
              <a:rPr lang="ru-RU" sz="1600" dirty="0" smtClean="0">
                <a:latin typeface="Bookman Old Style" pitchFamily="18" charset="0"/>
              </a:rPr>
              <a:t>12.20–15.00 </a:t>
            </a:r>
          </a:p>
          <a:p>
            <a:r>
              <a:rPr lang="ru-RU" sz="1600" dirty="0" smtClean="0">
                <a:latin typeface="Bookman Old Style" pitchFamily="18" charset="0"/>
              </a:rPr>
              <a:t> Подъем</a:t>
            </a:r>
            <a:r>
              <a:rPr lang="ru-RU" sz="1600" dirty="0" smtClean="0">
                <a:latin typeface="Bookman Old Style" pitchFamily="18" charset="0"/>
              </a:rPr>
              <a:t>, оздоровление, гигиенические процедуры, </a:t>
            </a:r>
            <a:r>
              <a:rPr lang="ru-RU" sz="1600" dirty="0" smtClean="0">
                <a:latin typeface="Bookman Old Style" pitchFamily="18" charset="0"/>
              </a:rPr>
              <a:t>   полдник 15.00–16.00</a:t>
            </a:r>
          </a:p>
          <a:p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Активное бодрствование </a:t>
            </a:r>
            <a:r>
              <a:rPr lang="ru-RU" sz="1600" dirty="0" smtClean="0">
                <a:latin typeface="Bookman Old Style" pitchFamily="18" charset="0"/>
              </a:rPr>
              <a:t>16.00–17.00</a:t>
            </a:r>
          </a:p>
          <a:p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Прогулка </a:t>
            </a:r>
            <a:r>
              <a:rPr lang="ru-RU" sz="1600" dirty="0" smtClean="0">
                <a:latin typeface="Bookman Old Style" pitchFamily="18" charset="0"/>
              </a:rPr>
              <a:t>17.00–17.30</a:t>
            </a:r>
          </a:p>
          <a:p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Игры, уход домой 17.30–19.00  </a:t>
            </a:r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3074" name="Picture 2" descr="C:\Users\ds15\Desktop\51c2eec3-71df-f805-71df-f80a147bd64e.photo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429132"/>
            <a:ext cx="2986094" cy="198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s15\Desktop\рабочие моменты\картинки в работу\1914_w456_h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857500" cy="2152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Обеспечьте </a:t>
            </a:r>
            <a:r>
              <a:rPr lang="ru-RU" dirty="0" smtClean="0">
                <a:latin typeface="Bookman Old Style" pitchFamily="18" charset="0"/>
              </a:rPr>
              <a:t>малышу эмоциональную стабильность </a:t>
            </a:r>
            <a:r>
              <a:rPr lang="ru-RU" dirty="0" smtClean="0">
                <a:latin typeface="Bookman Old Style" pitchFamily="18" charset="0"/>
              </a:rPr>
              <a:t>утром.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Выберите </a:t>
            </a:r>
            <a:r>
              <a:rPr lang="ru-RU" dirty="0" smtClean="0">
                <a:latin typeface="Bookman Old Style" pitchFamily="18" charset="0"/>
              </a:rPr>
              <a:t>в семье гаранта позитивного </a:t>
            </a:r>
            <a:r>
              <a:rPr lang="ru-RU" dirty="0" smtClean="0">
                <a:latin typeface="Bookman Old Style" pitchFamily="18" charset="0"/>
              </a:rPr>
              <a:t>расставания.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Позвольте </a:t>
            </a:r>
            <a:r>
              <a:rPr lang="ru-RU" dirty="0" smtClean="0">
                <a:latin typeface="Bookman Old Style" pitchFamily="18" charset="0"/>
              </a:rPr>
              <a:t>малышу взять в детский сад эмоциональный </a:t>
            </a:r>
            <a:r>
              <a:rPr lang="ru-RU" dirty="0" smtClean="0">
                <a:latin typeface="Bookman Old Style" pitchFamily="18" charset="0"/>
              </a:rPr>
              <a:t>якорь.</a:t>
            </a:r>
          </a:p>
          <a:p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r>
              <a:rPr lang="ru-RU" dirty="0" smtClean="0">
                <a:latin typeface="Bookman Old Style" pitchFamily="18" charset="0"/>
              </a:rPr>
              <a:t>С </a:t>
            </a:r>
            <a:r>
              <a:rPr lang="ru-RU" dirty="0" smtClean="0">
                <a:latin typeface="Bookman Old Style" pitchFamily="18" charset="0"/>
              </a:rPr>
              <a:t>ребенком обязательно надо попрощаться, но помните о золотой </a:t>
            </a:r>
            <a:r>
              <a:rPr lang="ru-RU" dirty="0" smtClean="0">
                <a:latin typeface="Bookman Old Style" pitchFamily="18" charset="0"/>
              </a:rPr>
              <a:t>середине. </a:t>
            </a:r>
            <a:r>
              <a:rPr lang="ru-RU" dirty="0" smtClean="0">
                <a:latin typeface="Bookman Old Style" pitchFamily="18" charset="0"/>
              </a:rPr>
              <a:t>Разработайте ритуал </a:t>
            </a:r>
            <a:r>
              <a:rPr lang="ru-RU" dirty="0" smtClean="0">
                <a:latin typeface="Bookman Old Style" pitchFamily="18" charset="0"/>
              </a:rPr>
              <a:t>прощания.</a:t>
            </a:r>
          </a:p>
          <a:p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r>
              <a:rPr lang="ru-RU" dirty="0" smtClean="0">
                <a:latin typeface="Bookman Old Style" pitchFamily="18" charset="0"/>
              </a:rPr>
              <a:t>Выберите </a:t>
            </a:r>
            <a:r>
              <a:rPr lang="ru-RU" dirty="0" smtClean="0">
                <a:latin typeface="Bookman Old Style" pitchFamily="18" charset="0"/>
              </a:rPr>
              <a:t>удобные точки отсчета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Найдите </a:t>
            </a:r>
            <a:r>
              <a:rPr lang="ru-RU" dirty="0" smtClean="0">
                <a:latin typeface="Bookman Old Style" pitchFamily="18" charset="0"/>
              </a:rPr>
              <a:t>«прощальное окошко», откуда можно выглянуть и помахать рукой.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И </a:t>
            </a:r>
            <a:r>
              <a:rPr lang="ru-RU" dirty="0" smtClean="0">
                <a:latin typeface="Bookman Old Style" pitchFamily="18" charset="0"/>
              </a:rPr>
              <a:t>улыбнитесь друг другу!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Заранее </a:t>
            </a: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подготовьте детский гардероб</a:t>
            </a: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Старайтесь общаться с воспитателями доброжелательно, избегайте конфликтов по пустякам</a:t>
            </a: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Мамино сердце разрывается при звуках отчаянного плача ребенка. Уходя – уходите! </a:t>
            </a:r>
            <a:endParaRPr lang="ru-RU" sz="2000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Не </a:t>
            </a: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совершайте ошибки и не делайте перерывов в посещении</a:t>
            </a:r>
            <a:r>
              <a:rPr lang="ru-RU" sz="2000" dirty="0" smtClean="0">
                <a:solidFill>
                  <a:srgbClr val="003300"/>
                </a:solidFill>
                <a:latin typeface="Bookman Old Style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5123" name="Picture 3" descr="C:\Users\ds15\Desktop\рабочие моменты\картинки в работу\deti_starsh._gr_w380_h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2674" y="214291"/>
            <a:ext cx="2714644" cy="1785950"/>
          </a:xfrm>
          <a:prstGeom prst="rect">
            <a:avLst/>
          </a:prstGeom>
          <a:noFill/>
        </p:spPr>
      </p:pic>
      <p:pic>
        <p:nvPicPr>
          <p:cNvPr id="5124" name="Picture 4" descr="C:\Users\ds15\Desktop\рабочие моменты\картинки в работу\6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4661284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285860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Запаситесь терпением, и детский сад будет привычным и уютным миром для вашего малыша</a:t>
            </a:r>
            <a:r>
              <a:rPr lang="ru-RU" sz="2400" dirty="0" smtClean="0">
                <a:latin typeface="Bookman Old Style" pitchFamily="18" charset="0"/>
              </a:rPr>
              <a:t>!</a:t>
            </a:r>
          </a:p>
          <a:p>
            <a:pPr algn="ctr"/>
            <a:endParaRPr lang="ru-RU" sz="2400" dirty="0" smtClean="0">
              <a:latin typeface="Bookman Old Style" pitchFamily="18" charset="0"/>
            </a:endParaRPr>
          </a:p>
          <a:p>
            <a:pPr algn="ctr"/>
            <a:endParaRPr lang="ru-RU" sz="2400" dirty="0" smtClean="0">
              <a:latin typeface="Bookman Old Style" pitchFamily="18" charset="0"/>
            </a:endParaRPr>
          </a:p>
          <a:p>
            <a:pPr algn="ctr"/>
            <a:endParaRPr lang="ru-RU" sz="2400" dirty="0" smtClean="0">
              <a:latin typeface="Bookman Old Style" pitchFamily="18" charset="0"/>
            </a:endParaRPr>
          </a:p>
          <a:p>
            <a:pPr algn="ctr"/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6146" name="Picture 2" descr="C:\Users\ds15\Desktop\рабочие моменты\картинки в работу\information_items_4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3703642" cy="378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418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ds15</cp:lastModifiedBy>
  <cp:revision>10</cp:revision>
  <dcterms:created xsi:type="dcterms:W3CDTF">2014-06-14T15:37:39Z</dcterms:created>
  <dcterms:modified xsi:type="dcterms:W3CDTF">2014-09-24T10:45:29Z</dcterms:modified>
</cp:coreProperties>
</file>