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</p:sldIdLst>
  <p:sldSz cx="9144000" cy="6858000" type="screen4x3"/>
  <p:notesSz cx="6669088" cy="9928225"/>
  <p:defaultTextStyle>
    <a:defPPr>
      <a:defRPr lang="ru-RU" alt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71B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100" d="100"/>
          <a:sy n="100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numCol="1" anchor="b"/>
          <a:lstStyle>
            <a:lvl1pPr>
              <a:defRPr cap="all" baseline="0"/>
            </a:lvl1pPr>
          </a:lstStyle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numCol="1"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alt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 numCol="1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altLang="ru-RU" smtClean="0"/>
              <a:pPr/>
              <a:t>05.03.2015</a:t>
            </a:fld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 numCol="1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 numCol="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05.03.2015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 numCol="1"/>
          <a:lstStyle/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05.03.2015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 numCol="1"/>
          <a:lstStyle/>
          <a:p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 numCol="1"/>
          <a:lstStyle/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numCol="1"/>
          <a:lstStyle/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05.03.2015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numCol="1"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alt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numCol="1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05.03.2015</a:t>
            </a:fld>
            <a:endParaRPr lang="ru-RU" alt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 numCol="1"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numCol="1"/>
          <a:lstStyle/>
          <a:p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numCol="1" rtlCol="0"/>
          <a:lstStyle/>
          <a:p>
            <a:fld id="{5B106E36-FD25-4E2D-B0AA-010F637433A0}" type="datetimeFigureOut">
              <a:rPr lang="ru-RU" altLang="ru-RU" smtClean="0"/>
              <a:pPr/>
              <a:t>05.03.2015</a:t>
            </a:fld>
            <a:endParaRPr lang="ru-RU" alt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numCol="1" rtlCol="0"/>
          <a:lstStyle/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numCol="1" rtlCol="0"/>
          <a:lstStyle/>
          <a:p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numCol="1" anchor="ctr"/>
          <a:lstStyle>
            <a:lvl1pPr>
              <a:defRPr/>
            </a:lvl1pPr>
          </a:lstStyle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numCol="1" rtlCol="0"/>
          <a:lstStyle/>
          <a:p>
            <a:fld id="{5B106E36-FD25-4E2D-B0AA-010F637433A0}" type="datetimeFigureOut">
              <a:rPr lang="ru-RU" altLang="ru-RU" smtClean="0"/>
              <a:pPr/>
              <a:t>05.03.2015</a:t>
            </a:fld>
            <a:endParaRPr lang="ru-RU" alt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numCol="1" rtlCol="0"/>
          <a:lstStyle/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numCol="1" rtlCol="0"/>
          <a:lstStyle/>
          <a:p>
            <a:endParaRPr lang="ru-RU" alt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numCol="1"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alt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numCol="1"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alt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05.03.2015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05.03.2015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 numCol="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numCol="1" anchor="ctr"/>
          <a:lstStyle>
            <a:lvl1pPr algn="l">
              <a:buNone/>
              <a:defRPr sz="4400" b="0"/>
            </a:lvl1pPr>
          </a:lstStyle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B106E36-FD25-4E2D-B0AA-010F637433A0}" type="datetimeFigureOut">
              <a:rPr lang="ru-RU" altLang="ru-RU" smtClean="0"/>
              <a:pPr/>
              <a:t>05.03.2015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 numCol="1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alt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 numCol="1"/>
          <a:lstStyle/>
          <a:p>
            <a:pPr lvl="0" eaLnBrk="1" latinLnBrk="0" hangingPunct="1"/>
            <a:r>
              <a:rPr lang="ru-RU" altLang="ru-RU" smtClean="0"/>
              <a:t>Образец текста</a:t>
            </a:r>
          </a:p>
          <a:p>
            <a:pPr lvl="1" eaLnBrk="1" latinLnBrk="0" hangingPunct="1"/>
            <a:r>
              <a:rPr lang="ru-RU" altLang="ru-RU" smtClean="0"/>
              <a:t>Второй уровень</a:t>
            </a:r>
          </a:p>
          <a:p>
            <a:pPr lvl="2" eaLnBrk="1" latinLnBrk="0" hangingPunct="1"/>
            <a:r>
              <a:rPr lang="ru-RU" altLang="ru-RU" smtClean="0"/>
              <a:t>Третий уровень</a:t>
            </a:r>
          </a:p>
          <a:p>
            <a:pPr lvl="3" eaLnBrk="1" latinLnBrk="0" hangingPunct="1"/>
            <a:r>
              <a:rPr lang="ru-RU" altLang="ru-RU" smtClean="0"/>
              <a:t>Четвертый уровень</a:t>
            </a:r>
          </a:p>
          <a:p>
            <a:pPr lvl="4" eaLnBrk="1" latinLnBrk="0" hangingPunct="1"/>
            <a:r>
              <a:rPr lang="ru-RU" alt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 numCol="1"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alt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numCol="1"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numCol="1" rtlCol="0"/>
          <a:lstStyle/>
          <a:p>
            <a:fld id="{5B106E36-FD25-4E2D-B0AA-010F637433A0}" type="datetimeFigureOut">
              <a:rPr lang="ru-RU" altLang="ru-RU" smtClean="0"/>
              <a:pPr/>
              <a:t>05.03.2015</a:t>
            </a:fld>
            <a:endParaRPr lang="ru-RU" alt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numCol="1" rtlCol="0"/>
          <a:lstStyle>
            <a:lvl1pPr>
              <a:defRPr sz="2800"/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numCol="1" rtlCol="0"/>
          <a:lstStyle/>
          <a:p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numCol="1"/>
          <a:lstStyle>
            <a:lvl1pPr marL="0" indent="0">
              <a:buNone/>
              <a:defRPr sz="3200"/>
            </a:lvl1pPr>
          </a:lstStyle>
          <a:p>
            <a:r>
              <a:rPr kumimoji="0" lang="ru-RU" alt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numCol="1" anchor="ctr">
            <a:normAutofit/>
          </a:bodyPr>
          <a:lstStyle/>
          <a:p>
            <a:r>
              <a:rPr kumimoji="0" lang="ru-RU" alt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 numCol="1">
            <a:normAutofit/>
          </a:bodyPr>
          <a:lstStyle/>
          <a:p>
            <a:pPr lvl="0" eaLnBrk="1" latinLnBrk="0" hangingPunct="1"/>
            <a:r>
              <a:rPr kumimoji="0" lang="ru-RU" altLang="ru-RU" smtClean="0"/>
              <a:t>Образец текста</a:t>
            </a:r>
          </a:p>
          <a:p>
            <a:pPr lvl="1" eaLnBrk="1" latinLnBrk="0" hangingPunct="1"/>
            <a:r>
              <a:rPr kumimoji="0" lang="ru-RU" altLang="ru-RU" smtClean="0"/>
              <a:t>Второй уровень</a:t>
            </a:r>
          </a:p>
          <a:p>
            <a:pPr lvl="2" eaLnBrk="1" latinLnBrk="0" hangingPunct="1"/>
            <a:r>
              <a:rPr kumimoji="0" lang="ru-RU" altLang="ru-RU" smtClean="0"/>
              <a:t>Третий уровень</a:t>
            </a:r>
          </a:p>
          <a:p>
            <a:pPr lvl="3" eaLnBrk="1" latinLnBrk="0" hangingPunct="1"/>
            <a:r>
              <a:rPr kumimoji="0" lang="ru-RU" altLang="ru-RU" smtClean="0"/>
              <a:t>Четвертый уровень</a:t>
            </a:r>
          </a:p>
          <a:p>
            <a:pPr lvl="4" eaLnBrk="1" latinLnBrk="0" hangingPunct="1"/>
            <a:r>
              <a:rPr kumimoji="0" lang="ru-RU" alt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numCol="1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altLang="ru-RU" smtClean="0"/>
              <a:pPr/>
              <a:t>05.03.2015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numCol="1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numCol="1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ru-RU" altLang="ru-RU" sz="2000" b="1" i="1" dirty="0" err="1" smtClean="0">
                <a:solidFill>
                  <a:srgbClr val="771B1B"/>
                </a:solidFill>
                <a:latin typeface="Bookman Old Style" pitchFamily="18" charset="0"/>
              </a:rPr>
              <a:t>пескотерапия</a:t>
            </a:r>
            <a:endParaRPr lang="ru-RU" altLang="ru-RU" sz="2000" b="1" i="1" dirty="0">
              <a:solidFill>
                <a:srgbClr val="771B1B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ctr"/>
            <a:r>
              <a:rPr lang="ru-RU" altLang="ru-RU" b="1" dirty="0" smtClean="0">
                <a:solidFill>
                  <a:srgbClr val="006600"/>
                </a:solidFill>
                <a:latin typeface="Bookman Old Style" pitchFamily="18" charset="0"/>
              </a:rPr>
              <a:t>«Чувствительные ладошки»</a:t>
            </a:r>
            <a:endParaRPr lang="ru-RU" alt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500042"/>
            <a:ext cx="641995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06600"/>
                </a:solidFill>
                <a:latin typeface="Bookman Old Style" pitchFamily="18" charset="0"/>
              </a:rPr>
              <a:t>МАДОУ г.Нижневартовска </a:t>
            </a:r>
            <a:r>
              <a:rPr lang="ru-RU" altLang="ru-RU" b="1" i="1" dirty="0" err="1" smtClean="0">
                <a:solidFill>
                  <a:srgbClr val="006600"/>
                </a:solidFill>
                <a:latin typeface="Bookman Old Style" pitchFamily="18" charset="0"/>
              </a:rPr>
              <a:t>д</a:t>
            </a:r>
            <a:r>
              <a:rPr lang="ru-RU" altLang="ru-RU" b="1" i="1" dirty="0" smtClean="0">
                <a:solidFill>
                  <a:srgbClr val="006600"/>
                </a:solidFill>
                <a:latin typeface="Bookman Old Style" pitchFamily="18" charset="0"/>
              </a:rPr>
              <a:t>/с №15 «Солнышко»</a:t>
            </a:r>
            <a:endParaRPr lang="ru-RU" altLang="ru-RU" b="1" i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21288"/>
            <a:ext cx="2223557" cy="646331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ru-RU" altLang="ru-RU" b="1" dirty="0" smtClean="0">
                <a:latin typeface="Constantia" pitchFamily="18" charset="0"/>
              </a:rPr>
              <a:t>Педагог-психолог</a:t>
            </a:r>
          </a:p>
          <a:p>
            <a:pPr algn="ctr"/>
            <a:r>
              <a:rPr lang="ru-RU" altLang="ru-RU" b="1" dirty="0" err="1" smtClean="0">
                <a:latin typeface="Constantia" pitchFamily="18" charset="0"/>
              </a:rPr>
              <a:t>Катаргина</a:t>
            </a:r>
            <a:r>
              <a:rPr lang="ru-RU" altLang="ru-RU" b="1" dirty="0" smtClean="0">
                <a:latin typeface="Constantia" pitchFamily="18" charset="0"/>
              </a:rPr>
              <a:t> И.А.</a:t>
            </a:r>
            <a:endParaRPr lang="ru-RU" altLang="ru-RU" b="1" dirty="0">
              <a:latin typeface="Constantia" pitchFamily="18" charset="0"/>
            </a:endParaRPr>
          </a:p>
        </p:txBody>
      </p:sp>
      <p:pic>
        <p:nvPicPr>
          <p:cNvPr id="1026" name="Picture 2" descr="C:\Users\Пользователь\Pictures\песок\pesok_d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1052736"/>
            <a:ext cx="5256584" cy="350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358114" cy="4143404"/>
          </a:xfrm>
        </p:spPr>
        <p:txBody>
          <a:bodyPr numCol="1"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Благодаря командной работе специалистов через игры с песком были решены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общие и специфические задачи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: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-развитие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ВПФ, общей и тонкой моторики,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-формирование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у ребёнка представлений об окружающем мире,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-гармонизация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детско-родительских отношений,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-снижение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агрессивных, тревожных состояний,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-снижение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упрямства, сопротивления ребёнка, его робости и застенчивости,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-снижение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гиперактивности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-снятие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психо-эмоционального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 напряжения,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-снятие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речевого негативизма,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-развитие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импрессивной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 и экспрессивной речи (развитие понимания инструкции, обогащение словарного запаса, развитие звукоподражания, произнесения облегчённых слов, слоговой структуры слова, фразовой речи и лексико-грамматических представлений).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 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ds15\Desktop\IMG_4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71941"/>
            <a:ext cx="4143404" cy="269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67744" y="1484784"/>
            <a:ext cx="4737002" cy="2585323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 Вам</a:t>
            </a:r>
          </a:p>
          <a:p>
            <a:pPr algn="ctr"/>
            <a:r>
              <a:rPr lang="ru-RU" alt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alt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Вашим деткам</a:t>
            </a:r>
            <a:endParaRPr lang="ru-RU" alt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Pictures\1231594867_inde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960"/>
          <a:stretch>
            <a:fillRect/>
          </a:stretch>
        </p:blipFill>
        <p:spPr>
          <a:xfrm>
            <a:off x="6156176" y="4293096"/>
            <a:ext cx="2409825" cy="2359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ru-RU" altLang="ru-RU" sz="2000" b="1" dirty="0" smtClean="0"/>
              <a:t>«Чувствительные ладошки»</a:t>
            </a:r>
            <a:endParaRPr lang="ru-RU" alt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620688"/>
            <a:ext cx="6480720" cy="26776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sz="2400" b="1" dirty="0" smtClean="0">
                <a:latin typeface="Constantia" pitchFamily="18" charset="0"/>
              </a:rPr>
              <a:t>Хорошо знакомый нам песок кажется очень понятным и простым. Но на самом деле это таинственный и удивительный материал. Дети могут возиться в песке часами, пересыпать его, строить домики и фигурки или даже просто ходить по нему.</a:t>
            </a:r>
            <a:endParaRPr lang="ru-RU" altLang="ru-RU" sz="2400" b="1" dirty="0">
              <a:latin typeface="Constantia" pitchFamily="18" charset="0"/>
            </a:endParaRPr>
          </a:p>
        </p:txBody>
      </p:sp>
      <p:pic>
        <p:nvPicPr>
          <p:cNvPr id="1026" name="Picture 2" descr="C:\Users\Пользователь\Pictures\песок\492c37c7ed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67736" y="3284984"/>
            <a:ext cx="2376264" cy="335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10252" y="0"/>
            <a:ext cx="1333748" cy="1333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ru-RU" altLang="ru-RU" b="1" dirty="0" smtClean="0">
                <a:latin typeface="Constantia" pitchFamily="18" charset="0"/>
              </a:rPr>
              <a:t>«Чувствительные ладошки»</a:t>
            </a:r>
            <a:br>
              <a:rPr lang="ru-RU" altLang="ru-RU" b="1" dirty="0" smtClean="0">
                <a:latin typeface="Constantia" pitchFamily="18" charset="0"/>
              </a:rPr>
            </a:br>
            <a:endParaRPr lang="ru-RU" alt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23528" y="1752600"/>
            <a:ext cx="1886272" cy="4916760"/>
          </a:xfrm>
        </p:spPr>
        <p:txBody>
          <a:bodyPr numCol="1">
            <a:normAutofit fontScale="77500" lnSpcReduction="20000"/>
          </a:bodyPr>
          <a:lstStyle/>
          <a:p>
            <a:r>
              <a:rPr lang="ru-RU" altLang="ru-RU" sz="2100" b="1" dirty="0" smtClean="0">
                <a:solidFill>
                  <a:schemeClr val="tx1"/>
                </a:solidFill>
                <a:latin typeface="Constantia" pitchFamily="18" charset="0"/>
              </a:rPr>
              <a:t>Песок бывает разный. Легкий и сухой, влажный и тяжелый, он способен с легкостью принимать любую форму. Он бывает и непослушный, непостоянный, и фигурки из песка способны мгновенно рассыпаться. Все эти свойства песка, можно успешно использовать и в терапевтических целях.</a:t>
            </a:r>
          </a:p>
          <a:p>
            <a:endParaRPr lang="ru-RU" altLang="ru-RU" dirty="0"/>
          </a:p>
        </p:txBody>
      </p:sp>
      <p:pic>
        <p:nvPicPr>
          <p:cNvPr id="6146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764704"/>
            <a:ext cx="1117724" cy="1117724"/>
          </a:xfrm>
          <a:prstGeom prst="rect">
            <a:avLst/>
          </a:prstGeom>
          <a:noFill/>
        </p:spPr>
      </p:pic>
      <p:pic>
        <p:nvPicPr>
          <p:cNvPr id="1026" name="Picture 2" descr="C:\Users\ds15\Desktop\рабочие моменты\МОИ занятия\IMG_11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17526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771B1B"/>
                </a:solidFill>
                <a:latin typeface="Constantia" pitchFamily="18" charset="0"/>
              </a:rPr>
              <a:t>. </a:t>
            </a:r>
            <a:r>
              <a:rPr lang="ru-RU" altLang="ru-RU" sz="3600" b="1" u="sng" dirty="0" err="1" smtClean="0">
                <a:solidFill>
                  <a:srgbClr val="771B1B"/>
                </a:solidFill>
                <a:latin typeface="Constantia" pitchFamily="18" charset="0"/>
              </a:rPr>
              <a:t>Пескотерапия</a:t>
            </a:r>
            <a:endParaRPr lang="ru-RU" altLang="ru-RU" sz="3600" dirty="0">
              <a:solidFill>
                <a:srgbClr val="771B1B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</a:rPr>
              <a:t>«Чувствительные ладошки»</a:t>
            </a:r>
            <a:br>
              <a:rPr lang="ru-RU" altLang="ru-RU" b="1" dirty="0" smtClean="0">
                <a:solidFill>
                  <a:schemeClr val="tx1"/>
                </a:solidFill>
              </a:rPr>
            </a:b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32656"/>
            <a:ext cx="7596336" cy="255454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sz="2000" b="1" i="1" u="sng" dirty="0" smtClean="0">
                <a:solidFill>
                  <a:srgbClr val="006600"/>
                </a:solidFill>
                <a:latin typeface="Constantia" pitchFamily="18" charset="0"/>
              </a:rPr>
              <a:t>Песочная терапия для ребенка</a:t>
            </a:r>
            <a:r>
              <a:rPr lang="ru-RU" altLang="ru-RU" sz="2000" b="1" dirty="0" smtClean="0">
                <a:latin typeface="Constantia" pitchFamily="18" charset="0"/>
              </a:rPr>
              <a:t>– возможность его самовыражения. Вода, песок, фигурки животных и людей, предметы способны помочь малышу раскрыться, выразить эмоции и чувства, которые иногда трудно передать словами. </a:t>
            </a:r>
            <a:r>
              <a:rPr lang="ru-RU" altLang="ru-RU" sz="2000" b="1" u="sng" dirty="0" err="1" smtClean="0">
                <a:solidFill>
                  <a:srgbClr val="006600"/>
                </a:solidFill>
                <a:latin typeface="Constantia" pitchFamily="18" charset="0"/>
              </a:rPr>
              <a:t>Пескотерапия</a:t>
            </a:r>
            <a:r>
              <a:rPr lang="ru-RU" altLang="ru-RU" sz="2000" b="1" dirty="0" smtClean="0">
                <a:latin typeface="Constantia" pitchFamily="18" charset="0"/>
              </a:rPr>
              <a:t> способна помочь ребенку разобраться в себе, избавиться от внутренних комплексов. При этом сеансы песочной терапии дают ощущение полной свободы и защищенности.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1026" name="Picture 2" descr="C:\Users\Пользователь\Pictures\песок\pr_pesk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780928"/>
            <a:ext cx="32038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989764" y="764704"/>
            <a:ext cx="1154236" cy="1154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body" sz="half" idx="2"/>
          </p:nvPr>
        </p:nvSpPr>
        <p:spPr>
          <a:xfrm>
            <a:off x="251520" y="5517232"/>
            <a:ext cx="7315200" cy="685800"/>
          </a:xfrm>
        </p:spPr>
        <p:txBody>
          <a:bodyPr numCol="1">
            <a:normAutofit/>
          </a:bodyPr>
          <a:lstStyle/>
          <a:p>
            <a:pPr algn="ctr"/>
            <a:r>
              <a:rPr lang="ru-RU" altLang="ru-RU" b="1" dirty="0" smtClean="0">
                <a:latin typeface="Constantia" pitchFamily="18" charset="0"/>
              </a:rPr>
              <a:t>«Чувствительные ладошки»</a:t>
            </a:r>
            <a:br>
              <a:rPr lang="ru-RU" altLang="ru-RU" b="1" dirty="0" smtClean="0">
                <a:latin typeface="Constantia" pitchFamily="18" charset="0"/>
              </a:rPr>
            </a:br>
            <a:endParaRPr lang="ru-RU" altLang="ru-RU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0"/>
            <a:ext cx="5472608" cy="390876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sz="2800" b="1" u="sng" dirty="0" err="1" smtClean="0">
                <a:solidFill>
                  <a:srgbClr val="006600"/>
                </a:solidFill>
                <a:latin typeface="Constantia" pitchFamily="18" charset="0"/>
              </a:rPr>
              <a:t>Пескотерапия</a:t>
            </a:r>
            <a:r>
              <a:rPr lang="ru-RU" altLang="ru-RU" sz="2800" b="1" u="sng" dirty="0" smtClean="0">
                <a:solidFill>
                  <a:srgbClr val="006600"/>
                </a:solidFill>
                <a:latin typeface="Constantia" pitchFamily="18" charset="0"/>
              </a:rPr>
              <a:t> это по сути игра</a:t>
            </a:r>
            <a:r>
              <a:rPr lang="ru-RU" altLang="ru-RU" sz="2400" b="1" dirty="0" smtClean="0">
                <a:solidFill>
                  <a:srgbClr val="006600"/>
                </a:solidFill>
                <a:latin typeface="Constantia" pitchFamily="18" charset="0"/>
              </a:rPr>
              <a:t>. </a:t>
            </a:r>
            <a:r>
              <a:rPr lang="ru-RU" altLang="ru-RU" sz="2400" b="1" dirty="0" smtClean="0">
                <a:latin typeface="Constantia" pitchFamily="18" charset="0"/>
              </a:rPr>
              <a:t>Игра, которая помогает ребенку научиться строить отношения со сверстниками и с внешним миром, выражать свои эмоции и чувства. </a:t>
            </a:r>
            <a:r>
              <a:rPr lang="ru-RU" altLang="ru-RU" sz="2400" b="1" dirty="0" err="1" smtClean="0">
                <a:latin typeface="Constantia" pitchFamily="18" charset="0"/>
              </a:rPr>
              <a:t>Пескотерапия</a:t>
            </a:r>
            <a:r>
              <a:rPr lang="ru-RU" altLang="ru-RU" sz="2400" b="1" dirty="0" smtClean="0">
                <a:latin typeface="Constantia" pitchFamily="18" charset="0"/>
              </a:rPr>
              <a:t>- </a:t>
            </a:r>
            <a:r>
              <a:rPr lang="ru-RU" altLang="ru-RU" sz="2400" b="1" dirty="0" smtClean="0">
                <a:latin typeface="Constantia" pitchFamily="18" charset="0"/>
              </a:rPr>
              <a:t>это игра с символами, которые помогают услышать внутреннее настоящее «Я», подсказывающее выход для решения проблемы</a:t>
            </a:r>
            <a:r>
              <a:rPr lang="ru-RU" altLang="ru-RU" sz="2400" b="1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ru-RU" altLang="ru-RU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Пользователь\Pictures\песок\sandbox-2-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3861048"/>
            <a:ext cx="3203848" cy="28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64288" y="188640"/>
            <a:ext cx="1405756" cy="1405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4714884"/>
            <a:ext cx="7315200" cy="685800"/>
          </a:xfrm>
        </p:spPr>
        <p:txBody>
          <a:bodyPr numCol="1"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</a:rPr>
              <a:t>                                           «</a:t>
            </a:r>
            <a:r>
              <a:rPr lang="ru-RU" altLang="ru-RU" b="1" dirty="0" smtClean="0">
                <a:solidFill>
                  <a:schemeClr val="tx1"/>
                </a:solidFill>
              </a:rPr>
              <a:t>Чувствительные ладошки»</a:t>
            </a:r>
            <a:br>
              <a:rPr lang="ru-RU" altLang="ru-RU" b="1" dirty="0" smtClean="0">
                <a:solidFill>
                  <a:schemeClr val="tx1"/>
                </a:solidFill>
              </a:rPr>
            </a:b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60648"/>
            <a:ext cx="6840760" cy="35394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sz="2400" b="1" u="sng" dirty="0" smtClean="0">
                <a:latin typeface="Constantia" pitchFamily="18" charset="0"/>
              </a:rPr>
              <a:t>Каковы особенности </a:t>
            </a:r>
            <a:r>
              <a:rPr lang="ru-RU" altLang="ru-RU" sz="2400" b="1" u="sng" dirty="0" err="1" smtClean="0">
                <a:latin typeface="Constantia" pitchFamily="18" charset="0"/>
              </a:rPr>
              <a:t>пескотерапии</a:t>
            </a:r>
            <a:r>
              <a:rPr lang="ru-RU" altLang="ru-RU" sz="2400" b="1" u="sng" dirty="0" smtClean="0">
                <a:latin typeface="Constantia" pitchFamily="18" charset="0"/>
              </a:rPr>
              <a:t>? </a:t>
            </a:r>
          </a:p>
          <a:p>
            <a:r>
              <a:rPr lang="ru-RU" altLang="ru-RU" sz="2000" b="1" dirty="0" smtClean="0">
                <a:latin typeface="Constantia" pitchFamily="18" charset="0"/>
              </a:rPr>
              <a:t>Прежде всего это возможность для самовыражения ребенка. </a:t>
            </a:r>
            <a:r>
              <a:rPr lang="ru-RU" altLang="ru-RU" sz="2000" b="1" smtClean="0">
                <a:latin typeface="Constantia" pitchFamily="18" charset="0"/>
              </a:rPr>
              <a:t>Создаваемые композиции </a:t>
            </a:r>
            <a:r>
              <a:rPr lang="ru-RU" altLang="ru-RU" sz="2000" b="1" dirty="0" smtClean="0">
                <a:latin typeface="Constantia" pitchFamily="18" charset="0"/>
              </a:rPr>
              <a:t>в процессе песочной терапии, позволяют выразить, то что иногда не передать словами. Если есть трудности и ребенок не может что -то рассказать открыто, то песочная картина поможет ему раскрыться.</a:t>
            </a:r>
          </a:p>
          <a:p>
            <a:r>
              <a:rPr lang="ru-RU" altLang="ru-RU" sz="2000" b="1" dirty="0" smtClean="0">
                <a:latin typeface="Constantia" pitchFamily="18" charset="0"/>
              </a:rPr>
              <a:t>При создании песочной композиций не нужны специальные навыки. Поэтому ребенок не будет бояться совершить ошибку или неточность, и будет более раскованно и смело действовать.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3074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84368" y="0"/>
            <a:ext cx="1477764" cy="1477764"/>
          </a:xfrm>
          <a:prstGeom prst="rect">
            <a:avLst/>
          </a:prstGeom>
          <a:noFill/>
        </p:spPr>
      </p:pic>
      <p:pic>
        <p:nvPicPr>
          <p:cNvPr id="2051" name="Picture 3" descr="C:\Users\ds15\Desktop\IMG_10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3786181" cy="2897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ru-RU" altLang="ru-RU" sz="1800" b="1" dirty="0" smtClean="0">
                <a:latin typeface="Constantia" pitchFamily="18" charset="0"/>
              </a:rPr>
              <a:t>«Чувствительные ладошки»</a:t>
            </a:r>
            <a:r>
              <a:rPr lang="ru-RU" altLang="ru-RU" sz="1800" b="1" dirty="0" smtClean="0"/>
              <a:t/>
            </a:r>
            <a:br>
              <a:rPr lang="ru-RU" altLang="ru-RU" sz="1800" b="1" dirty="0" smtClean="0"/>
            </a:br>
            <a:endParaRPr lang="ru-RU" alt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88640"/>
            <a:ext cx="7272808" cy="38472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sz="2400" b="1" u="sng" dirty="0" smtClean="0">
                <a:latin typeface="Constantia" pitchFamily="18" charset="0"/>
              </a:rPr>
              <a:t>Как происходит песочная терапия?</a:t>
            </a:r>
          </a:p>
          <a:p>
            <a:r>
              <a:rPr lang="ru-RU" altLang="ru-RU" sz="2000" b="1" dirty="0" smtClean="0">
                <a:latin typeface="Constantia" pitchFamily="18" charset="0"/>
              </a:rPr>
              <a:t>Для занятия песочной терапией с ребенком я использую влажный и сухой </a:t>
            </a:r>
            <a:r>
              <a:rPr lang="ru-RU" altLang="ru-RU" sz="2000" b="1" dirty="0" smtClean="0">
                <a:latin typeface="Constantia" pitchFamily="18" charset="0"/>
              </a:rPr>
              <a:t>песок, манку, </a:t>
            </a:r>
            <a:r>
              <a:rPr lang="ru-RU" altLang="ru-RU" sz="2000" b="1" dirty="0" smtClean="0">
                <a:latin typeface="Constantia" pitchFamily="18" charset="0"/>
              </a:rPr>
              <a:t>а также различные предметы, фигурки животных и людей. Выбрать с какими фигурами будем заниматься лучше предлагаю самому ребенку. Он </a:t>
            </a:r>
            <a:r>
              <a:rPr lang="ru-RU" altLang="ru-RU" sz="2000" b="1" dirty="0" smtClean="0">
                <a:latin typeface="Constantia" pitchFamily="18" charset="0"/>
              </a:rPr>
              <a:t>выбирает </a:t>
            </a:r>
            <a:r>
              <a:rPr lang="ru-RU" altLang="ru-RU" sz="2000" b="1" dirty="0" smtClean="0">
                <a:latin typeface="Constantia" pitchFamily="18" charset="0"/>
              </a:rPr>
              <a:t>понравившиеся ему предметы. Затем все они размещаются им на подносе с песком. Располагать их на песке разрешается детям  в любой последовательности и в любых позах. Время не ограничиваю, чтобы ребенок точно определился: что и где должно быть. После того, как фигуры расставлены перемещать их уже нельзя.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4098" name="Picture 2" descr="C:\Users\Пользователь\Pictures\песок\sa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4149080"/>
            <a:ext cx="2520280" cy="242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75240" y="0"/>
            <a:ext cx="126876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 numCol="1"/>
          <a:lstStyle/>
          <a:p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6192688" cy="224676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altLang="ru-RU" sz="2000" b="1" dirty="0" smtClean="0">
                <a:latin typeface="Constantia" pitchFamily="18" charset="0"/>
              </a:rPr>
              <a:t>Теперь </a:t>
            </a:r>
            <a:r>
              <a:rPr lang="ru-RU" altLang="ru-RU" sz="2000" b="1" dirty="0" smtClean="0">
                <a:latin typeface="Constantia" pitchFamily="18" charset="0"/>
              </a:rPr>
              <a:t>рассматриваем </a:t>
            </a:r>
            <a:r>
              <a:rPr lang="ru-RU" altLang="ru-RU" sz="2000" b="1" dirty="0" smtClean="0">
                <a:latin typeface="Constantia" pitchFamily="18" charset="0"/>
              </a:rPr>
              <a:t>полученную картину на песке и прошу ребенка охарактеризовать её, рассказать, почему именно так встали у него фигуры. Так сразу видно, что все что сделал ребенок связано напрямую с событиями из его реальной жизни. Именно так, можно увидеть какие проблемы и в какой сфере существуют.</a:t>
            </a:r>
            <a:endParaRPr lang="ru-RU" altLang="ru-RU" sz="2000" b="1" dirty="0">
              <a:latin typeface="Constantia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ru-RU" altLang="ru-RU" dirty="0"/>
          </a:p>
        </p:txBody>
      </p:sp>
      <p:pic>
        <p:nvPicPr>
          <p:cNvPr id="3074" name="Picture 2" descr="C:\Users\Пользователь\Pictures\песок\4588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2852936"/>
            <a:ext cx="633670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Пользователь\Pictures\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740352" y="260648"/>
            <a:ext cx="1117723" cy="111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3635896" cy="2448272"/>
          </a:xfrm>
        </p:spPr>
        <p:txBody>
          <a:bodyPr numCol="1">
            <a:normAutofit/>
          </a:bodyPr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  <a:latin typeface="Constantia" pitchFamily="18" charset="0"/>
              </a:rPr>
              <a:t>«Чувствительные ладошки» </a:t>
            </a:r>
            <a:br>
              <a:rPr lang="ru-RU" altLang="ru-RU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Constantia" pitchFamily="18" charset="0"/>
              </a:rPr>
              <a:t>дошкольников</a:t>
            </a:r>
            <a:endParaRPr lang="ru-RU" alt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3074" name="Picture 2" descr="C:\Users\ds15\Desktop\IMG_4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415" y="428604"/>
            <a:ext cx="4672045" cy="3500462"/>
          </a:xfrm>
          <a:prstGeom prst="rect">
            <a:avLst/>
          </a:prstGeom>
          <a:noFill/>
        </p:spPr>
      </p:pic>
      <p:pic>
        <p:nvPicPr>
          <p:cNvPr id="3075" name="Picture 3" descr="C:\Users\ds15\Desktop\DSC_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099136" cy="294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362</TotalTime>
  <Words>490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«Чувствительные ладошки»</vt:lpstr>
      <vt:lpstr>Слайд 2</vt:lpstr>
      <vt:lpstr>«Чувствительные ладошки» </vt:lpstr>
      <vt:lpstr>«Чувствительные ладошки» </vt:lpstr>
      <vt:lpstr>Слайд 5</vt:lpstr>
      <vt:lpstr>                                           «Чувствительные ладошки» </vt:lpstr>
      <vt:lpstr>Слайд 7</vt:lpstr>
      <vt:lpstr>Слайд 8</vt:lpstr>
      <vt:lpstr>«Чувствительные ладошки»  дошкольников</vt:lpstr>
      <vt:lpstr>Благодаря командной работе специалистов через игры с песком были решены общие и специфические задачи: -развитие ВПФ, общей и тонкой моторики, -формирование у ребёнка представлений об окружающем мире, -гармонизация детско-родительских отношений, -снижение агрессивных, тревожных состояний, -снижение упрямства, сопротивления ребёнка, его робости и застенчивости, -снижение гиперактивности, -снятие психо-эмоционального напряжения, -снятие речевого негативизма, -развитие импрессивной и экспрессивной речи (развитие понимания инструкции, обогащение словарного запаса, развитие звукоподражания, произнесения облегчённых слов, слоговой структуры слова, фразовой речи и лексико-грамматических представлений).  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«чувствительные ладошки»</dc:title>
  <dc:creator>Пользователь</dc:creator>
  <cp:lastModifiedBy>ds15</cp:lastModifiedBy>
  <cp:revision>45</cp:revision>
  <dcterms:created xsi:type="dcterms:W3CDTF">2011-11-30T11:28:17Z</dcterms:created>
  <dcterms:modified xsi:type="dcterms:W3CDTF">2015-03-05T06:27:45Z</dcterms:modified>
</cp:coreProperties>
</file>