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notesMasterIdLst>
    <p:notesMasterId r:id="rId22"/>
  </p:notesMasterIdLst>
  <p:sldIdLst>
    <p:sldId id="257" r:id="rId2"/>
    <p:sldId id="267" r:id="rId3"/>
    <p:sldId id="274" r:id="rId4"/>
    <p:sldId id="273" r:id="rId5"/>
    <p:sldId id="271" r:id="rId6"/>
    <p:sldId id="272" r:id="rId7"/>
    <p:sldId id="258" r:id="rId8"/>
    <p:sldId id="259" r:id="rId9"/>
    <p:sldId id="269" r:id="rId10"/>
    <p:sldId id="261" r:id="rId11"/>
    <p:sldId id="264" r:id="rId12"/>
    <p:sldId id="278" r:id="rId13"/>
    <p:sldId id="260" r:id="rId14"/>
    <p:sldId id="263" r:id="rId15"/>
    <p:sldId id="265" r:id="rId16"/>
    <p:sldId id="266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2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78028-A782-4149-B286-0AFA2EAE2039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A6EB0-D4CB-4647-AD04-B5A4E3FA5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A6EB0-D4CB-4647-AD04-B5A4E3FA595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0430-021F-4988-BD81-DFAB36A31F7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5494-1308-43AD-B46B-7AFE7F28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0430-021F-4988-BD81-DFAB36A31F7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5494-1308-43AD-B46B-7AFE7F28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0430-021F-4988-BD81-DFAB36A31F7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5494-1308-43AD-B46B-7AFE7F28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C2071A-16C6-460F-BB38-89C544F4EF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0430-021F-4988-BD81-DFAB36A31F7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5494-1308-43AD-B46B-7AFE7F28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0430-021F-4988-BD81-DFAB36A31F7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5494-1308-43AD-B46B-7AFE7F28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0430-021F-4988-BD81-DFAB36A31F7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5494-1308-43AD-B46B-7AFE7F28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0430-021F-4988-BD81-DFAB36A31F7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5494-1308-43AD-B46B-7AFE7F28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0430-021F-4988-BD81-DFAB36A31F7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5494-1308-43AD-B46B-7AFE7F28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0430-021F-4988-BD81-DFAB36A31F7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5494-1308-43AD-B46B-7AFE7F28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0430-021F-4988-BD81-DFAB36A31F7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5494-1308-43AD-B46B-7AFE7F28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0430-021F-4988-BD81-DFAB36A31F7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5494-1308-43AD-B46B-7AFE7F28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40430-021F-4988-BD81-DFAB36A31F7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25494-1308-43AD-B46B-7AFE7F28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ransition spd="slow">
    <p:newsflash/>
    <p:sndAc>
      <p:stSnd>
        <p:snd r:embed="rId14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3.jpeg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.jpeg"/><Relationship Id="rId7" Type="http://schemas.openxmlformats.org/officeDocument/2006/relationships/image" Target="../media/image19.gif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iles.33b.ru/smile.109166.html" TargetMode="External"/><Relationship Id="rId11" Type="http://schemas.openxmlformats.org/officeDocument/2006/relationships/image" Target="../media/image22.gif"/><Relationship Id="rId5" Type="http://schemas.openxmlformats.org/officeDocument/2006/relationships/image" Target="../media/image18.gif"/><Relationship Id="rId10" Type="http://schemas.openxmlformats.org/officeDocument/2006/relationships/image" Target="../media/image21.png"/><Relationship Id="rId4" Type="http://schemas.openxmlformats.org/officeDocument/2006/relationships/image" Target="../media/image17.gif"/><Relationship Id="rId9" Type="http://schemas.openxmlformats.org/officeDocument/2006/relationships/hyperlink" Target="http://smiles.33b.ru/smile.108352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7" descr="blo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285776"/>
            <a:ext cx="9144000" cy="7143776"/>
          </a:xfrm>
        </p:spPr>
      </p:pic>
      <p:sp>
        <p:nvSpPr>
          <p:cNvPr id="13" name="Прямоугольник 12"/>
          <p:cNvSpPr/>
          <p:nvPr/>
        </p:nvSpPr>
        <p:spPr>
          <a:xfrm>
            <a:off x="785786" y="142853"/>
            <a:ext cx="8358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Актаныш</a:t>
            </a:r>
            <a:r>
              <a:rPr lang="ru-RU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районы </a:t>
            </a:r>
            <a:r>
              <a:rPr lang="ru-RU" sz="32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Байсар</a:t>
            </a:r>
            <a:r>
              <a:rPr lang="ru-RU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бакчасы</a:t>
            </a:r>
            <a:r>
              <a:rPr lang="ru-RU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71472" y="1857364"/>
            <a:ext cx="7467624" cy="2538418"/>
          </a:xfrm>
          <a:prstGeom prst="rect">
            <a:avLst/>
          </a:prstGeom>
          <a:ln>
            <a:noFill/>
          </a:ln>
        </p:spPr>
        <p:txBody>
          <a:bodyPr vert="horz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4400" b="1" i="0" u="none" strike="noStrike" kern="1200" cap="all" spc="0" normalizeH="0" baseline="0" noProof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Зурлар</a:t>
            </a:r>
            <a:r>
              <a:rPr kumimoji="0" lang="ru-RU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төркеме</a:t>
            </a:r>
            <a:r>
              <a:rPr kumimoji="0" lang="ru-RU" sz="3600" b="1" i="0" u="none" strike="noStrike" kern="1200" cap="all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өчен, </a:t>
            </a:r>
            <a:r>
              <a:rPr kumimoji="0" lang="ru-RU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kumimoji="0" lang="ru-RU" sz="36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буенча</a:t>
            </a:r>
            <a:endParaRPr kumimoji="0" lang="ru-RU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дидактик </a:t>
            </a:r>
            <a:r>
              <a:rPr kumimoji="0" lang="ru-RU" sz="36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уеннар</a:t>
            </a:r>
            <a:r>
              <a:rPr kumimoji="0" lang="ru-RU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ru-RU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ru-RU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Тәрбияче: Кашапова</a:t>
            </a:r>
            <a:r>
              <a:rPr lang="ru-RU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Г.Р...</a:t>
            </a:r>
            <a:endParaRPr kumimoji="0" lang="ru-RU" sz="4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Solnish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785794"/>
            <a:ext cx="2571736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ДЕТИ\картинки из счетных палочек\mYvsxW-Un1w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857232"/>
            <a:ext cx="7643866" cy="13573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tt-RU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Таякчык белән күбәләк төзе.</a:t>
            </a:r>
            <a:endParaRPr lang="ru-RU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ЕТИ\картинки\BDWyVFa7ZQw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742952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5111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tt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Песиләр тотмаслык итеп , тычканны өенә озат.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/>
              <a:t/>
            </a:r>
            <a:br>
              <a:rPr lang="tt-RU" dirty="0"/>
            </a:br>
            <a:endParaRPr lang="ru-RU" dirty="0"/>
          </a:p>
        </p:txBody>
      </p:sp>
      <p:pic>
        <p:nvPicPr>
          <p:cNvPr id="4" name="Содержимое 3" descr="http://ejka.ru/uploads/images/b/5/7/0/13/d0f09d0c42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857224" y="2071678"/>
            <a:ext cx="76438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85850" y="500043"/>
            <a:ext cx="7272364" cy="121444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459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Барысы</a:t>
            </a:r>
            <a:r>
              <a:rPr lang="ru-RU" sz="3600" kern="10" spc="0" dirty="0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ничә уенчык</a:t>
            </a:r>
            <a:r>
              <a:rPr lang="ru-RU" sz="3600" kern="10" spc="0" dirty="0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 </a:t>
            </a:r>
            <a:r>
              <a:rPr lang="ru-RU" sz="3600" kern="10" spc="0" dirty="0" err="1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Куян</a:t>
            </a:r>
            <a:r>
              <a:rPr lang="ru-RU" sz="3600" kern="10" spc="0" dirty="0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ничәнче </a:t>
            </a:r>
            <a:r>
              <a:rPr lang="ru-RU" sz="3600" kern="10" spc="0" dirty="0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тора ?</a:t>
            </a:r>
          </a:p>
          <a:p>
            <a:pPr algn="ctr" rtl="0"/>
            <a:endParaRPr lang="ru-RU" sz="3600" kern="10" spc="0" dirty="0" smtClean="0">
              <a:ln w="9525">
                <a:solidFill>
                  <a:srgbClr val="0F243E"/>
                </a:solidFill>
                <a:round/>
                <a:headEnd/>
                <a:tailEnd/>
              </a:ln>
              <a:solidFill>
                <a:srgbClr val="17365D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/>
            <a:r>
              <a:rPr lang="ru-RU" sz="3600" kern="10" spc="0" dirty="0" err="1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Дүртенче нәрсә </a:t>
            </a:r>
            <a:r>
              <a:rPr lang="ru-RU" sz="3600" kern="10" spc="0" dirty="0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тора?</a:t>
            </a:r>
            <a:endParaRPr lang="ru-RU" sz="3600" kern="10" spc="0" dirty="0">
              <a:ln w="9525">
                <a:solidFill>
                  <a:srgbClr val="0F243E"/>
                </a:solidFill>
                <a:round/>
                <a:headEnd/>
                <a:tailEnd/>
              </a:ln>
              <a:solidFill>
                <a:srgbClr val="17365D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7" name="Picture 3" descr="C:\Documents and Settings\Admin\Мои документы\tanez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5357826"/>
            <a:ext cx="3071834" cy="1343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Нинди геометрик фигура җитми?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31" name="Group 23"/>
          <p:cNvGraphicFramePr>
            <a:graphicFrameLocks noGrp="1"/>
          </p:cNvGraphicFramePr>
          <p:nvPr>
            <p:ph type="tbl" idx="1"/>
          </p:nvPr>
        </p:nvGraphicFramePr>
        <p:xfrm>
          <a:off x="468313" y="1557338"/>
          <a:ext cx="5554662" cy="4525963"/>
        </p:xfrm>
        <a:graphic>
          <a:graphicData uri="http://schemas.openxmlformats.org/drawingml/2006/table">
            <a:tbl>
              <a:tblPr/>
              <a:tblGrid>
                <a:gridCol w="1851025"/>
                <a:gridCol w="1852612"/>
                <a:gridCol w="1851025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500563" y="3284538"/>
            <a:ext cx="1079500" cy="8651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827088" y="3357563"/>
            <a:ext cx="936625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auto">
          <a:xfrm>
            <a:off x="971550" y="4868863"/>
            <a:ext cx="720725" cy="10080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827088" y="1916113"/>
            <a:ext cx="1079500" cy="8651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2771775" y="4941888"/>
            <a:ext cx="1079500" cy="8651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7092950" y="1557338"/>
            <a:ext cx="1079500" cy="8651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2700338" y="1916113"/>
            <a:ext cx="936625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4932363" y="1844675"/>
            <a:ext cx="720725" cy="10080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43" name="AutoShape 35"/>
          <p:cNvSpPr>
            <a:spLocks noChangeArrowheads="1"/>
          </p:cNvSpPr>
          <p:nvPr/>
        </p:nvSpPr>
        <p:spPr bwMode="auto">
          <a:xfrm>
            <a:off x="2627313" y="3429000"/>
            <a:ext cx="720725" cy="10080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44" name="AutoShape 36"/>
          <p:cNvSpPr>
            <a:spLocks noChangeArrowheads="1"/>
          </p:cNvSpPr>
          <p:nvPr/>
        </p:nvSpPr>
        <p:spPr bwMode="auto">
          <a:xfrm>
            <a:off x="7235825" y="5084763"/>
            <a:ext cx="720725" cy="10080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6948488" y="4076700"/>
            <a:ext cx="1439862" cy="7905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4787900" y="5013325"/>
            <a:ext cx="4318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?</a:t>
            </a:r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7235825" y="2924175"/>
            <a:ext cx="936625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64 0.00161 C -0.06354 0.00601 -0.0677 0.00716 -0.0743 0.01849 C -0.07864 0.04231 -0.07204 0.01063 -0.08055 0.03537 C -0.08993 0.06242 -0.0802 0.04763 -0.0901 0.06081 C -0.09201 0.07422 -0.09652 0.0793 -0.10277 0.0904 C -0.10625 0.10335 -0.11093 0.11445 -0.11562 0.12647 C -0.11822 0.14011 -0.125 0.15306 -0.13142 0.16439 C -0.13194 0.16716 -0.13194 0.1704 -0.13298 0.17294 C -0.13472 0.17757 -0.1394 0.18566 -0.1394 0.18566 C -0.14322 0.20601 -0.13767 0.18104 -0.14565 0.20254 C -0.15121 0.2178 -0.14774 0.22427 -0.15833 0.23838 C -0.16024 0.24786 -0.16006 0.25179 -0.16631 0.25734 C -0.16996 0.26751 -0.17413 0.2793 -0.18229 0.28277 C -0.19062 0.29803 -0.19565 0.30011 -0.2092 0.30404 C -0.21527 0.30797 -0.22065 0.3126 -0.22673 0.31653 C -0.24045 0.31583 -0.25416 0.3156 -0.26788 0.31445 C -0.27013 0.31422 -0.27899 0.3126 -0.27899 0.3082 " pathEditMode="relative" ptsTypes="ffffffffffffffffA">
                                      <p:cBhvr>
                                        <p:cTn id="12" dur="2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4"/>
                  </p:tgtEl>
                </p:cond>
              </p:nextCondLst>
            </p:seq>
          </p:childTnLst>
        </p:cTn>
      </p:par>
    </p:tnLst>
    <p:bldLst>
      <p:bldP spid="17438" grpId="0" animBg="1"/>
      <p:bldP spid="17444" grpId="0" animBg="1"/>
      <p:bldP spid="17445" grpId="0" animBg="1"/>
      <p:bldP spid="174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Таблица 4" descr="F:\ДЕТИ\картинки из счетных палочек\Ri2XRK8eIRA.jpg"/>
          <p:cNvPicPr>
            <a:picLocks noGrp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571528"/>
            <a:ext cx="9144000" cy="74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500990" cy="17145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t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Таякчык белән атынгыч төзик.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аблица 2"/>
          <p:cNvSpPr txBox="1">
            <a:spLocks/>
          </p:cNvSpPr>
          <p:nvPr/>
        </p:nvSpPr>
        <p:spPr>
          <a:xfrm>
            <a:off x="500034" y="1643050"/>
            <a:ext cx="8229600" cy="4525963"/>
          </a:xfrm>
          <a:prstGeom prst="rect">
            <a:avLst/>
          </a:prstGeom>
        </p:spPr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tt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Чагыштыр!.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pic>
        <p:nvPicPr>
          <p:cNvPr id="3074" name="Picture 2" descr="F:\ДЕТИ\больше меньше равно\ea69ZaMXJgI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 bwMode="auto">
          <a:xfrm>
            <a:off x="2285984" y="1571612"/>
            <a:ext cx="6402065" cy="4525963"/>
          </a:xfrm>
          <a:prstGeom prst="rect">
            <a:avLst/>
          </a:prstGeom>
          <a:noFill/>
        </p:spPr>
      </p:pic>
      <p:pic>
        <p:nvPicPr>
          <p:cNvPr id="7" name="Picture 6" descr="1c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29066"/>
            <a:ext cx="1785950" cy="262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857232"/>
          </a:xfrm>
        </p:spPr>
        <p:txBody>
          <a:bodyPr>
            <a:normAutofit/>
          </a:bodyPr>
          <a:lstStyle/>
          <a:p>
            <a:r>
              <a:rPr lang="tt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10 санының составы.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ДЕТИ\матем\состав числа\N7smPLhWMLA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643998" cy="6000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       Әйдә танышыйк!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Таблица 3" descr="http://im6-tub-ru.yandex.net/i?id=361485238-20-72&amp;n=21"/>
          <p:cNvPicPr>
            <a:picLocks noGrp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736"/>
            <a:ext cx="528641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7b4ef7dae1a7b231a41351cac389b6d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714620"/>
            <a:ext cx="22145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аблица 3" descr="post10789_img1"/>
          <p:cNvPicPr>
            <a:picLocks noGrp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tt-RU" dirty="0" smtClean="0">
                <a:solidFill>
                  <a:srgbClr val="FFFF00"/>
                </a:solidFill>
                <a:latin typeface="Comic Sans MS" pitchFamily="66" charset="0"/>
              </a:rPr>
              <a:t>     Ничә балык күрәсез?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Picture 16" descr="wetkis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95330">
            <a:off x="117784" y="1057590"/>
            <a:ext cx="354252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BD13762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714884"/>
            <a:ext cx="264637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G00178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071942"/>
            <a:ext cx="4740288" cy="232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e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2714620"/>
            <a:ext cx="164304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etkis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95330">
            <a:off x="5333707" y="898052"/>
            <a:ext cx="325878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tt-RU" sz="3600" dirty="0" smtClean="0">
                <a:solidFill>
                  <a:schemeClr val="tx2"/>
                </a:solidFill>
                <a:latin typeface="Comic Sans MS" pitchFamily="66" charset="0"/>
              </a:rPr>
              <a:t>Нинди геометрик фигуралар күрәсең?</a:t>
            </a:r>
            <a:endParaRPr lang="ru-RU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Таблица 3" descr="&amp;icy;&amp;zcy;&amp;ucy;&amp;chcy;&amp;acy;&amp;iecy;&amp;mcy; &amp;gcy;&amp;iecy;&amp;ocy;&amp;mcy;&amp;iecy;&amp;tcy;&amp;rcy;&amp;icy;&amp;chcy;&amp;iecy;&amp;scy;&amp;kcy;&amp;icy;&amp;iecy; &amp;fcy;&amp;icy;&amp;gcy;&amp;ucy;&amp;rcy;&amp;ycy;"/>
          <p:cNvPicPr>
            <a:picLocks noGrp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6215106" cy="5214974"/>
          </a:xfrm>
          <a:prstGeom prst="round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&amp;Scy;&amp;mcy;&amp;acy;&amp;jcy;&amp;lcy;&amp;icy;&amp;kcy;&amp;icy; &amp;dcy;&amp;lcy;&amp;yacy; &amp;pcy;&amp;rcy;&amp;iecy;&amp;zcy;&amp;iecy;&amp;ncy;&amp;tcy;&amp;acy;&amp;tscy;&amp;icy;&amp;icy; &amp;vcy; &amp;zcy;&amp;acy;&amp;vcy;&amp;icy;&amp;scy;&amp;icy;&amp;mcy;&amp;ocy;&amp;scy;&amp;tcy;&amp;icy; &amp;ocy;&amp;tcy; &amp;tcy;&amp;iecy;&amp;mcy;&amp;y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786190"/>
            <a:ext cx="24288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0008-008-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Кайсысы күбрәк?  Чагыштыр.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1300f1f15dd4f5a23d5d5cf40879c35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500174"/>
            <a:ext cx="1238256" cy="133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1300f1f15dd4f5a23d5d5cf40879c35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571744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1300f1f15dd4f5a23d5d5cf40879c35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214554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1300f1f15dd4f5a23d5d5cf40879c35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428868"/>
            <a:ext cx="1238256" cy="133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1300f1f15dd4f5a23d5d5cf40879c35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214422"/>
            <a:ext cx="1238256" cy="133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37r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28604"/>
            <a:ext cx="16478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Бабочка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5214950"/>
            <a:ext cx="800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Бабочка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286256"/>
            <a:ext cx="800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Бабочка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5572140"/>
            <a:ext cx="800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5" descr="0fa33914a43bca60147d5da1f0a886dc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4214818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5" descr="0fa33914a43bca60147d5da1f0a886dc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5143512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5" descr="0fa33914a43bca60147d5da1f0a886dc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5429264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5" descr="0fa33914a43bca60147d5da1f0a886dc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4572008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Бабочка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38516" y="4438656"/>
            <a:ext cx="800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5" descr="0fa33914a43bca60147d5da1f0a886dc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9954" y="5581664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tt-RU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Дөрес кубикны тап!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/>
          <a:srcRect r="21589"/>
          <a:stretch>
            <a:fillRect/>
          </a:stretch>
        </p:blipFill>
        <p:spPr bwMode="auto">
          <a:xfrm>
            <a:off x="1142976" y="1714488"/>
            <a:ext cx="47318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9" descr="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357430"/>
            <a:ext cx="20717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0-tub-ru.yandex.net/i?id=221534123-27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tt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Геометрик фигураларны эзләп тап!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0008-008-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Autofit/>
          </a:bodyPr>
          <a:lstStyle/>
          <a:p>
            <a:pPr eaLnBrk="1" hangingPunct="1"/>
            <a:r>
              <a:rPr lang="tt-RU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     Ничә күбәләк оча?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2538" name="Picture 10" descr="8a193d1f31f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3716338"/>
            <a:ext cx="15843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bfly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126841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20bdcbbf6c89e53dc49d4ec1220efe5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4941888"/>
            <a:ext cx="790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 descr="20bdcbbf6c89e53dc49d4ec1220efe5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5" y="2636838"/>
            <a:ext cx="790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7" descr="a7bdd9e8f87fc315bccf2ebad617e47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92600"/>
            <a:ext cx="25352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8" descr="8a193d1f31f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4076700"/>
            <a:ext cx="15843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 descr="b_fly1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1913" y="1700213"/>
            <a:ext cx="86518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butterflyka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0425" y="3068638"/>
            <a:ext cx="79216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b_fly16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24750" y="1844675"/>
            <a:ext cx="7127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67625" y="6092825"/>
            <a:ext cx="936625" cy="5762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0.04809 C -0.05469 0.04948 -0.0691 0.05017 -0.08333 0.05225 C -0.08958 0.05318 -0.09653 0.0578 -0.10243 0.06058 C -0.11892 0.06867 -0.13611 0.07607 -0.15312 0.08185 C -0.15972 0.08717 -0.16805 0.09503 -0.17535 0.09873 C -0.18107 0.1015 -0.18715 0.10243 -0.19288 0.10497 C -0.20243 0.11399 -0.19583 0.10821 -0.21354 0.11977 C -0.21875 0.123 -0.22239 0.13017 -0.22778 0.13248 C -0.22934 0.13318 -0.23107 0.13387 -0.23264 0.13457 C -0.23854 0.14266 -0.24219 0.1459 -0.25 0.14936 C -0.25868 0.16092 -0.26614 0.17387 -0.27708 0.18127 C -0.28472 0.19653 -0.275 0.17803 -0.28489 0.19376 C -0.29531 0.21017 -0.28055 0.18913 -0.29132 0.20855 C -0.29739 0.21965 -0.30486 0.22867 -0.31354 0.23607 C -0.31666 0.24879 -0.32153 0.25272 -0.32934 0.25942 C -0.33646 0.26566 -0.34149 0.27353 -0.35 0.2763 C -0.35434 0.28485 -0.3592 0.28509 -0.36597 0.2911 C -0.36944 0.2941 -0.3717 0.29919 -0.37535 0.30173 C -0.3783 0.30381 -0.38489 0.3059 -0.38489 0.3059 C -0.39323 0.3163 -0.40764 0.31676 -0.41823 0.31861 C -0.43767 0.32208 -0.43264 0.32277 -0.45955 0.32277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82 0.00185 C -0.08247 0.00255 -0.11094 0.00255 -0.13959 0.00393 C -0.15834 0.00486 -0.17917 0.01965 -0.19827 0.02289 C -0.20782 0.02659 -0.21424 0.03307 -0.22379 0.03561 C -0.23073 0.04208 -0.23803 0.04278 -0.24601 0.04624 C -0.25417 0.05341 -0.26303 0.05688 -0.27136 0.06312 C -0.27362 0.06474 -0.27518 0.06798 -0.27761 0.0696 C -0.29098 0.07861 -0.28299 0.06913 -0.29358 0.07792 C -0.30191 0.08509 -0.30955 0.09457 -0.31893 0.09919 C -0.32657 0.10705 -0.33507 0.11815 -0.34428 0.12231 C -0.35504 0.13596 -0.36684 0.1452 -0.37934 0.15607 C -0.38247 0.15885 -0.38872 0.16463 -0.38872 0.16463 C -0.39601 0.17827 -0.40712 0.18197 -0.4158 0.19214 C -0.43421 0.21411 -0.42032 0.20116 -0.4316 0.2111 C -0.43629 0.23052 -0.44844 0.23954 -0.45712 0.25549 C -0.46164 0.26359 -0.46407 0.26937 -0.47136 0.27237 C -0.48039 0.28486 -0.46789 0.26867 -0.47934 0.27885 C -0.4915 0.28948 -0.47726 0.28208 -0.48872 0.28717 C -0.49862 0.30035 -0.48473 0.28324 -0.49671 0.29364 C -0.49862 0.29526 -0.49966 0.29827 -0.50157 0.29989 C -0.50834 0.30636 -0.51615 0.31191 -0.52379 0.31676 C -0.52848 0.32347 -0.53455 0.32324 -0.54115 0.32532 C -0.55487 0.33711 -0.53785 0.32393 -0.57292 0.33156 C -0.57448 0.33179 -0.57483 0.3348 -0.57605 0.33596 C -0.57969 0.33896 -0.59237 0.33989 -0.59358 0.34012 C -0.59809 0.35237 -0.60018 0.36578 -0.60469 0.37804 C -0.6073 0.3852 -0.61181 0.38613 -0.61424 0.39283 " pathEditMode="relative" ptsTypes="ffffffffffffffffffffffffffA">
                                      <p:cBhvr>
                                        <p:cTn id="11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-0.05364 C 0.01354 -0.05989 0.01736 -0.06289 0.02136 -0.06844 C 0.02188 -0.07052 0.02205 -0.07283 0.02292 -0.07468 C 0.02379 -0.0763 0.02552 -0.077 0.02622 -0.07885 C 0.03004 -0.08879 0.02952 -0.10312 0.03733 -0.11052 C 0.0408 -0.11376 0.04323 -0.11862 0.04688 -0.12116 C 0.04983 -0.12324 0.05625 -0.12532 0.05625 -0.12532 C 0.06129 -0.13203 0.06858 -0.13573 0.07535 -0.13804 C 0.09115 -0.13665 0.10712 -0.13573 0.12292 -0.13388 C 0.13143 -0.13295 0.13698 -0.12047 0.14202 -0.11283 C 0.15382 -0.09457 0.16007 -0.07099 0.17066 -0.05133 C 0.17413 -0.04486 0.17587 -0.03792 0.18021 -0.03237 C 0.18195 -0.02544 0.1849 -0.02174 0.18802 -0.01549 C 0.19028 0.00046 0.19219 -0.00578 0.19601 0.00786 C 0.19983 0.02173 0.20365 0.03584 0.20712 0.04994 C 0.21007 0.06173 0.20816 0.05456 0.21181 0.07329 C 0.21233 0.07607 0.21354 0.08185 0.21354 0.08185 C 0.21493 0.10797 0.21632 0.11029 0.21354 0.13456 C 0.21215 0.14636 0.20868 0.16023 0.204 0.17063 C 0.20209 0.17503 0.19931 0.17849 0.19757 0.18312 C 0.18959 0.20508 0.16736 0.24462 0.15156 0.25942 C 0.14601 0.27052 0.15156 0.26243 0.14202 0.26774 C 0.13212 0.27329 0.14184 0.27006 0.13403 0.2763 C 0.13021 0.2793 0.11806 0.28023 0.11667 0.28046 C 0.10452 0.28208 0.08021 0.28462 0.08021 0.28462 C 0.06285 0.29017 0.08351 0.28254 0.0691 0.2911 C 0.06285 0.2948 0.05521 0.29711 0.04844 0.29942 C 0.0434 0.30612 0.03611 0.31121 0.02934 0.31422 C 0.02222 0.32092 0.01337 0.32185 0.00556 0.32693 C -0.00642 0.3348 -0.0184 0.34196 -0.0309 0.34821 C -0.03524 0.35375 -0.03611 0.35815 -0.04201 0.36069 C -0.04305 0.36208 -0.04496 0.363 -0.04531 0.36508 C -0.04948 0.38682 -0.04132 0.38612 -0.04844 0.38612 " pathEditMode="relative" ptsTypes="ffffffffffffffffffffffffffffffffA">
                                      <p:cBhvr>
                                        <p:cTn id="36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im5-tub-ru.yandex.net/i?id=126834527-1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bl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28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tt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Ничә гөмбә калды?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 descr="37r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57166"/>
            <a:ext cx="250033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571472" y="2214554"/>
            <a:ext cx="7467624" cy="2038352"/>
          </a:xfrm>
          <a:prstGeom prst="rect">
            <a:avLst/>
          </a:prstGeom>
          <a:noFill/>
          <a:ln>
            <a:noFill/>
          </a:ln>
        </p:spPr>
        <p:txBody>
          <a:bodyPr vert="horz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4400" b="1" i="0" u="none" strike="noStrike" kern="1200" cap="all" spc="0" normalizeH="0" baseline="0" noProof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7" descr="C:\Documents and Settings\Admin\Мои документы\82315107_large_0_4fd71_3ac5daaa_X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4632" y="5348302"/>
            <a:ext cx="2419368" cy="1509698"/>
          </a:xfrm>
          <a:prstGeom prst="rect">
            <a:avLst/>
          </a:prstGeom>
          <a:noFill/>
        </p:spPr>
      </p:pic>
      <p:pic>
        <p:nvPicPr>
          <p:cNvPr id="26" name="Picture 13" descr="c3bb55a845a9e1c1df1d8326c9521d75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5643578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c3bb55a845a9e1c1df1d8326c9521d75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5715016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 descr="c3bb55a845a9e1c1df1d8326c9521d75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5500702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 descr="c3bb55a845a9e1c1df1d8326c9521d75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5000636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3" descr="c3bb55a845a9e1c1df1d8326c9521d75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5500702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 descr="c3bb55a845a9e1c1df1d8326c9521d75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5072074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6" descr="bird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2357430"/>
            <a:ext cx="128588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 descr="2f20454364d927680449377cb4a8955d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5522230">
            <a:off x="4737921" y="5427021"/>
            <a:ext cx="17859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2" descr="ag00630_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4414" y="2571744"/>
            <a:ext cx="2278069" cy="276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7" descr="a7bdd9e8f87fc315bccf2ebad617e470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14876" y="4929198"/>
            <a:ext cx="6429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7" descr="a7bdd9e8f87fc315bccf2ebad617e470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2198" y="4857760"/>
            <a:ext cx="6429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t-RU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Чебурашкага шарларны санарга булыш!</a:t>
            </a:r>
            <a:endParaRPr lang="ru-RU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7" descr="a7120a64c6fe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142984"/>
            <a:ext cx="3000396" cy="2792414"/>
          </a:xfrm>
          <a:prstGeom prst="rect">
            <a:avLst/>
          </a:prstGeom>
          <a:noFill/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500034" y="1785926"/>
            <a:ext cx="1727200" cy="2011365"/>
          </a:xfrm>
          <a:prstGeom prst="irregularSeal1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928926" y="2000240"/>
            <a:ext cx="1727200" cy="1582737"/>
          </a:xfrm>
          <a:prstGeom prst="irregularSeal1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28728" y="3500438"/>
            <a:ext cx="1727200" cy="2011365"/>
          </a:xfrm>
          <a:prstGeom prst="irregularSeal1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 </a:t>
            </a:r>
            <a:r>
              <a:rPr lang="ru-RU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5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257375" y="2399600"/>
            <a:ext cx="1439863" cy="143986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ru-RU" sz="6000" dirty="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643306" y="4500570"/>
            <a:ext cx="1727200" cy="1582737"/>
          </a:xfrm>
          <a:prstGeom prst="irregularSeal1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 </a:t>
            </a:r>
            <a:r>
              <a:rPr lang="ru-RU" sz="4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6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flipV="1">
            <a:off x="1214414" y="2500306"/>
            <a:ext cx="314325" cy="466725"/>
          </a:xfrm>
          <a:prstGeom prst="rect">
            <a:avLst/>
          </a:prstGeom>
        </p:spPr>
        <p:txBody>
          <a:bodyPr wrap="none" fromWordArt="1">
            <a:prstTxWarp prst="textArchDown">
              <a:avLst>
                <a:gd name="adj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3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 rot="5400000">
            <a:off x="114300" y="-114300"/>
            <a:ext cx="638175" cy="8667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endParaRPr lang="ru-RU" sz="3600" i="1" kern="10" spc="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99190" dir="13188334" sx="125000" sy="125000" algn="br" rotWithShape="0">
                  <a:srgbClr val="B2B2B2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2285992"/>
            <a:ext cx="778195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kumimoji="0" lang="ru-RU" sz="5400" b="1" i="1" u="none" strike="noStrike" kern="1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4</a:t>
            </a:r>
            <a:endParaRPr kumimoji="0" lang="ru-RU" sz="5400" b="1" i="1" u="none" strike="noStrike" kern="1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285875" y="6181725"/>
            <a:ext cx="533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000"/>
                </a:srgbClr>
              </a:solidFill>
              <a:effectLst>
                <a:outerShdw dist="107763" dir="13500000" sx="125000" sy="125000" algn="br" rotWithShape="0">
                  <a:srgbClr val="99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71475" cy="7524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4E6128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71475" cy="7524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4E6128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1285852" y="0"/>
            <a:ext cx="371475" cy="7524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4E6128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9" name="popup_img" descr="http://go2.imgsmail.ru/imgpreview?key=http%3A//myjulia.ru/data/cache/2010/07/08/460054_2904-800x600.jpg&amp;mb=imgdb_preview_21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500570"/>
            <a:ext cx="16478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t-RU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Дөрес җавапны тап!</a:t>
            </a:r>
            <a:endParaRPr lang="ru-RU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 descr="http://im6-tub-ru.yandex.net/i?id=99225369-6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5214974" cy="4071966"/>
          </a:xfrm>
          <a:prstGeom prst="rect">
            <a:avLst/>
          </a:prstGeom>
          <a:noFill/>
        </p:spPr>
      </p:pic>
      <p:pic>
        <p:nvPicPr>
          <p:cNvPr id="12293" name="Picture 5" descr="C:\Documents and Settings\Admin\Мои документы\28576417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143116"/>
            <a:ext cx="2786050" cy="3062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Карлсонга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пар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итекләрне табарга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булыш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!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C:\Documents and Settings\Admin\Мои документы\valenk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857356" y="2285992"/>
            <a:ext cx="5419725" cy="2895600"/>
          </a:xfrm>
          <a:prstGeom prst="rect">
            <a:avLst/>
          </a:prstGeom>
          <a:noFill/>
        </p:spPr>
      </p:pic>
      <p:pic>
        <p:nvPicPr>
          <p:cNvPr id="5" name="Picture 3" descr="Scan0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0538" y="3284538"/>
            <a:ext cx="20335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132</Words>
  <Application>Microsoft Office PowerPoint</Application>
  <PresentationFormat>Экран (4:3)</PresentationFormat>
  <Paragraphs>52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   Кайсысы күбрәк?  Чагыштыр.</vt:lpstr>
      <vt:lpstr>Геометрик фигураларны эзләп тап!</vt:lpstr>
      <vt:lpstr>           Ничә күбәләк оча?</vt:lpstr>
      <vt:lpstr>Слайд 5</vt:lpstr>
      <vt:lpstr>  Ничә гөмбә калды?</vt:lpstr>
      <vt:lpstr>Чебурашкага шарларны санарга булыш!</vt:lpstr>
      <vt:lpstr>                     Дөрес җавапны тап!</vt:lpstr>
      <vt:lpstr>Карлсонга пар итекләрне табарга булыш!</vt:lpstr>
      <vt:lpstr>  Таякчык белән күбәләк төзе.</vt:lpstr>
      <vt:lpstr>       Песиләр тотмаслык итеп , тычканны өенә озат.</vt:lpstr>
      <vt:lpstr> </vt:lpstr>
      <vt:lpstr>Нинди геометрик фигура җитми?</vt:lpstr>
      <vt:lpstr>Таякчык белән атынгыч төзик.</vt:lpstr>
      <vt:lpstr>Чагыштыр!.</vt:lpstr>
      <vt:lpstr>                 10 санының составы.</vt:lpstr>
      <vt:lpstr>        Әйдә танышыйк!</vt:lpstr>
      <vt:lpstr>     Ничә балык күрәсез?</vt:lpstr>
      <vt:lpstr>Нинди геометрик фигуралар күрәсең?</vt:lpstr>
      <vt:lpstr>Дөрес кубикны тап!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Актаныш районы Байсар балалар бакчасы тәрбиячесе Кашапова Г.Р. Ның </dc:title>
  <dc:creator>Admin</dc:creator>
  <cp:lastModifiedBy>Admin</cp:lastModifiedBy>
  <cp:revision>63</cp:revision>
  <dcterms:created xsi:type="dcterms:W3CDTF">2014-03-04T17:07:50Z</dcterms:created>
  <dcterms:modified xsi:type="dcterms:W3CDTF">2014-04-06T19:45:58Z</dcterms:modified>
</cp:coreProperties>
</file>