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5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CCA"/>
    <a:srgbClr val="FFCCFF"/>
    <a:srgbClr val="ABF5B2"/>
    <a:srgbClr val="FFFFCC"/>
    <a:srgbClr val="FFFF66"/>
    <a:srgbClr val="66CCFF"/>
    <a:srgbClr val="D1FFE6"/>
    <a:srgbClr val="85FFB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DBC0-19C7-4165-BA32-D430E15DCA5D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2074-9A87-49D4-ADFD-ACB7FD2A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3;&#1077;&#1082;&#1089;&#1077;&#1081;\Desktop\&#1052;&#1040;&#1056;&#1050;&#1054;&#1042;&#1040;\&#1087;&#1088;&#1077;&#1079;&#1077;&#1085;&#1090;&#1072;&#1094;&#1080;&#1080;\&#1087;&#1088;&#1077;&#1079;&#1077;&#1085;&#1090;&#1072;&#1094;&#1080;&#1103;\&#1084;&#1086;&#1103;%20&#1089;&#1077;&#1084;&#1100;&#1103;%20&#1076;&#1077;&#1090;&#1089;&#1082;&#1080;&#1081;%20&#1089;&#1072;&#1076;\Detskie_pesni_--pro_semyu_v_obrezke(vmusice.net).mp3" TargetMode="External"/><Relationship Id="rId6" Type="http://schemas.openxmlformats.org/officeDocument/2006/relationships/image" Target="../media/image18.pn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3;&#1077;&#1082;&#1089;&#1077;&#1081;\Desktop\&#1052;&#1040;&#1056;&#1050;&#1054;&#1042;&#1040;\&#1087;&#1088;&#1077;&#1079;&#1077;&#1085;&#1090;&#1072;&#1094;&#1080;&#1080;\&#1087;&#1088;&#1077;&#1079;&#1077;&#1085;&#1090;&#1072;&#1094;&#1080;&#1103;\&#1084;&#1086;&#1103;%20&#1089;&#1077;&#1084;&#1100;&#1103;%20&#1076;&#1077;&#1090;&#1089;&#1082;&#1080;&#1081;%20&#1089;&#1072;&#1076;\detskie_---_pesenki-zagadki_----_-_lyublyu_ya_kapustu_audiopoisk.com_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428604"/>
            <a:ext cx="900115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Я И МОЯ СЕМЬЯ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cs typeface="Times New Roman" pitchFamily="18" charset="0"/>
              </a:rPr>
              <a:t>                                    </a:t>
            </a:r>
            <a:endParaRPr lang="ru-RU" sz="28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cs typeface="Times New Roman" pitchFamily="18" charset="0"/>
              </a:rPr>
              <a:t>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cs typeface="Times New Roman" pitchFamily="18" charset="0"/>
              </a:rPr>
              <a:t>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cs typeface="Times New Roman" pitchFamily="18" charset="0"/>
              </a:rPr>
              <a:t>ВЫПОЛНИЛИ: </a:t>
            </a: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воспитатели МБДОУ д /с 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 34. группа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N</a:t>
            </a: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 10 (2 младшая группа)      В.А. Сакулина и Г.К. Маркова </a:t>
            </a:r>
            <a:endParaRPr lang="ru-RU" sz="20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cs typeface="Times New Roman" pitchFamily="18" charset="0"/>
              </a:rPr>
              <a:t>                                         </a:t>
            </a:r>
            <a:endParaRPr lang="ru-RU" sz="2000" dirty="0"/>
          </a:p>
        </p:txBody>
      </p:sp>
      <p:pic>
        <p:nvPicPr>
          <p:cNvPr id="5" name="Рисунок 4" descr="1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1571612"/>
            <a:ext cx="4929222" cy="3257195"/>
          </a:xfrm>
          <a:prstGeom prst="roundRect">
            <a:avLst/>
          </a:prstGeom>
          <a:ln w="28575">
            <a:solidFill>
              <a:srgbClr val="FF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60" y="1571612"/>
            <a:ext cx="3571900" cy="3071834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16200000" flipV="1">
            <a:off x="2607467" y="392897"/>
            <a:ext cx="1500174" cy="71438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5180121" y="106259"/>
            <a:ext cx="1878619" cy="1666101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000760" y="2714620"/>
            <a:ext cx="2643206" cy="107157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6251691" y="3463821"/>
            <a:ext cx="1521429" cy="2737671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143252" y="5715004"/>
            <a:ext cx="2214554" cy="7143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929560" y="3999606"/>
            <a:ext cx="1807181" cy="2380481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0" y="3143248"/>
            <a:ext cx="2428860" cy="35719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1036717" y="320549"/>
            <a:ext cx="1092801" cy="2594795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D:\2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00"/>
          <a:stretch>
            <a:fillRect/>
          </a:stretch>
        </p:blipFill>
        <p:spPr bwMode="auto">
          <a:xfrm>
            <a:off x="3000364" y="1928802"/>
            <a:ext cx="2428892" cy="242889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Documents and Settings\Admin\Рабочий стол\s8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500174"/>
            <a:ext cx="3571900" cy="321471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42910" y="0"/>
            <a:ext cx="7572428" cy="1143000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папа  –    солнышко     моё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6215106" cy="796908"/>
          </a:xfr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III.</a:t>
            </a:r>
            <a:r>
              <a:rPr lang="ru-RU" sz="3600" b="1" dirty="0" smtClean="0"/>
              <a:t>Заключительная часть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357298"/>
            <a:ext cx="3643338" cy="70788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/>
              <a:t>ПОДАРОК ДЕТЯМ ОТ  </a:t>
            </a:r>
          </a:p>
          <a:p>
            <a:pPr algn="ctr">
              <a:buNone/>
            </a:pPr>
            <a:r>
              <a:rPr lang="ru-RU" sz="2000" b="1" dirty="0" smtClean="0"/>
              <a:t>ЗАЙЦА КУЗИ - ФОТОАЛЬБОМ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1357298"/>
            <a:ext cx="3429024" cy="70788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/>
              <a:t>ОБЩАЯ ФОТОГРАФИЯ </a:t>
            </a:r>
          </a:p>
          <a:p>
            <a:pPr algn="ctr">
              <a:buNone/>
            </a:pPr>
            <a:r>
              <a:rPr lang="ru-RU" sz="2000" b="1" dirty="0" smtClean="0"/>
              <a:t>С  ЗАЙЦЕМ КУЗЕЙ</a:t>
            </a:r>
            <a:endParaRPr lang="ru-RU" sz="2000" b="1" dirty="0"/>
          </a:p>
        </p:txBody>
      </p:sp>
      <p:pic>
        <p:nvPicPr>
          <p:cNvPr id="6" name="Рисунок 5" descr="DSCN004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7" t="44894" r="5235"/>
          <a:stretch>
            <a:fillRect/>
          </a:stretch>
        </p:blipFill>
        <p:spPr>
          <a:xfrm>
            <a:off x="285720" y="2214554"/>
            <a:ext cx="3958506" cy="2786082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7" name="Рисунок 6" descr="DSCN004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254" y="2212108"/>
            <a:ext cx="4206588" cy="278852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8" name="Содержимое 10" descr="DSCN004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4" b="40190"/>
          <a:stretch>
            <a:fillRect/>
          </a:stretch>
        </p:blipFill>
        <p:spPr>
          <a:xfrm>
            <a:off x="3071802" y="3143248"/>
            <a:ext cx="3067504" cy="349060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643174" y="2214554"/>
            <a:ext cx="3714776" cy="70788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/>
              <a:t>РЕФЛЕКСИЯ</a:t>
            </a:r>
          </a:p>
          <a:p>
            <a:pPr algn="ctr">
              <a:buNone/>
            </a:pPr>
            <a:endParaRPr lang="ru-RU" sz="2000" b="1" dirty="0"/>
          </a:p>
        </p:txBody>
      </p:sp>
      <p:pic>
        <p:nvPicPr>
          <p:cNvPr id="9" name="Detskie_pesni_--pro_semyu_v_obrezke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  <p:pic>
        <p:nvPicPr>
          <p:cNvPr id="10" name="Рисунок 9" descr="i.jpeg 8.jpe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357166"/>
            <a:ext cx="2880381" cy="4000528"/>
          </a:xfrm>
          <a:prstGeom prst="roundRect">
            <a:avLst/>
          </a:prstGeom>
          <a:ln w="38100">
            <a:solidFill>
              <a:srgbClr val="7030A0"/>
            </a:solidFill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2" name="Рисунок 11" descr="i.jpeg 11.jpe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48" y="928670"/>
            <a:ext cx="3538551" cy="3140726"/>
          </a:xfrm>
          <a:prstGeom prst="roundRect">
            <a:avLst/>
          </a:prstGeom>
          <a:ln w="57150">
            <a:solidFill>
              <a:srgbClr val="FFCCFF"/>
            </a:solidFill>
          </a:ln>
        </p:spPr>
      </p:pic>
      <p:pic>
        <p:nvPicPr>
          <p:cNvPr id="11" name="Рисунок 10" descr="4766766-portrait-of-two-sisters-and-one-brother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1857364"/>
            <a:ext cx="5572132" cy="3733328"/>
          </a:xfrm>
          <a:prstGeom prst="round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4" name="Рисунок 13" descr="kartinka107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1643050"/>
            <a:ext cx="6885215" cy="43100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121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428604"/>
            <a:ext cx="7500950" cy="5625713"/>
          </a:xfrm>
          <a:prstGeom prst="roundRect">
            <a:avLst/>
          </a:prstGeom>
          <a:ln w="76200">
            <a:solidFill>
              <a:srgbClr val="EC8CCA"/>
            </a:solidFill>
          </a:ln>
        </p:spPr>
      </p:pic>
      <p:pic>
        <p:nvPicPr>
          <p:cNvPr id="16" name="Detskie_pesni_--pro_semyu_v_obrezke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4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9000"/>
                            </p:stCondLst>
                            <p:childTnLst>
                              <p:par>
                                <p:cTn id="7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40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9000"/>
                            </p:stCondLst>
                            <p:childTnLst>
                              <p:par>
                                <p:cTn id="9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33)">
                                      <p:cBhvr>
                                        <p:cTn id="113" dur="3435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714356"/>
            <a:ext cx="1512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Цель: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842968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360"/>
              </a:lnSpc>
            </a:pPr>
            <a:r>
              <a:rPr lang="ru-RU" sz="2400" dirty="0" smtClean="0"/>
              <a:t>-</a:t>
            </a:r>
            <a:r>
              <a:rPr lang="ru-RU" sz="2400" b="1" dirty="0" smtClean="0"/>
              <a:t>способствовать формированию у детей младшего  дошкольного возраста представления о семье и нравственных нормах, через игровую, коммуникативную и познавательную виды деятельности.</a:t>
            </a:r>
          </a:p>
          <a:p>
            <a:pPr algn="just">
              <a:lnSpc>
                <a:spcPts val="3360"/>
              </a:lnSpc>
            </a:pPr>
            <a:endParaRPr lang="ru-RU" sz="2400" dirty="0"/>
          </a:p>
        </p:txBody>
      </p:sp>
      <p:pic>
        <p:nvPicPr>
          <p:cNvPr id="8" name="Рисунок 7" descr="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74" y="3500438"/>
            <a:ext cx="4095777" cy="2857520"/>
          </a:xfrm>
          <a:prstGeom prst="roundRect">
            <a:avLst/>
          </a:prstGeom>
          <a:ln w="57150">
            <a:solidFill>
              <a:srgbClr val="EC8CCA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BottomRight"/>
            <a:lightRig rig="threePt" dir="t"/>
          </a:scene3d>
        </p:spPr>
      </p:pic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02456" cy="646331"/>
          </a:xfrm>
          <a:prstGeom prst="rect">
            <a:avLst/>
          </a:prstGeom>
          <a:ln w="571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Образовательные  ОБЛАСТИ И ИХ ЗАДАЧИ: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4143380"/>
            <a:ext cx="2786082" cy="914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БЕЗОПАСНОСТЬ</a:t>
            </a:r>
            <a:endParaRPr lang="ru-RU" sz="2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857232"/>
            <a:ext cx="2786082" cy="914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КОММУНИКАЦИЯ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57818" y="4143380"/>
            <a:ext cx="2786082" cy="914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ФИЗКУЛЬТУРА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71736" y="714356"/>
            <a:ext cx="4071934" cy="1485904"/>
          </a:xfrm>
          <a:prstGeom prst="roundRect">
            <a:avLst/>
          </a:prstGeom>
          <a:solidFill>
            <a:srgbClr val="FFCCFF"/>
          </a:solidFill>
          <a:ln w="38100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СОЦИАЛИЗАЦИЯ</a:t>
            </a:r>
            <a:endParaRPr lang="ru-RU" sz="3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857232"/>
            <a:ext cx="2786082" cy="914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ПОЗНАНИЕ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6314" y="5286388"/>
            <a:ext cx="4071966" cy="923330"/>
          </a:xfrm>
          <a:prstGeom prst="rect">
            <a:avLst/>
          </a:prstGeom>
          <a:solidFill>
            <a:srgbClr val="FFCCFF"/>
          </a:solidFill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- Развивать координацию движений, ловкость.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5286388"/>
            <a:ext cx="4000528" cy="923330"/>
          </a:xfrm>
          <a:prstGeom prst="rect">
            <a:avLst/>
          </a:prstGeom>
          <a:solidFill>
            <a:srgbClr val="FFCCFF"/>
          </a:solidFill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- Формировать навыки владения способами безопасного поведения.</a:t>
            </a:r>
          </a:p>
          <a:p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2000240"/>
            <a:ext cx="4143404" cy="1754326"/>
          </a:xfrm>
          <a:prstGeom prst="rect">
            <a:avLst/>
          </a:prstGeom>
          <a:solidFill>
            <a:srgbClr val="FFCCFF"/>
          </a:solidFill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- Развивать устную речь.</a:t>
            </a:r>
          </a:p>
          <a:p>
            <a:r>
              <a:rPr lang="ru-RU" b="1" dirty="0" smtClean="0"/>
              <a:t> -Продолжать активизировать  и расширять словарь.</a:t>
            </a:r>
          </a:p>
          <a:p>
            <a:r>
              <a:rPr lang="ru-RU" b="1" dirty="0" smtClean="0"/>
              <a:t> - Развивать инициативность в общении, умение вступать в контакт, слушать и слышать партнёра.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14876" y="2000240"/>
            <a:ext cx="4143404" cy="1754326"/>
          </a:xfrm>
          <a:prstGeom prst="rect">
            <a:avLst/>
          </a:prstGeom>
          <a:solidFill>
            <a:srgbClr val="FFCCFF"/>
          </a:solidFill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- Развивать у детей память, логическое мышление и творческое воображение.</a:t>
            </a:r>
          </a:p>
          <a:p>
            <a:r>
              <a:rPr lang="ru-RU" b="1" dirty="0" smtClean="0"/>
              <a:t> - Формировать в детях нравственные категории.</a:t>
            </a:r>
          </a:p>
          <a:p>
            <a:r>
              <a:rPr lang="ru-RU" b="1" dirty="0" smtClean="0"/>
              <a:t> - Развивать умение детей отвечать на вопросы.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28662" y="2428868"/>
            <a:ext cx="7786742" cy="3724096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- воспитывать любовь и уважение к родным и близким людям.</a:t>
            </a:r>
          </a:p>
          <a:p>
            <a:pPr algn="just"/>
            <a:r>
              <a:rPr lang="ru-RU" sz="2400" b="1" dirty="0" smtClean="0"/>
              <a:t> - расширять представления детей о составе семьи.</a:t>
            </a:r>
          </a:p>
          <a:p>
            <a:pPr algn="just"/>
            <a:r>
              <a:rPr lang="ru-RU" sz="2400" b="1" dirty="0" smtClean="0"/>
              <a:t> - формировать умение  правильно называть своё имя, фамилию, имена членов семьи, говорить о себе в первом лице.</a:t>
            </a:r>
          </a:p>
          <a:p>
            <a:pPr algn="just"/>
            <a:r>
              <a:rPr lang="ru-RU" sz="2400" b="1" dirty="0" smtClean="0"/>
              <a:t> - развивать гендерные представления.</a:t>
            </a:r>
          </a:p>
          <a:p>
            <a:pPr algn="just"/>
            <a:r>
              <a:rPr lang="ru-RU" sz="2400" b="1" dirty="0" smtClean="0"/>
              <a:t> - приобщать к общепринятым нормам и правилам поведения в обществе.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 advClick="0" advTm="4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7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низ 15"/>
          <p:cNvSpPr/>
          <p:nvPr/>
        </p:nvSpPr>
        <p:spPr>
          <a:xfrm>
            <a:off x="4786314" y="3071810"/>
            <a:ext cx="484632" cy="714380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714876" y="1000108"/>
            <a:ext cx="484632" cy="714380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786314" y="4857760"/>
            <a:ext cx="484632" cy="714380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142852"/>
            <a:ext cx="5929354" cy="1000132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СОДЕРЖАНИЕ  НОД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43108" y="1714488"/>
            <a:ext cx="5786478" cy="135421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 часть. Мотивационно-стимулирующая:</a:t>
            </a:r>
            <a:endParaRPr lang="ru-RU" sz="2400" dirty="0" smtClean="0"/>
          </a:p>
          <a:p>
            <a:pPr algn="just"/>
            <a:r>
              <a:rPr lang="ru-RU" sz="2000" b="1" dirty="0" smtClean="0"/>
              <a:t>Цель: </a:t>
            </a:r>
            <a:r>
              <a:rPr lang="ru-RU" sz="2000" dirty="0" smtClean="0"/>
              <a:t>вызвать интерес к совместной деятельности, создать мотивационную ситуацию. </a:t>
            </a:r>
          </a:p>
          <a:p>
            <a:pPr algn="just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28860" y="35718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143108" y="3786190"/>
            <a:ext cx="5786478" cy="1077218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2 часть.  Организационно-практическая.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Цель: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организовать деятельность детей как субъектов деятельности.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1670" y="5572140"/>
            <a:ext cx="5857916" cy="104644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 часть. Заключительная.</a:t>
            </a:r>
            <a:endParaRPr lang="ru-RU" sz="2400" dirty="0" smtClean="0"/>
          </a:p>
          <a:p>
            <a:pPr algn="just"/>
            <a:r>
              <a:rPr lang="ru-RU" sz="2000" b="1" dirty="0" smtClean="0"/>
              <a:t>Цель: </a:t>
            </a:r>
            <a:r>
              <a:rPr lang="ru-RU" sz="2000" dirty="0" smtClean="0"/>
              <a:t>подведение итогов НОД, рефлексия.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8" grpId="0" animBg="1"/>
      <p:bldP spid="3" grpId="0" animBg="1"/>
      <p:bldP spid="14" grpId="0" animBg="1"/>
      <p:bldP spid="307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/>
              <a:t>I.</a:t>
            </a:r>
            <a:r>
              <a:rPr lang="ru-RU" sz="4000" b="1" dirty="0" smtClean="0"/>
              <a:t>Мотивационно-стимулирующая часть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214422"/>
            <a:ext cx="3714776" cy="91440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ОРГАНИЗАЦИОННЫЙ МОМЕНТ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2285992"/>
            <a:ext cx="3714776" cy="91440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МОТИВАЦИОННО-ЦЕЛЕВОЙ ЭТАП</a:t>
            </a:r>
            <a:endParaRPr lang="ru-RU" b="1" dirty="0"/>
          </a:p>
        </p:txBody>
      </p:sp>
      <p:pic>
        <p:nvPicPr>
          <p:cNvPr id="14" name="Рисунок 13" descr="aa35d29e73fb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2" y="2285992"/>
            <a:ext cx="1672260" cy="2286016"/>
          </a:xfrm>
          <a:prstGeom prst="round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714744" y="3286124"/>
            <a:ext cx="2286016" cy="9144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ИГРА - ЗНАКОМСТВО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857496"/>
            <a:ext cx="2786082" cy="9144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СТУК В ДВЕРЬ + ПЕСЕНКА -  ЗАГАДКА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643702" y="2786058"/>
            <a:ext cx="2286016" cy="9144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ПАЛЬЧИКОВАЯ ИГРА</a:t>
            </a:r>
            <a:endParaRPr lang="ru-RU" b="1" dirty="0"/>
          </a:p>
        </p:txBody>
      </p:sp>
      <p:pic>
        <p:nvPicPr>
          <p:cNvPr id="17" name="Рисунок 16" descr="DSCN002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0" t="5314"/>
          <a:stretch>
            <a:fillRect/>
          </a:stretch>
        </p:blipFill>
        <p:spPr>
          <a:xfrm>
            <a:off x="214282" y="3857628"/>
            <a:ext cx="2482857" cy="2857496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18" name="Рисунок 17" descr="DSCN002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4" y="4232290"/>
            <a:ext cx="2286016" cy="262571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19" name="Рисунок 18" descr="DSCN001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70" y="2285992"/>
            <a:ext cx="5357818" cy="3768717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22" name="Рисунок 21" descr="DSCN0026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356"/>
          <a:stretch>
            <a:fillRect/>
          </a:stretch>
        </p:blipFill>
        <p:spPr>
          <a:xfrm>
            <a:off x="6286512" y="3786190"/>
            <a:ext cx="2714666" cy="2923452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21" name="detskie_---_pesenki-zagadki_----_-_lyublyu_ya_kapustu_audiopoisk.com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0743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9" grpId="0" animBg="1"/>
      <p:bldP spid="11" grpId="0" animBg="1"/>
      <p:bldP spid="12" grpId="0" animBg="1"/>
      <p:bldP spid="13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229600" cy="868362"/>
          </a:xfr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II. </a:t>
            </a:r>
            <a:r>
              <a:rPr lang="ru-RU" sz="3600" b="1" dirty="0" smtClean="0"/>
              <a:t>Организационно-практическая часть</a:t>
            </a:r>
            <a:endParaRPr lang="ru-RU" sz="3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1357298"/>
            <a:ext cx="6072230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БЕСЕДА ЗАЙЦА КУЗИ С ДЕТЬМИ О СЕМЬЕ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DSCN002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6"/>
          <a:stretch>
            <a:fillRect/>
          </a:stretch>
        </p:blipFill>
        <p:spPr>
          <a:xfrm>
            <a:off x="1357290" y="2214554"/>
            <a:ext cx="6377767" cy="4207369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II. </a:t>
            </a:r>
            <a:r>
              <a:rPr lang="ru-RU" sz="3600" b="1" dirty="0" smtClean="0"/>
              <a:t>Организационно-практическая часть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7224" y="1428736"/>
            <a:ext cx="742955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/>
              <a:t>ИГРОВАЯ  ДЕЯТЕЛЬНОСТЬ  С ИСПОЛЬЗОВАНИЕМ  ИКТ </a:t>
            </a:r>
            <a:endParaRPr lang="ru-RU" sz="2400" b="1" dirty="0"/>
          </a:p>
        </p:txBody>
      </p:sp>
      <p:pic>
        <p:nvPicPr>
          <p:cNvPr id="6" name="Рисунок 5" descr="DSCN003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52" y="2357430"/>
            <a:ext cx="6603576" cy="3857652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II. </a:t>
            </a:r>
            <a:r>
              <a:rPr lang="ru-RU" sz="3600" b="1" dirty="0" smtClean="0"/>
              <a:t>Организационно-практическая часть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668839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357298"/>
            <a:ext cx="778674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/>
              <a:t>ФИЗКУЛЬТМИНУТКА «КТО ЖИВЁТ У НАС  В КВАРТИРЕ?»</a:t>
            </a:r>
            <a:endParaRPr lang="ru-RU" sz="2400" b="1" dirty="0"/>
          </a:p>
        </p:txBody>
      </p:sp>
      <p:pic>
        <p:nvPicPr>
          <p:cNvPr id="6" name="Рисунок 5" descr="DSCN004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2143116"/>
            <a:ext cx="6433339" cy="4390562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28860" y="1571612"/>
            <a:ext cx="3571900" cy="307183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3036095" y="678649"/>
            <a:ext cx="1571612" cy="214314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429256" y="571480"/>
            <a:ext cx="1785950" cy="1449992"/>
          </a:xfrm>
          <a:prstGeom prst="line">
            <a:avLst/>
          </a:prstGeom>
          <a:ln w="165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6"/>
          </p:cNvCxnSpPr>
          <p:nvPr/>
        </p:nvCxnSpPr>
        <p:spPr>
          <a:xfrm flipV="1">
            <a:off x="6000760" y="3000372"/>
            <a:ext cx="2643206" cy="107157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5"/>
          </p:cNvCxnSpPr>
          <p:nvPr/>
        </p:nvCxnSpPr>
        <p:spPr>
          <a:xfrm rot="16200000" flipH="1">
            <a:off x="6085788" y="3585465"/>
            <a:ext cx="1521429" cy="2737671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4"/>
          </p:cNvCxnSpPr>
          <p:nvPr/>
        </p:nvCxnSpPr>
        <p:spPr>
          <a:xfrm rot="5400000">
            <a:off x="3000376" y="5643566"/>
            <a:ext cx="2214554" cy="214314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3"/>
          </p:cNvCxnSpPr>
          <p:nvPr/>
        </p:nvCxnSpPr>
        <p:spPr>
          <a:xfrm rot="5400000">
            <a:off x="858123" y="3906937"/>
            <a:ext cx="1807181" cy="2380481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2"/>
          </p:cNvCxnSpPr>
          <p:nvPr/>
        </p:nvCxnSpPr>
        <p:spPr>
          <a:xfrm rot="10800000" flipV="1">
            <a:off x="0" y="3107528"/>
            <a:ext cx="2428860" cy="35719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1"/>
          </p:cNvCxnSpPr>
          <p:nvPr/>
        </p:nvCxnSpPr>
        <p:spPr>
          <a:xfrm rot="16200000" flipV="1">
            <a:off x="1000999" y="70516"/>
            <a:ext cx="1592867" cy="2309043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58044721_39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1714488"/>
            <a:ext cx="2143140" cy="2670330"/>
          </a:xfrm>
          <a:prstGeom prst="ellipse">
            <a:avLst/>
          </a:prstGeom>
          <a:ln w="38100">
            <a:solidFill>
              <a:srgbClr val="FF0000"/>
            </a:solidFill>
          </a:ln>
        </p:spPr>
      </p:pic>
      <p:pic>
        <p:nvPicPr>
          <p:cNvPr id="16" name="Рисунок 15" descr="C:\Documents and Settings\Admin\Рабочий стол\s8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571612"/>
            <a:ext cx="3572202" cy="3071833"/>
          </a:xfrm>
          <a:prstGeom prst="ellipse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428728" y="0"/>
            <a:ext cx="6429420" cy="1143000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Мама   –   солнышко     моё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328</Words>
  <Application>Microsoft Office PowerPoint</Application>
  <PresentationFormat>Экран (4:3)</PresentationFormat>
  <Paragraphs>63</Paragraphs>
  <Slides>11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I.Мотивационно-стимулирующая часть</vt:lpstr>
      <vt:lpstr>II. Организационно-практическая часть</vt:lpstr>
      <vt:lpstr>II. Организационно-практическая часть</vt:lpstr>
      <vt:lpstr>II. Организационно-практическая часть</vt:lpstr>
      <vt:lpstr>Мама   –   солнышко     моё</vt:lpstr>
      <vt:lpstr>папа  –    солнышко     моё</vt:lpstr>
      <vt:lpstr>III.Заключительная часть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120</cp:revision>
  <dcterms:created xsi:type="dcterms:W3CDTF">2013-11-26T12:07:59Z</dcterms:created>
  <dcterms:modified xsi:type="dcterms:W3CDTF">2016-01-10T10:58:39Z</dcterms:modified>
</cp:coreProperties>
</file>