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65" r:id="rId3"/>
    <p:sldId id="266" r:id="rId4"/>
    <p:sldId id="257" r:id="rId5"/>
    <p:sldId id="264" r:id="rId6"/>
    <p:sldId id="273" r:id="rId7"/>
    <p:sldId id="271" r:id="rId8"/>
    <p:sldId id="268" r:id="rId9"/>
    <p:sldId id="272" r:id="rId10"/>
    <p:sldId id="258" r:id="rId11"/>
    <p:sldId id="259" r:id="rId12"/>
    <p:sldId id="263" r:id="rId13"/>
    <p:sldId id="270"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34559" autoAdjust="0"/>
    <p:restoredTop sz="86323" autoAdjust="0"/>
  </p:normalViewPr>
  <p:slideViewPr>
    <p:cSldViewPr snapToGrid="0" showGuides="1">
      <p:cViewPr varScale="1">
        <p:scale>
          <a:sx n="104" d="100"/>
          <a:sy n="104" d="100"/>
        </p:scale>
        <p:origin x="576" y="96"/>
      </p:cViewPr>
      <p:guideLst>
        <p:guide orient="horz" pos="2160"/>
        <p:guide pos="3840"/>
      </p:guideLst>
    </p:cSldViewPr>
  </p:slideViewPr>
  <p:outlineViewPr>
    <p:cViewPr>
      <p:scale>
        <a:sx n="33" d="100"/>
        <a:sy n="33" d="100"/>
      </p:scale>
      <p:origin x="0" y="241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7579369-17B6-4827-A96B-7EF385BFF73F}" type="datetimeFigureOut">
              <a:rPr lang="ru-RU" smtClean="0"/>
              <a:t>02.12.2015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FECCB1-A526-4EDC-A1A4-7F79DC1882C8}" type="slidenum">
              <a:rPr lang="ru-RU" smtClean="0"/>
              <a:t>‹#›</a:t>
            </a:fld>
            <a:endParaRPr lang="ru-RU"/>
          </a:p>
        </p:txBody>
      </p:sp>
    </p:spTree>
    <p:extLst>
      <p:ext uri="{BB962C8B-B14F-4D97-AF65-F5344CB8AC3E}">
        <p14:creationId xmlns:p14="http://schemas.microsoft.com/office/powerpoint/2010/main" val="808853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7579369-17B6-4827-A96B-7EF385BFF73F}" type="datetimeFigureOut">
              <a:rPr lang="ru-RU" smtClean="0"/>
              <a:t>02.12.2015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FECCB1-A526-4EDC-A1A4-7F79DC1882C8}" type="slidenum">
              <a:rPr lang="ru-RU" smtClean="0"/>
              <a:t>‹#›</a:t>
            </a:fld>
            <a:endParaRPr lang="ru-RU"/>
          </a:p>
        </p:txBody>
      </p:sp>
    </p:spTree>
    <p:extLst>
      <p:ext uri="{BB962C8B-B14F-4D97-AF65-F5344CB8AC3E}">
        <p14:creationId xmlns:p14="http://schemas.microsoft.com/office/powerpoint/2010/main" val="1331611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7579369-17B6-4827-A96B-7EF385BFF73F}" type="datetimeFigureOut">
              <a:rPr lang="ru-RU" smtClean="0"/>
              <a:t>02.12.2015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FECCB1-A526-4EDC-A1A4-7F79DC1882C8}"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0442451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7579369-17B6-4827-A96B-7EF385BFF73F}" type="datetimeFigureOut">
              <a:rPr lang="ru-RU" smtClean="0"/>
              <a:t>02.12.2015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FECCB1-A526-4EDC-A1A4-7F79DC1882C8}" type="slidenum">
              <a:rPr lang="ru-RU" smtClean="0"/>
              <a:t>‹#›</a:t>
            </a:fld>
            <a:endParaRPr lang="ru-RU"/>
          </a:p>
        </p:txBody>
      </p:sp>
    </p:spTree>
    <p:extLst>
      <p:ext uri="{BB962C8B-B14F-4D97-AF65-F5344CB8AC3E}">
        <p14:creationId xmlns:p14="http://schemas.microsoft.com/office/powerpoint/2010/main" val="14898206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7579369-17B6-4827-A96B-7EF385BFF73F}" type="datetimeFigureOut">
              <a:rPr lang="ru-RU" smtClean="0"/>
              <a:t>02.12.2015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FECCB1-A526-4EDC-A1A4-7F79DC1882C8}"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480728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7579369-17B6-4827-A96B-7EF385BFF73F}" type="datetimeFigureOut">
              <a:rPr lang="ru-RU" smtClean="0"/>
              <a:t>02.12.2015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FECCB1-A526-4EDC-A1A4-7F79DC1882C8}" type="slidenum">
              <a:rPr lang="ru-RU" smtClean="0"/>
              <a:t>‹#›</a:t>
            </a:fld>
            <a:endParaRPr lang="ru-RU"/>
          </a:p>
        </p:txBody>
      </p:sp>
    </p:spTree>
    <p:extLst>
      <p:ext uri="{BB962C8B-B14F-4D97-AF65-F5344CB8AC3E}">
        <p14:creationId xmlns:p14="http://schemas.microsoft.com/office/powerpoint/2010/main" val="3953207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7579369-17B6-4827-A96B-7EF385BFF73F}" type="datetimeFigureOut">
              <a:rPr lang="ru-RU" smtClean="0"/>
              <a:t>02.12.2015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FECCB1-A526-4EDC-A1A4-7F79DC1882C8}" type="slidenum">
              <a:rPr lang="ru-RU" smtClean="0"/>
              <a:t>‹#›</a:t>
            </a:fld>
            <a:endParaRPr lang="ru-RU"/>
          </a:p>
        </p:txBody>
      </p:sp>
    </p:spTree>
    <p:extLst>
      <p:ext uri="{BB962C8B-B14F-4D97-AF65-F5344CB8AC3E}">
        <p14:creationId xmlns:p14="http://schemas.microsoft.com/office/powerpoint/2010/main" val="2607306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7579369-17B6-4827-A96B-7EF385BFF73F}" type="datetimeFigureOut">
              <a:rPr lang="ru-RU" smtClean="0"/>
              <a:t>02.12.2015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FECCB1-A526-4EDC-A1A4-7F79DC1882C8}" type="slidenum">
              <a:rPr lang="ru-RU" smtClean="0"/>
              <a:t>‹#›</a:t>
            </a:fld>
            <a:endParaRPr lang="ru-RU"/>
          </a:p>
        </p:txBody>
      </p:sp>
    </p:spTree>
    <p:extLst>
      <p:ext uri="{BB962C8B-B14F-4D97-AF65-F5344CB8AC3E}">
        <p14:creationId xmlns:p14="http://schemas.microsoft.com/office/powerpoint/2010/main" val="48940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7579369-17B6-4827-A96B-7EF385BFF73F}" type="datetimeFigureOut">
              <a:rPr lang="ru-RU" smtClean="0"/>
              <a:t>02.12.2015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FECCB1-A526-4EDC-A1A4-7F79DC1882C8}" type="slidenum">
              <a:rPr lang="ru-RU" smtClean="0"/>
              <a:t>‹#›</a:t>
            </a:fld>
            <a:endParaRPr lang="ru-RU"/>
          </a:p>
        </p:txBody>
      </p:sp>
    </p:spTree>
    <p:extLst>
      <p:ext uri="{BB962C8B-B14F-4D97-AF65-F5344CB8AC3E}">
        <p14:creationId xmlns:p14="http://schemas.microsoft.com/office/powerpoint/2010/main" val="18874530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7579369-17B6-4827-A96B-7EF385BFF73F}" type="datetimeFigureOut">
              <a:rPr lang="ru-RU" smtClean="0"/>
              <a:t>02.12.2015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FECCB1-A526-4EDC-A1A4-7F79DC1882C8}" type="slidenum">
              <a:rPr lang="ru-RU" smtClean="0"/>
              <a:t>‹#›</a:t>
            </a:fld>
            <a:endParaRPr lang="ru-RU"/>
          </a:p>
        </p:txBody>
      </p:sp>
    </p:spTree>
    <p:extLst>
      <p:ext uri="{BB962C8B-B14F-4D97-AF65-F5344CB8AC3E}">
        <p14:creationId xmlns:p14="http://schemas.microsoft.com/office/powerpoint/2010/main" val="408180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7579369-17B6-4827-A96B-7EF385BFF73F}" type="datetimeFigureOut">
              <a:rPr lang="ru-RU" smtClean="0"/>
              <a:t>02.12.2015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5FECCB1-A526-4EDC-A1A4-7F79DC1882C8}" type="slidenum">
              <a:rPr lang="ru-RU" smtClean="0"/>
              <a:t>‹#›</a:t>
            </a:fld>
            <a:endParaRPr lang="ru-RU"/>
          </a:p>
        </p:txBody>
      </p:sp>
    </p:spTree>
    <p:extLst>
      <p:ext uri="{BB962C8B-B14F-4D97-AF65-F5344CB8AC3E}">
        <p14:creationId xmlns:p14="http://schemas.microsoft.com/office/powerpoint/2010/main" val="1510489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7579369-17B6-4827-A96B-7EF385BFF73F}" type="datetimeFigureOut">
              <a:rPr lang="ru-RU" smtClean="0"/>
              <a:t>02.12.2015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5FECCB1-A526-4EDC-A1A4-7F79DC1882C8}" type="slidenum">
              <a:rPr lang="ru-RU" smtClean="0"/>
              <a:t>‹#›</a:t>
            </a:fld>
            <a:endParaRPr lang="ru-RU"/>
          </a:p>
        </p:txBody>
      </p:sp>
    </p:spTree>
    <p:extLst>
      <p:ext uri="{BB962C8B-B14F-4D97-AF65-F5344CB8AC3E}">
        <p14:creationId xmlns:p14="http://schemas.microsoft.com/office/powerpoint/2010/main" val="1764605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7579369-17B6-4827-A96B-7EF385BFF73F}" type="datetimeFigureOut">
              <a:rPr lang="ru-RU" smtClean="0"/>
              <a:t>02.12.2015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5FECCB1-A526-4EDC-A1A4-7F79DC1882C8}" type="slidenum">
              <a:rPr lang="ru-RU" smtClean="0"/>
              <a:t>‹#›</a:t>
            </a:fld>
            <a:endParaRPr lang="ru-RU"/>
          </a:p>
        </p:txBody>
      </p:sp>
    </p:spTree>
    <p:extLst>
      <p:ext uri="{BB962C8B-B14F-4D97-AF65-F5344CB8AC3E}">
        <p14:creationId xmlns:p14="http://schemas.microsoft.com/office/powerpoint/2010/main" val="2145695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579369-17B6-4827-A96B-7EF385BFF73F}" type="datetimeFigureOut">
              <a:rPr lang="ru-RU" smtClean="0"/>
              <a:t>02.12.2015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5FECCB1-A526-4EDC-A1A4-7F79DC1882C8}" type="slidenum">
              <a:rPr lang="ru-RU" smtClean="0"/>
              <a:t>‹#›</a:t>
            </a:fld>
            <a:endParaRPr lang="ru-RU"/>
          </a:p>
        </p:txBody>
      </p:sp>
    </p:spTree>
    <p:extLst>
      <p:ext uri="{BB962C8B-B14F-4D97-AF65-F5344CB8AC3E}">
        <p14:creationId xmlns:p14="http://schemas.microsoft.com/office/powerpoint/2010/main" val="208050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7579369-17B6-4827-A96B-7EF385BFF73F}" type="datetimeFigureOut">
              <a:rPr lang="ru-RU" smtClean="0"/>
              <a:t>02.12.2015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5FECCB1-A526-4EDC-A1A4-7F79DC1882C8}" type="slidenum">
              <a:rPr lang="ru-RU" smtClean="0"/>
              <a:t>‹#›</a:t>
            </a:fld>
            <a:endParaRPr lang="ru-RU"/>
          </a:p>
        </p:txBody>
      </p:sp>
    </p:spTree>
    <p:extLst>
      <p:ext uri="{BB962C8B-B14F-4D97-AF65-F5344CB8AC3E}">
        <p14:creationId xmlns:p14="http://schemas.microsoft.com/office/powerpoint/2010/main" val="3153456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7579369-17B6-4827-A96B-7EF385BFF73F}" type="datetimeFigureOut">
              <a:rPr lang="ru-RU" smtClean="0"/>
              <a:t>02.12.2015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5FECCB1-A526-4EDC-A1A4-7F79DC1882C8}" type="slidenum">
              <a:rPr lang="ru-RU" smtClean="0"/>
              <a:t>‹#›</a:t>
            </a:fld>
            <a:endParaRPr lang="ru-RU"/>
          </a:p>
        </p:txBody>
      </p:sp>
    </p:spTree>
    <p:extLst>
      <p:ext uri="{BB962C8B-B14F-4D97-AF65-F5344CB8AC3E}">
        <p14:creationId xmlns:p14="http://schemas.microsoft.com/office/powerpoint/2010/main" val="1303515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579369-17B6-4827-A96B-7EF385BFF73F}" type="datetimeFigureOut">
              <a:rPr lang="ru-RU" smtClean="0"/>
              <a:t>02.12.2015</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5FECCB1-A526-4EDC-A1A4-7F79DC1882C8}" type="slidenum">
              <a:rPr lang="ru-RU" smtClean="0"/>
              <a:t>‹#›</a:t>
            </a:fld>
            <a:endParaRPr lang="ru-RU"/>
          </a:p>
        </p:txBody>
      </p:sp>
    </p:spTree>
    <p:extLst>
      <p:ext uri="{BB962C8B-B14F-4D97-AF65-F5344CB8AC3E}">
        <p14:creationId xmlns:p14="http://schemas.microsoft.com/office/powerpoint/2010/main" val="178189615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 y="739302"/>
            <a:ext cx="10317018" cy="3646430"/>
          </a:xfrm>
        </p:spPr>
        <p:txBody>
          <a:bodyPr>
            <a:normAutofit/>
          </a:bodyPr>
          <a:lstStyle/>
          <a:p>
            <a:pPr algn="ctr"/>
            <a:r>
              <a:rPr lang="ru-RU" sz="3600" dirty="0">
                <a:solidFill>
                  <a:srgbClr val="00B050"/>
                </a:solidFill>
              </a:rPr>
              <a:t>К</a:t>
            </a:r>
            <a:r>
              <a:rPr lang="ru-RU" sz="3600" dirty="0" smtClean="0">
                <a:solidFill>
                  <a:srgbClr val="00B050"/>
                </a:solidFill>
              </a:rPr>
              <a:t>ИНЕЗИОЛОГИЧЕСКИЕ МЕТОДЫ И ПРИЕМЫ </a:t>
            </a:r>
            <a:br>
              <a:rPr lang="ru-RU" sz="3600" dirty="0" smtClean="0">
                <a:solidFill>
                  <a:srgbClr val="00B050"/>
                </a:solidFill>
              </a:rPr>
            </a:br>
            <a:r>
              <a:rPr lang="ru-RU" sz="3600" dirty="0" smtClean="0">
                <a:solidFill>
                  <a:srgbClr val="00B050"/>
                </a:solidFill>
              </a:rPr>
              <a:t>В СИСТЕМЕ КОРРЕКЦИОННО-РАЗВИВАЮЩЕЙ РАБОТЫ С ДЕТЬМИ СТАРШЕГО ДОШКОЛЬНОГО ВОЗРАСТА</a:t>
            </a:r>
            <a:endParaRPr lang="ru-RU" sz="3600" dirty="0">
              <a:solidFill>
                <a:srgbClr val="00B050"/>
              </a:solidFill>
            </a:endParaRPr>
          </a:p>
        </p:txBody>
      </p:sp>
      <p:sp>
        <p:nvSpPr>
          <p:cNvPr id="3" name="Подзаголовок 2"/>
          <p:cNvSpPr>
            <a:spLocks noGrp="1"/>
          </p:cNvSpPr>
          <p:nvPr>
            <p:ph type="subTitle" idx="1"/>
          </p:nvPr>
        </p:nvSpPr>
        <p:spPr>
          <a:xfrm>
            <a:off x="2840215" y="4559586"/>
            <a:ext cx="6400800" cy="1947333"/>
          </a:xfrm>
        </p:spPr>
        <p:txBody>
          <a:bodyPr>
            <a:normAutofit/>
          </a:bodyPr>
          <a:lstStyle/>
          <a:p>
            <a:pPr algn="r"/>
            <a:endParaRPr lang="ru-RU" sz="2400" dirty="0" smtClean="0"/>
          </a:p>
          <a:p>
            <a:pPr algn="r"/>
            <a:r>
              <a:rPr lang="ru-RU" sz="2400" dirty="0" smtClean="0"/>
              <a:t>Яковлева О.Н.</a:t>
            </a:r>
          </a:p>
          <a:p>
            <a:pPr algn="r"/>
            <a:r>
              <a:rPr lang="ru-RU" sz="2400" dirty="0" smtClean="0"/>
              <a:t>МБДОУ «Добрянский детский сад №19»</a:t>
            </a:r>
            <a:endParaRPr lang="ru-RU" sz="2400" dirty="0"/>
          </a:p>
        </p:txBody>
      </p:sp>
    </p:spTree>
    <p:extLst>
      <p:ext uri="{BB962C8B-B14F-4D97-AF65-F5344CB8AC3E}">
        <p14:creationId xmlns:p14="http://schemas.microsoft.com/office/powerpoint/2010/main" val="346118496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3236" y="1"/>
            <a:ext cx="11513128" cy="720436"/>
          </a:xfrm>
        </p:spPr>
        <p:txBody>
          <a:bodyPr>
            <a:normAutofit fontScale="90000"/>
          </a:bodyPr>
          <a:lstStyle/>
          <a:p>
            <a:pPr algn="ctr"/>
            <a:r>
              <a:rPr lang="ru-RU" dirty="0" smtClean="0"/>
              <a:t>Условия проведения кинезиологических упражнений</a:t>
            </a:r>
            <a:endParaRPr lang="ru-RU" dirty="0"/>
          </a:p>
        </p:txBody>
      </p:sp>
      <p:sp>
        <p:nvSpPr>
          <p:cNvPr id="3" name="Объект 2"/>
          <p:cNvSpPr>
            <a:spLocks noGrp="1"/>
          </p:cNvSpPr>
          <p:nvPr>
            <p:ph idx="1"/>
          </p:nvPr>
        </p:nvSpPr>
        <p:spPr>
          <a:xfrm>
            <a:off x="96983" y="609601"/>
            <a:ext cx="11942618" cy="6109854"/>
          </a:xfrm>
        </p:spPr>
        <p:txBody>
          <a:bodyPr>
            <a:normAutofit lnSpcReduction="10000"/>
          </a:bodyPr>
          <a:lstStyle/>
          <a:p>
            <a:pPr marL="0" indent="0">
              <a:buNone/>
            </a:pPr>
            <a:r>
              <a:rPr lang="ru-RU" sz="2000" dirty="0"/>
              <a:t> </a:t>
            </a:r>
            <a:r>
              <a:rPr lang="ru-RU" sz="2000" dirty="0" smtClean="0"/>
              <a:t>    </a:t>
            </a:r>
            <a:r>
              <a:rPr lang="ru-RU" sz="2100" dirty="0" smtClean="0"/>
              <a:t>Упражнения </a:t>
            </a:r>
            <a:r>
              <a:rPr lang="ru-RU" sz="2100" dirty="0"/>
              <a:t>необходимо проводить </a:t>
            </a:r>
            <a:r>
              <a:rPr lang="ru-RU" sz="2100" dirty="0" smtClean="0"/>
              <a:t>ежедневно, т.к. </a:t>
            </a:r>
            <a:r>
              <a:rPr lang="ru-RU" sz="2100" dirty="0"/>
              <a:t>мозг любит повторения для наработки мозговых схем и закрепления эффекта.</a:t>
            </a:r>
          </a:p>
          <a:p>
            <a:r>
              <a:rPr lang="ru-RU" sz="2100" dirty="0" smtClean="0"/>
              <a:t>Занятия </a:t>
            </a:r>
            <a:r>
              <a:rPr lang="ru-RU" sz="2100" dirty="0"/>
              <a:t>проводятся ежедневно утром</a:t>
            </a:r>
            <a:r>
              <a:rPr lang="ru-RU" sz="2100" dirty="0" smtClean="0"/>
              <a:t>, </a:t>
            </a:r>
            <a:r>
              <a:rPr lang="ru-RU" sz="2100" dirty="0"/>
              <a:t>без </a:t>
            </a:r>
            <a:r>
              <a:rPr lang="ru-RU" sz="2100" dirty="0" smtClean="0"/>
              <a:t>пропусков, в доброжелательной обстановке, от </a:t>
            </a:r>
            <a:r>
              <a:rPr lang="ru-RU" sz="2100" dirty="0"/>
              <a:t>детей требуется точное выполнение движений и приемов;</a:t>
            </a:r>
          </a:p>
          <a:p>
            <a:r>
              <a:rPr lang="ru-RU" sz="2100" dirty="0"/>
              <a:t>У</a:t>
            </a:r>
            <a:r>
              <a:rPr lang="ru-RU" sz="2100" dirty="0" smtClean="0"/>
              <a:t>пражнения </a:t>
            </a:r>
            <a:r>
              <a:rPr lang="ru-RU" sz="2100" dirty="0"/>
              <a:t>проводятся стоя или сидя за столом по </a:t>
            </a:r>
            <a:r>
              <a:rPr lang="ru-RU" sz="1900" dirty="0"/>
              <a:t>специально разработанным комплексам</a:t>
            </a:r>
            <a:r>
              <a:rPr lang="ru-RU" sz="1900" dirty="0" smtClean="0"/>
              <a:t>;</a:t>
            </a:r>
            <a:r>
              <a:rPr lang="ru-RU" sz="1900" dirty="0"/>
              <a:t> длительность занятий по одному комплексу составляет две недели</a:t>
            </a:r>
            <a:r>
              <a:rPr lang="ru-RU" sz="1900" dirty="0" smtClean="0"/>
              <a:t>.</a:t>
            </a:r>
            <a:r>
              <a:rPr lang="ru-RU" sz="1900" dirty="0"/>
              <a:t> В комплексы упражнений включены растяжки, дыхательные упражнения, глазодвигательные упражнения, телесные упражнения, упражнения для развития мелкой моторики, упражнения на релаксацию и массаж.</a:t>
            </a:r>
          </a:p>
          <a:p>
            <a:r>
              <a:rPr lang="ru-RU" sz="2100" dirty="0" smtClean="0"/>
              <a:t>Все </a:t>
            </a:r>
            <a:r>
              <a:rPr lang="ru-RU" sz="2100" dirty="0"/>
              <a:t>упражнения </a:t>
            </a:r>
            <a:r>
              <a:rPr lang="ru-RU" sz="2100" dirty="0" smtClean="0"/>
              <a:t>целесообразно </a:t>
            </a:r>
            <a:r>
              <a:rPr lang="ru-RU" sz="2100" dirty="0"/>
              <a:t>проводить с использованием музыкального сопровождения. Спокойная, мелодичная музыка создает определенный настрой у детей. Она успокаивает, направляет на ритмичность выполнения упражнений в соответствии с изменениями в </a:t>
            </a:r>
            <a:r>
              <a:rPr lang="ru-RU" sz="2100" dirty="0" smtClean="0"/>
              <a:t>мелодии</a:t>
            </a:r>
          </a:p>
          <a:p>
            <a:r>
              <a:rPr lang="ru-RU" sz="2100" dirty="0" smtClean="0"/>
              <a:t>Хотелось </a:t>
            </a:r>
            <a:r>
              <a:rPr lang="ru-RU" sz="2100" dirty="0"/>
              <a:t>бы обратить внимание ещё на важные моменты в проведении кинезиологических упражнений:</a:t>
            </a:r>
          </a:p>
          <a:p>
            <a:r>
              <a:rPr lang="ru-RU" sz="2100" dirty="0"/>
              <a:t>- Нецелесообразно прерывать </a:t>
            </a:r>
            <a:r>
              <a:rPr lang="ru-RU" sz="2100" dirty="0" err="1"/>
              <a:t>кинезиологическими</a:t>
            </a:r>
            <a:r>
              <a:rPr lang="ru-RU" sz="2100" dirty="0"/>
              <a:t> упражнениями творческую деятельность детей;</a:t>
            </a:r>
          </a:p>
          <a:p>
            <a:r>
              <a:rPr lang="ru-RU" sz="2100" dirty="0"/>
              <a:t>- Если же детям предстоит интенсивная умственная нагрузка, то упражнения лучше проводить перед работой или между заданиями</a:t>
            </a:r>
            <a:r>
              <a:rPr lang="ru-RU" sz="2100" dirty="0" smtClean="0"/>
              <a:t>;</a:t>
            </a:r>
            <a:endParaRPr lang="ru-RU" sz="2100" dirty="0"/>
          </a:p>
        </p:txBody>
      </p:sp>
    </p:spTree>
    <p:extLst>
      <p:ext uri="{BB962C8B-B14F-4D97-AF65-F5344CB8AC3E}">
        <p14:creationId xmlns:p14="http://schemas.microsoft.com/office/powerpoint/2010/main" val="32243138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2424" y="207819"/>
            <a:ext cx="11791757" cy="235526"/>
          </a:xfrm>
        </p:spPr>
        <p:txBody>
          <a:bodyPr>
            <a:normAutofit fontScale="90000"/>
          </a:bodyPr>
          <a:lstStyle/>
          <a:p>
            <a:endParaRPr lang="ru-RU" dirty="0"/>
          </a:p>
        </p:txBody>
      </p:sp>
      <p:sp>
        <p:nvSpPr>
          <p:cNvPr id="3" name="Объект 2"/>
          <p:cNvSpPr>
            <a:spLocks noGrp="1"/>
          </p:cNvSpPr>
          <p:nvPr>
            <p:ph idx="1"/>
          </p:nvPr>
        </p:nvSpPr>
        <p:spPr>
          <a:xfrm>
            <a:off x="192424" y="443345"/>
            <a:ext cx="10129212" cy="6137564"/>
          </a:xfrm>
        </p:spPr>
        <p:txBody>
          <a:bodyPr>
            <a:normAutofit fontScale="85000" lnSpcReduction="10000"/>
          </a:bodyPr>
          <a:lstStyle/>
          <a:p>
            <a:r>
              <a:rPr lang="ru-RU" sz="2400" dirty="0" err="1" smtClean="0"/>
              <a:t>Кинезиологические</a:t>
            </a:r>
            <a:r>
              <a:rPr lang="ru-RU" sz="2400" dirty="0" smtClean="0"/>
              <a:t> </a:t>
            </a:r>
            <a:r>
              <a:rPr lang="ru-RU" sz="2400" dirty="0"/>
              <a:t>упражнения дают как немедленный, так и кумулятивный, т.е. накапливающий эффект.</a:t>
            </a:r>
          </a:p>
          <a:p>
            <a:r>
              <a:rPr lang="ru-RU" sz="2400" dirty="0" smtClean="0"/>
              <a:t> </a:t>
            </a:r>
            <a:r>
              <a:rPr lang="ru-RU" sz="2400" dirty="0"/>
              <a:t>Проводить эти упражнения можно при организации непосредственно образовательной деятельности: после выполнения детьми задания, как физкультминутку. Между занятиями как динамическую паузу, а также в повседневной жизни детей (режимных моментах</a:t>
            </a:r>
            <a:r>
              <a:rPr lang="ru-RU" sz="2400" dirty="0" smtClean="0"/>
              <a:t>).</a:t>
            </a:r>
          </a:p>
          <a:p>
            <a:r>
              <a:rPr lang="ru-RU" sz="2400" dirty="0" smtClean="0"/>
              <a:t>Сами </a:t>
            </a:r>
            <a:r>
              <a:rPr lang="ru-RU" sz="2400" dirty="0"/>
              <a:t>упражнения чрезвычайно просты и не требуют для своего проведения особого места, времени и инвентаря. Дети зачастую не любят </a:t>
            </a:r>
            <a:r>
              <a:rPr lang="ru-RU" sz="2400" dirty="0" smtClean="0"/>
              <a:t>заниматься, </a:t>
            </a:r>
            <a:r>
              <a:rPr lang="ru-RU" sz="2400" dirty="0"/>
              <a:t>но не прочь поиграть. </a:t>
            </a:r>
            <a:endParaRPr lang="ru-RU" sz="2400" dirty="0" smtClean="0"/>
          </a:p>
          <a:p>
            <a:r>
              <a:rPr lang="ru-RU" sz="2400" dirty="0" smtClean="0"/>
              <a:t>Сначала детей </a:t>
            </a:r>
            <a:r>
              <a:rPr lang="ru-RU" sz="2400" dirty="0"/>
              <a:t>раннего возраста </a:t>
            </a:r>
            <a:r>
              <a:rPr lang="ru-RU" sz="2400" dirty="0" smtClean="0"/>
              <a:t>необходимо учить </a:t>
            </a:r>
            <a:r>
              <a:rPr lang="ru-RU" sz="2400" dirty="0"/>
              <a:t>выполнять пальчиковые игры от простого к сложному. После того как дети научились выполнять пальчиковые игры, с пяти лет дается комплекс пальчиковых </a:t>
            </a:r>
            <a:r>
              <a:rPr lang="ru-RU" sz="2400" dirty="0" smtClean="0"/>
              <a:t>кинезиологических </a:t>
            </a:r>
            <a:r>
              <a:rPr lang="ru-RU" sz="2400" dirty="0"/>
              <a:t>упражнений. Ребенок выполняет вместе со взрослыми, затем самостоятельно по памяти, постепенно от занятия к занятию увеличивая время и сложность. Упражнение выполняется сначала правой рукой, затем левой, затем двумя руками вместе. При затруднениях взрослый предлагает ребенку помогать себе командами («заяц-коза-вилка»), произносимыми вслух или про себя. Благодаря двигательным упражнениям для пальцев происходит компенсация левого полушария и активизация межполушарного воздействия, что способствует к детской стрессоустойчивости к</a:t>
            </a:r>
            <a:r>
              <a:rPr lang="ru-RU" sz="2400" dirty="0" smtClean="0"/>
              <a:t> обучению в </a:t>
            </a:r>
            <a:r>
              <a:rPr lang="ru-RU" sz="2400" dirty="0"/>
              <a:t>школе. </a:t>
            </a:r>
            <a:endParaRPr lang="ru-RU" dirty="0"/>
          </a:p>
        </p:txBody>
      </p:sp>
    </p:spTree>
    <p:extLst>
      <p:ext uri="{BB962C8B-B14F-4D97-AF65-F5344CB8AC3E}">
        <p14:creationId xmlns:p14="http://schemas.microsoft.com/office/powerpoint/2010/main" val="3110119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2861" y="180110"/>
            <a:ext cx="8596668" cy="69272"/>
          </a:xfrm>
        </p:spPr>
        <p:txBody>
          <a:bodyPr>
            <a:normAutofit fontScale="90000"/>
          </a:bodyPr>
          <a:lstStyle/>
          <a:p>
            <a:endParaRPr lang="ru-RU" dirty="0"/>
          </a:p>
        </p:txBody>
      </p:sp>
      <p:sp>
        <p:nvSpPr>
          <p:cNvPr id="3" name="Объект 2"/>
          <p:cNvSpPr>
            <a:spLocks noGrp="1"/>
          </p:cNvSpPr>
          <p:nvPr>
            <p:ph idx="1"/>
          </p:nvPr>
        </p:nvSpPr>
        <p:spPr>
          <a:xfrm>
            <a:off x="0" y="360218"/>
            <a:ext cx="10021455" cy="6289963"/>
          </a:xfrm>
        </p:spPr>
        <p:txBody>
          <a:bodyPr>
            <a:normAutofit fontScale="77500" lnSpcReduction="20000"/>
          </a:bodyPr>
          <a:lstStyle/>
          <a:p>
            <a:endParaRPr lang="ru-RU" dirty="0" smtClean="0"/>
          </a:p>
          <a:p>
            <a:r>
              <a:rPr lang="ru-RU" sz="2600" dirty="0" smtClean="0"/>
              <a:t>Доказано</a:t>
            </a:r>
            <a:r>
              <a:rPr lang="ru-RU" sz="2600" dirty="0"/>
              <a:t>, что систематическое использование </a:t>
            </a:r>
            <a:r>
              <a:rPr lang="ru-RU" sz="2600" dirty="0" err="1"/>
              <a:t>кинезиологического</a:t>
            </a:r>
            <a:r>
              <a:rPr lang="ru-RU" sz="2600" dirty="0"/>
              <a:t> комплекса людьми, отнесёнными как к психической норме, так и имеющими мозговые дисфункции с задержкой или нарушением психического развития, приводит к достоверному увеличению у них продуктивности, объёма и устойчивости внимания, восстановлению нарушенных межполушарных связей, улучшению психоэмоционального состояния, уменьшению степени агрессивности и улучшению аналитико-синтетической способности (способность к обобщениям и умозаключениям). Совершенствуется регулирующая и координирующая роль нервной </a:t>
            </a:r>
            <a:r>
              <a:rPr lang="ru-RU" sz="2600" dirty="0" smtClean="0"/>
              <a:t>системы. В </a:t>
            </a:r>
            <a:r>
              <a:rPr lang="ru-RU" sz="2600" dirty="0"/>
              <a:t>связи с улучшением интегративной функции мозга у многих детей наблюдается значительный прогресс способности к обучению. </a:t>
            </a:r>
            <a:r>
              <a:rPr lang="ru-RU" sz="2600" dirty="0" smtClean="0"/>
              <a:t>Применение </a:t>
            </a:r>
            <a:r>
              <a:rPr lang="ru-RU" sz="2600" dirty="0"/>
              <a:t>данных упражнений, позволяет ускорить у ребёнка коррекцию речевых </a:t>
            </a:r>
            <a:r>
              <a:rPr lang="ru-RU" sz="2600" dirty="0" smtClean="0"/>
              <a:t>нарушений.</a:t>
            </a:r>
          </a:p>
          <a:p>
            <a:r>
              <a:rPr lang="ru-RU" sz="2600" dirty="0"/>
              <a:t>Дыхательные упражнения улучшают ритмику организма, развивают самоконтроль и произвольность, восстанавливают и формируют правильное дыхание. Глазодвигательные упражнения позволяют расширить поле зрения, улучшить восприятие, профилактика глазных заболеваний.</a:t>
            </a:r>
          </a:p>
          <a:p>
            <a:endParaRPr lang="ru-RU" sz="2600" dirty="0"/>
          </a:p>
          <a:p>
            <a:endParaRPr lang="ru-RU" sz="2400" dirty="0"/>
          </a:p>
          <a:p>
            <a:r>
              <a:rPr lang="ru-RU" dirty="0"/>
              <a:t/>
            </a:r>
            <a:br>
              <a:rPr lang="ru-RU" dirty="0"/>
            </a:br>
            <a:endParaRPr lang="ru-RU" dirty="0"/>
          </a:p>
        </p:txBody>
      </p:sp>
      <p:pic>
        <p:nvPicPr>
          <p:cNvPr id="4" name="Рисунок 3"/>
          <p:cNvPicPr>
            <a:picLocks noChangeAspect="1"/>
          </p:cNvPicPr>
          <p:nvPr/>
        </p:nvPicPr>
        <p:blipFill>
          <a:blip r:embed="rId2"/>
          <a:stretch>
            <a:fillRect/>
          </a:stretch>
        </p:blipFill>
        <p:spPr>
          <a:xfrm>
            <a:off x="7562128" y="4565938"/>
            <a:ext cx="4124325" cy="2381250"/>
          </a:xfrm>
          <a:prstGeom prst="rect">
            <a:avLst/>
          </a:prstGeom>
        </p:spPr>
      </p:pic>
      <p:pic>
        <p:nvPicPr>
          <p:cNvPr id="5" name="Рисунок 4"/>
          <p:cNvPicPr>
            <a:picLocks noChangeAspect="1"/>
          </p:cNvPicPr>
          <p:nvPr/>
        </p:nvPicPr>
        <p:blipFill>
          <a:blip r:embed="rId3"/>
          <a:stretch>
            <a:fillRect/>
          </a:stretch>
        </p:blipFill>
        <p:spPr>
          <a:xfrm>
            <a:off x="476250" y="4801257"/>
            <a:ext cx="2978150" cy="1959760"/>
          </a:xfrm>
          <a:prstGeom prst="rect">
            <a:avLst/>
          </a:prstGeom>
        </p:spPr>
      </p:pic>
      <p:pic>
        <p:nvPicPr>
          <p:cNvPr id="6" name="Рисунок 5"/>
          <p:cNvPicPr>
            <a:picLocks noChangeAspect="1"/>
          </p:cNvPicPr>
          <p:nvPr/>
        </p:nvPicPr>
        <p:blipFill>
          <a:blip r:embed="rId4"/>
          <a:stretch>
            <a:fillRect/>
          </a:stretch>
        </p:blipFill>
        <p:spPr>
          <a:xfrm>
            <a:off x="4503448" y="4768622"/>
            <a:ext cx="2009631" cy="2025030"/>
          </a:xfrm>
          <a:prstGeom prst="rect">
            <a:avLst/>
          </a:prstGeom>
        </p:spPr>
      </p:pic>
    </p:spTree>
    <p:extLst>
      <p:ext uri="{BB962C8B-B14F-4D97-AF65-F5344CB8AC3E}">
        <p14:creationId xmlns:p14="http://schemas.microsoft.com/office/powerpoint/2010/main" val="1155560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a:bodyPr>
          <a:lstStyle/>
          <a:p>
            <a:pPr algn="ctr"/>
            <a:r>
              <a:rPr lang="ru-RU" sz="3600" dirty="0" smtClean="0">
                <a:solidFill>
                  <a:srgbClr val="00B050"/>
                </a:solidFill>
              </a:rPr>
              <a:t>Благодарю за внимание!</a:t>
            </a:r>
            <a:endParaRPr lang="ru-RU" sz="3600" dirty="0">
              <a:solidFill>
                <a:srgbClr val="00B050"/>
              </a:solidFill>
            </a:endParaRPr>
          </a:p>
        </p:txBody>
      </p:sp>
    </p:spTree>
    <p:extLst>
      <p:ext uri="{BB962C8B-B14F-4D97-AF65-F5344CB8AC3E}">
        <p14:creationId xmlns:p14="http://schemas.microsoft.com/office/powerpoint/2010/main" val="1442424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3964" y="166254"/>
            <a:ext cx="9518071" cy="1759527"/>
          </a:xfrm>
        </p:spPr>
        <p:txBody>
          <a:bodyPr>
            <a:normAutofit/>
          </a:bodyPr>
          <a:lstStyle/>
          <a:p>
            <a:endParaRPr lang="ru-RU" dirty="0"/>
          </a:p>
        </p:txBody>
      </p:sp>
      <p:sp>
        <p:nvSpPr>
          <p:cNvPr id="3" name="Объект 2"/>
          <p:cNvSpPr>
            <a:spLocks noGrp="1"/>
          </p:cNvSpPr>
          <p:nvPr>
            <p:ph idx="1"/>
          </p:nvPr>
        </p:nvSpPr>
        <p:spPr>
          <a:xfrm>
            <a:off x="103031" y="154546"/>
            <a:ext cx="10745079" cy="6593983"/>
          </a:xfrm>
        </p:spPr>
        <p:txBody>
          <a:bodyPr>
            <a:normAutofit lnSpcReduction="10000"/>
          </a:bodyPr>
          <a:lstStyle/>
          <a:p>
            <a:pPr marL="0" indent="0" algn="r">
              <a:buNone/>
            </a:pPr>
            <a:r>
              <a:rPr lang="ru-RU" sz="2800" b="1" i="1" dirty="0" smtClean="0">
                <a:solidFill>
                  <a:srgbClr val="000000"/>
                </a:solidFill>
                <a:latin typeface="Times New Roman"/>
              </a:rPr>
              <a:t>Мозг, хорошо устроенный, стоит больше,</a:t>
            </a:r>
            <a:endParaRPr lang="ru-RU" sz="2800" dirty="0" smtClean="0">
              <a:solidFill>
                <a:srgbClr val="000000"/>
              </a:solidFill>
              <a:latin typeface="Calibri"/>
            </a:endParaRPr>
          </a:p>
          <a:p>
            <a:pPr marL="0" indent="0" algn="r">
              <a:buNone/>
            </a:pPr>
            <a:r>
              <a:rPr lang="ru-RU" sz="2800" b="1" i="1" dirty="0" smtClean="0">
                <a:solidFill>
                  <a:srgbClr val="000000"/>
                </a:solidFill>
                <a:latin typeface="Times New Roman"/>
              </a:rPr>
              <a:t>чем мозг, хорошо наполненный.</a:t>
            </a:r>
            <a:endParaRPr lang="ru-RU" sz="2800" dirty="0" smtClean="0">
              <a:solidFill>
                <a:srgbClr val="000000"/>
              </a:solidFill>
              <a:latin typeface="Calibri"/>
            </a:endParaRPr>
          </a:p>
          <a:p>
            <a:pPr marL="0" indent="0" algn="r">
              <a:buNone/>
            </a:pPr>
            <a:r>
              <a:rPr lang="ru-RU" sz="2800" b="1" i="1" dirty="0" smtClean="0">
                <a:solidFill>
                  <a:srgbClr val="000000"/>
                </a:solidFill>
                <a:latin typeface="Times New Roman"/>
              </a:rPr>
              <a:t>Мишель де Монтень</a:t>
            </a:r>
          </a:p>
          <a:p>
            <a:r>
              <a:rPr lang="ru-RU" sz="2400" dirty="0" smtClean="0"/>
              <a:t> </a:t>
            </a:r>
            <a:r>
              <a:rPr lang="ru-RU" sz="2400" dirty="0"/>
              <a:t>Мозг человека представляет собой «содружество» функционально ассиметричных полушарий левого и правого. Каждое из них является не зеркальным отображением другого, а необходимым дополнением. Для того, чтобы творчески осмыслить любую проблему, необходимы оба полушария: левое полушарие - правое полушарие.</a:t>
            </a:r>
          </a:p>
          <a:p>
            <a:r>
              <a:rPr lang="ru-RU" sz="2400" dirty="0"/>
              <a:t>По исследованиям физиологов правое полушарие головного мозга – гуманитарное, образное, творческое – отвечает за тело, координацию движений, пространственное зрительное и кинестетическое восприятие.</a:t>
            </a:r>
          </a:p>
          <a:p>
            <a:r>
              <a:rPr lang="ru-RU" sz="2400" dirty="0"/>
              <a:t>Левое полушарие головного мозга – математическое, знаковое, речевое, логическое, аналитическое –отвечает за восприятие – слуховой информации, постановку целей и построений программ. Единство мозга складывается из деятельности двух полушарий, тесно связанных между собой системой нервных </a:t>
            </a:r>
            <a:r>
              <a:rPr lang="ru-RU" sz="2400" dirty="0" smtClean="0"/>
              <a:t>волокон.</a:t>
            </a:r>
            <a:endParaRPr lang="ru-RU" sz="2400" dirty="0"/>
          </a:p>
          <a:p>
            <a:endParaRPr lang="ru-RU" sz="2400" dirty="0" smtClean="0"/>
          </a:p>
        </p:txBody>
      </p:sp>
    </p:spTree>
    <p:extLst>
      <p:ext uri="{BB962C8B-B14F-4D97-AF65-F5344CB8AC3E}">
        <p14:creationId xmlns:p14="http://schemas.microsoft.com/office/powerpoint/2010/main" val="1761037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0836" y="166255"/>
            <a:ext cx="9163166" cy="193963"/>
          </a:xfrm>
        </p:spPr>
        <p:txBody>
          <a:bodyPr>
            <a:normAutofit fontScale="90000"/>
          </a:bodyPr>
          <a:lstStyle/>
          <a:p>
            <a:endParaRPr lang="ru-RU" dirty="0"/>
          </a:p>
        </p:txBody>
      </p:sp>
      <p:sp>
        <p:nvSpPr>
          <p:cNvPr id="3" name="Объект 2"/>
          <p:cNvSpPr>
            <a:spLocks noGrp="1"/>
          </p:cNvSpPr>
          <p:nvPr>
            <p:ph idx="1"/>
          </p:nvPr>
        </p:nvSpPr>
        <p:spPr>
          <a:xfrm>
            <a:off x="318655" y="457201"/>
            <a:ext cx="9932928" cy="6072388"/>
          </a:xfrm>
        </p:spPr>
        <p:txBody>
          <a:bodyPr>
            <a:normAutofit/>
          </a:bodyPr>
          <a:lstStyle/>
          <a:p>
            <a:r>
              <a:rPr lang="ru-RU" sz="2000" dirty="0" smtClean="0"/>
              <a:t>В </a:t>
            </a:r>
            <a:r>
              <a:rPr lang="ru-RU" sz="2000" dirty="0"/>
              <a:t>настоящее время растёт </a:t>
            </a:r>
            <a:r>
              <a:rPr lang="ru-RU" sz="2000" dirty="0" smtClean="0"/>
              <a:t>количество </a:t>
            </a:r>
            <a:r>
              <a:rPr lang="ru-RU" sz="2000" dirty="0"/>
              <a:t>детей с минимальными мозговыми дисфункциями (30% от общего числа), которые проявляются </a:t>
            </a:r>
            <a:r>
              <a:rPr lang="ru-RU" sz="2000" dirty="0" smtClean="0"/>
              <a:t>в нарушении </a:t>
            </a:r>
            <a:r>
              <a:rPr lang="ru-RU" sz="2000" dirty="0"/>
              <a:t>речи, мышления, </a:t>
            </a:r>
            <a:r>
              <a:rPr lang="ru-RU" sz="2000" dirty="0" smtClean="0"/>
              <a:t>изменении </a:t>
            </a:r>
            <a:r>
              <a:rPr lang="ru-RU" sz="2000" dirty="0"/>
              <a:t>качеств психики. Доказано, что определённую роль в их возникновении играют нарушения функциональной асимметрии коры больших п/ш </a:t>
            </a:r>
            <a:r>
              <a:rPr lang="ru-RU" sz="2000" dirty="0" smtClean="0"/>
              <a:t>головного </a:t>
            </a:r>
            <a:r>
              <a:rPr lang="ru-RU" sz="2000" dirty="0"/>
              <a:t>мозга и межполушарного взаимодействия. </a:t>
            </a:r>
            <a:endParaRPr lang="ru-RU" sz="2000" dirty="0" smtClean="0"/>
          </a:p>
          <a:p>
            <a:r>
              <a:rPr lang="ru-RU" sz="2000" dirty="0"/>
              <a:t>Комплекс по развитию познавательных функций через движение рекомендуется дошкольникам, у которых отмечаются нарушение внимания, повышенная отвлекаемость, проблемы с памятью, заторможенность или расторможенность, трудности адаптации, несформированность ведущей руки.</a:t>
            </a:r>
          </a:p>
          <a:p>
            <a:endParaRPr lang="ru-RU" sz="2000" dirty="0" smtClean="0"/>
          </a:p>
        </p:txBody>
      </p:sp>
      <p:pic>
        <p:nvPicPr>
          <p:cNvPr id="4" name="Рисунок 3"/>
          <p:cNvPicPr>
            <a:picLocks noChangeAspect="1"/>
          </p:cNvPicPr>
          <p:nvPr/>
        </p:nvPicPr>
        <p:blipFill>
          <a:blip r:embed="rId2"/>
          <a:stretch>
            <a:fillRect/>
          </a:stretch>
        </p:blipFill>
        <p:spPr>
          <a:xfrm>
            <a:off x="3748091" y="3429001"/>
            <a:ext cx="2726600" cy="3212834"/>
          </a:xfrm>
          <a:prstGeom prst="rect">
            <a:avLst/>
          </a:prstGeom>
        </p:spPr>
      </p:pic>
    </p:spTree>
    <p:extLst>
      <p:ext uri="{BB962C8B-B14F-4D97-AF65-F5344CB8AC3E}">
        <p14:creationId xmlns:p14="http://schemas.microsoft.com/office/powerpoint/2010/main" val="15775345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983" y="110836"/>
            <a:ext cx="11831782" cy="1447508"/>
          </a:xfrm>
        </p:spPr>
        <p:txBody>
          <a:bodyPr>
            <a:noAutofit/>
          </a:bodyPr>
          <a:lstStyle/>
          <a:p>
            <a:r>
              <a:rPr lang="ru-RU" sz="2800" u="sng" dirty="0" smtClean="0">
                <a:solidFill>
                  <a:srgbClr val="00B050"/>
                </a:solidFill>
              </a:rPr>
              <a:t>Кинезиология</a:t>
            </a:r>
            <a:r>
              <a:rPr lang="ru-RU" sz="2800" dirty="0" smtClean="0">
                <a:solidFill>
                  <a:srgbClr val="00B050"/>
                </a:solidFill>
              </a:rPr>
              <a:t> – наука о развитии умственных способностей и физического здоровья через определенные двигательные </a:t>
            </a:r>
            <a:r>
              <a:rPr lang="ru-RU" sz="2800" dirty="0">
                <a:solidFill>
                  <a:srgbClr val="00B050"/>
                </a:solidFill>
              </a:rPr>
              <a:t>упражнения. </a:t>
            </a:r>
          </a:p>
        </p:txBody>
      </p:sp>
      <p:sp>
        <p:nvSpPr>
          <p:cNvPr id="3" name="Объект 2"/>
          <p:cNvSpPr>
            <a:spLocks noGrp="1"/>
          </p:cNvSpPr>
          <p:nvPr>
            <p:ph idx="1"/>
          </p:nvPr>
        </p:nvSpPr>
        <p:spPr>
          <a:xfrm>
            <a:off x="1" y="1481070"/>
            <a:ext cx="11901054" cy="5252238"/>
          </a:xfrm>
        </p:spPr>
        <p:txBody>
          <a:bodyPr>
            <a:noAutofit/>
          </a:bodyPr>
          <a:lstStyle/>
          <a:p>
            <a:r>
              <a:rPr lang="ru-RU" sz="2800" u="sng" dirty="0" smtClean="0"/>
              <a:t>Цель</a:t>
            </a:r>
            <a:r>
              <a:rPr lang="ru-RU" sz="2800" dirty="0" smtClean="0"/>
              <a:t>: </a:t>
            </a:r>
            <a:r>
              <a:rPr lang="ru-RU" sz="2800" dirty="0" smtClean="0">
                <a:solidFill>
                  <a:srgbClr val="000000"/>
                </a:solidFill>
                <a:latin typeface="Times New Roman"/>
                <a:ea typeface="Times New Roman"/>
              </a:rPr>
              <a:t>Развитие </a:t>
            </a:r>
            <a:r>
              <a:rPr lang="ru-RU" sz="2800" dirty="0">
                <a:solidFill>
                  <a:srgbClr val="000000"/>
                </a:solidFill>
                <a:latin typeface="Times New Roman"/>
                <a:ea typeface="Times New Roman"/>
              </a:rPr>
              <a:t>межполушарного </a:t>
            </a:r>
            <a:r>
              <a:rPr lang="ru-RU" sz="2800" dirty="0" smtClean="0">
                <a:solidFill>
                  <a:srgbClr val="000000"/>
                </a:solidFill>
                <a:latin typeface="Times New Roman"/>
                <a:ea typeface="Times New Roman"/>
              </a:rPr>
              <a:t>взаимодействия</a:t>
            </a:r>
            <a:r>
              <a:rPr lang="ru-RU" sz="2800" dirty="0">
                <a:solidFill>
                  <a:srgbClr val="000000"/>
                </a:solidFill>
                <a:latin typeface="Times New Roman"/>
                <a:ea typeface="Times New Roman"/>
              </a:rPr>
              <a:t>, способствующее активизации мыслительной деятельности</a:t>
            </a:r>
            <a:r>
              <a:rPr lang="ru-RU" sz="2800" dirty="0" smtClean="0">
                <a:solidFill>
                  <a:srgbClr val="000000"/>
                </a:solidFill>
                <a:latin typeface="Times New Roman"/>
                <a:ea typeface="Times New Roman"/>
              </a:rPr>
              <a:t>.</a:t>
            </a:r>
            <a:endParaRPr lang="ru-RU" sz="2800" dirty="0"/>
          </a:p>
          <a:p>
            <a:r>
              <a:rPr lang="ru-RU" sz="2800" u="sng" dirty="0" smtClean="0"/>
              <a:t>Задачи развития межполушарной специализации</a:t>
            </a:r>
            <a:r>
              <a:rPr lang="ru-RU" sz="2800" dirty="0" smtClean="0"/>
              <a:t>: </a:t>
            </a:r>
          </a:p>
          <a:p>
            <a:r>
              <a:rPr lang="ru-RU" sz="2800" dirty="0" smtClean="0"/>
              <a:t>1) Синхронизация </a:t>
            </a:r>
            <a:r>
              <a:rPr lang="ru-RU" sz="2800" dirty="0"/>
              <a:t>работы полушарий; </a:t>
            </a:r>
            <a:endParaRPr lang="ru-RU" sz="2800" dirty="0" smtClean="0"/>
          </a:p>
          <a:p>
            <a:r>
              <a:rPr lang="ru-RU" sz="2800" dirty="0" smtClean="0"/>
              <a:t>2) Развитие </a:t>
            </a:r>
            <a:r>
              <a:rPr lang="ru-RU" sz="2800" dirty="0"/>
              <a:t>мелкой моторики; </a:t>
            </a:r>
            <a:endParaRPr lang="ru-RU" sz="2800" dirty="0" smtClean="0"/>
          </a:p>
          <a:p>
            <a:r>
              <a:rPr lang="ru-RU" sz="2800" dirty="0" smtClean="0"/>
              <a:t>3) Развитие </a:t>
            </a:r>
            <a:r>
              <a:rPr lang="ru-RU" sz="2800" dirty="0"/>
              <a:t>способностей; </a:t>
            </a:r>
            <a:endParaRPr lang="ru-RU" sz="2800" dirty="0" smtClean="0"/>
          </a:p>
          <a:p>
            <a:r>
              <a:rPr lang="ru-RU" sz="2800" dirty="0" smtClean="0"/>
              <a:t>4) Развитие </a:t>
            </a:r>
            <a:r>
              <a:rPr lang="ru-RU" sz="2800" dirty="0"/>
              <a:t>памяти, внимания, речи; </a:t>
            </a:r>
            <a:endParaRPr lang="ru-RU" sz="2800" dirty="0" smtClean="0"/>
          </a:p>
          <a:p>
            <a:r>
              <a:rPr lang="ru-RU" sz="2800" dirty="0" smtClean="0"/>
              <a:t>5) Развитие мышления</a:t>
            </a:r>
          </a:p>
          <a:p>
            <a:r>
              <a:rPr lang="ru-RU" sz="2800" dirty="0" smtClean="0"/>
              <a:t>6) </a:t>
            </a:r>
            <a:r>
              <a:rPr lang="ru-RU" sz="2800" dirty="0"/>
              <a:t>Профилактика </a:t>
            </a:r>
            <a:r>
              <a:rPr lang="ru-RU" sz="2800" dirty="0" err="1"/>
              <a:t>дислексии</a:t>
            </a:r>
            <a:r>
              <a:rPr lang="ru-RU" sz="2800" dirty="0"/>
              <a:t> и дисграфии</a:t>
            </a:r>
            <a:r>
              <a:rPr lang="ru-RU" sz="2800" dirty="0" smtClean="0"/>
              <a:t>.</a:t>
            </a:r>
            <a:r>
              <a:rPr lang="ru-RU" sz="2800" dirty="0"/>
              <a:t> </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21882" y="3315370"/>
            <a:ext cx="2056021" cy="2461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19981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1" y="0"/>
            <a:ext cx="11651672" cy="1205345"/>
          </a:xfrm>
        </p:spPr>
        <p:txBody>
          <a:bodyPr>
            <a:normAutofit fontScale="90000"/>
          </a:bodyPr>
          <a:lstStyle/>
          <a:p>
            <a:pPr algn="ctr"/>
            <a:r>
              <a:rPr lang="ru-RU" dirty="0"/>
              <a:t>КИНЕЗИОЛОГИЯ ОТНОСИТСЯ К </a:t>
            </a:r>
            <a:r>
              <a:rPr lang="ru-RU" dirty="0" smtClean="0"/>
              <a:t/>
            </a:r>
            <a:br>
              <a:rPr lang="ru-RU" dirty="0" smtClean="0"/>
            </a:br>
            <a:r>
              <a:rPr lang="ru-RU" dirty="0" smtClean="0"/>
              <a:t>ЗДОРОВЬЕСБЕРЕГАЮЩЕЙ </a:t>
            </a:r>
            <a:r>
              <a:rPr lang="ru-RU" dirty="0"/>
              <a:t>ТЕХНОЛОГИИ.</a:t>
            </a:r>
            <a:br>
              <a:rPr lang="ru-RU" dirty="0"/>
            </a:br>
            <a:endParaRPr lang="ru-RU" dirty="0"/>
          </a:p>
        </p:txBody>
      </p:sp>
      <p:sp>
        <p:nvSpPr>
          <p:cNvPr id="3" name="Объект 2"/>
          <p:cNvSpPr>
            <a:spLocks noGrp="1"/>
          </p:cNvSpPr>
          <p:nvPr>
            <p:ph idx="1"/>
          </p:nvPr>
        </p:nvSpPr>
        <p:spPr>
          <a:xfrm>
            <a:off x="152401" y="1149926"/>
            <a:ext cx="11859490" cy="5708073"/>
          </a:xfrm>
        </p:spPr>
        <p:txBody>
          <a:bodyPr>
            <a:normAutofit/>
          </a:bodyPr>
          <a:lstStyle/>
          <a:p>
            <a:r>
              <a:rPr lang="ru-RU" sz="2000" dirty="0" smtClean="0"/>
              <a:t>Под </a:t>
            </a:r>
            <a:r>
              <a:rPr lang="ru-RU" sz="2000" dirty="0"/>
              <a:t>влиянием кинезиологических тренировок в организме происходят положительные структурные изменения. При этом,  чем интенсивнее нагрузка, тем значительнее эти изменения. Данная методика позволяет выявить скрытые способности ребёнка и расширить границы возможностей его мозга. </a:t>
            </a:r>
            <a:endParaRPr lang="ru-RU" sz="2000" dirty="0" smtClean="0"/>
          </a:p>
          <a:p>
            <a:r>
              <a:rPr lang="ru-RU" sz="2000" b="1" u="sng" dirty="0"/>
              <a:t>Все упражнения разделены на 4 группы, </a:t>
            </a:r>
            <a:r>
              <a:rPr lang="ru-RU" sz="2000" b="1" u="sng" dirty="0" smtClean="0"/>
              <a:t>применение </a:t>
            </a:r>
            <a:r>
              <a:rPr lang="ru-RU" sz="2000" b="1" u="sng" dirty="0"/>
              <a:t>которых направлено </a:t>
            </a:r>
            <a:endParaRPr lang="ru-RU" sz="2000" b="1" u="sng" dirty="0" smtClean="0"/>
          </a:p>
          <a:p>
            <a:pPr marL="0" indent="0">
              <a:buNone/>
            </a:pPr>
            <a:r>
              <a:rPr lang="ru-RU" sz="2000" b="1" dirty="0" smtClean="0"/>
              <a:t>                        </a:t>
            </a:r>
            <a:r>
              <a:rPr lang="ru-RU" sz="2000" b="1" u="sng" dirty="0" smtClean="0"/>
              <a:t>на </a:t>
            </a:r>
            <a:r>
              <a:rPr lang="ru-RU" sz="2000" b="1" u="sng" dirty="0"/>
              <a:t>развитие </a:t>
            </a:r>
            <a:r>
              <a:rPr lang="ru-RU" sz="2000" b="1" u="sng" dirty="0" smtClean="0"/>
              <a:t>трех </a:t>
            </a:r>
            <a:r>
              <a:rPr lang="ru-RU" sz="2000" b="1" u="sng" dirty="0"/>
              <a:t>видов сенсомоторных навыков</a:t>
            </a:r>
            <a:r>
              <a:rPr lang="ru-RU" sz="2000" b="1" u="sng" dirty="0" smtClean="0"/>
              <a:t>:</a:t>
            </a:r>
          </a:p>
          <a:p>
            <a:r>
              <a:rPr lang="ru-RU" sz="2000" i="1" u="sng" dirty="0"/>
              <a:t>Первая группа</a:t>
            </a:r>
            <a:r>
              <a:rPr lang="ru-RU" sz="2000" dirty="0"/>
              <a:t> включает упражнения, пересекающие среднюю линию тела (линия, проходящая вертикально и делящая тело на правую и левую половину). Упражнения способствуют одновременной работе двух глаз, рук, ног, ушей, интеграции двух полушарий мозга и включают механизм «единства мысли и движения». В результате человек может двигаться и думать одновременно, обрабатывать информацию как от целого к частному, так и от частного к целому, легко пересекать срединную линию тела, что является необходимым требованием для свободного чтения, письма и множества других навыков.</a:t>
            </a:r>
          </a:p>
          <a:p>
            <a:endParaRPr lang="ru-RU" sz="2000" dirty="0"/>
          </a:p>
        </p:txBody>
      </p:sp>
    </p:spTree>
    <p:extLst>
      <p:ext uri="{BB962C8B-B14F-4D97-AF65-F5344CB8AC3E}">
        <p14:creationId xmlns:p14="http://schemas.microsoft.com/office/powerpoint/2010/main" val="2324355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2388" y="73891"/>
            <a:ext cx="8596668" cy="110836"/>
          </a:xfrm>
        </p:spPr>
        <p:txBody>
          <a:bodyPr>
            <a:normAutofit fontScale="90000"/>
          </a:bodyPr>
          <a:lstStyle/>
          <a:p>
            <a:endParaRPr lang="ru-RU" dirty="0"/>
          </a:p>
        </p:txBody>
      </p:sp>
      <p:sp>
        <p:nvSpPr>
          <p:cNvPr id="3" name="Объект 2"/>
          <p:cNvSpPr>
            <a:spLocks noGrp="1"/>
          </p:cNvSpPr>
          <p:nvPr>
            <p:ph idx="1"/>
          </p:nvPr>
        </p:nvSpPr>
        <p:spPr>
          <a:xfrm>
            <a:off x="132387" y="184727"/>
            <a:ext cx="10046085" cy="6483928"/>
          </a:xfrm>
        </p:spPr>
        <p:txBody>
          <a:bodyPr/>
          <a:lstStyle/>
          <a:p>
            <a:r>
              <a:rPr lang="ru-RU" dirty="0">
                <a:solidFill>
                  <a:srgbClr val="C32608"/>
                </a:solidFill>
                <a:latin typeface="PT Sans"/>
              </a:rPr>
              <a:t> </a:t>
            </a:r>
            <a:r>
              <a:rPr lang="ru-RU" b="1" dirty="0">
                <a:solidFill>
                  <a:srgbClr val="C32608"/>
                </a:solidFill>
                <a:latin typeface="PT Sans"/>
              </a:rPr>
              <a:t>Упражнения движения, пересекающие среднюю линию тела</a:t>
            </a:r>
            <a:endParaRPr lang="ru-RU" dirty="0">
              <a:solidFill>
                <a:srgbClr val="C32608"/>
              </a:solidFill>
              <a:latin typeface="PT Sans"/>
            </a:endParaRPr>
          </a:p>
          <a:p>
            <a:r>
              <a:rPr lang="ru-RU" dirty="0">
                <a:solidFill>
                  <a:srgbClr val="C32608"/>
                </a:solidFill>
                <a:latin typeface="PT Sans"/>
              </a:rPr>
              <a:t>1. Упражнение «Двойной рисунок»</a:t>
            </a:r>
            <a:endParaRPr lang="ru-RU" dirty="0">
              <a:solidFill>
                <a:srgbClr val="454545"/>
              </a:solidFill>
              <a:latin typeface="PT Sans"/>
            </a:endParaRPr>
          </a:p>
          <a:p>
            <a:r>
              <a:rPr lang="ru-RU" dirty="0">
                <a:solidFill>
                  <a:srgbClr val="454545"/>
                </a:solidFill>
                <a:latin typeface="PT Sans"/>
              </a:rPr>
              <a:t>Возьмите в каждую руку карандаш или ручку. Изобразите на листе бумаги что угодно, двигая обеими руками одновременно: навстречу друг другу; вверх-вниз, т. е. левой рукой вверх, правой рукой – вниз, и наоборот; разводя в разные стороны </a:t>
            </a:r>
          </a:p>
          <a:p>
            <a:endParaRPr lang="ru-RU" dirty="0">
              <a:solidFill>
                <a:srgbClr val="454545"/>
              </a:solidFill>
              <a:latin typeface="PT Sans"/>
            </a:endParaRPr>
          </a:p>
          <a:p>
            <a:pPr marL="0" indent="0">
              <a:buNone/>
            </a:pPr>
            <a:endParaRPr lang="ru-RU" dirty="0">
              <a:solidFill>
                <a:srgbClr val="454545"/>
              </a:solidFill>
              <a:latin typeface="PT Sans"/>
            </a:endParaRPr>
          </a:p>
          <a:p>
            <a:pPr marL="0" indent="0">
              <a:buNone/>
            </a:pPr>
            <a:endParaRPr lang="ru-RU" dirty="0">
              <a:solidFill>
                <a:srgbClr val="454545"/>
              </a:solidFill>
              <a:latin typeface="PT Sans"/>
            </a:endParaRPr>
          </a:p>
          <a:p>
            <a:r>
              <a:rPr lang="ru-RU" dirty="0">
                <a:solidFill>
                  <a:srgbClr val="C32608"/>
                </a:solidFill>
                <a:latin typeface="PT Sans"/>
              </a:rPr>
              <a:t>2. Упражнение «Ленивая восьмерка»</a:t>
            </a:r>
            <a:endParaRPr lang="ru-RU" dirty="0">
              <a:solidFill>
                <a:srgbClr val="454545"/>
              </a:solidFill>
              <a:latin typeface="PT Sans"/>
            </a:endParaRPr>
          </a:p>
          <a:p>
            <a:r>
              <a:rPr lang="ru-RU" dirty="0">
                <a:solidFill>
                  <a:srgbClr val="454545"/>
                </a:solidFill>
                <a:latin typeface="PT Sans"/>
              </a:rPr>
              <a:t>Нарисуйте большим пальцем вытянутой руки знак бесконечности на уровне глаз. Движение начинайте влево вверх, против часовой стрелки. Сделайте это 3 раза, затем сделайте то же самое другой рукой. Затем повторите всё упражнение правой и левой рукой ещё 3 раза. После этого соедините ладони «в замок» (при этом большие пальцы окажутся перекрещенными) и выполните упражнение ещё 3 раза </a:t>
            </a:r>
          </a:p>
          <a:p>
            <a:endParaRPr lang="ru-RU" dirty="0"/>
          </a:p>
          <a:p>
            <a:endParaRPr lang="ru-RU" dirty="0"/>
          </a:p>
        </p:txBody>
      </p:sp>
      <p:pic>
        <p:nvPicPr>
          <p:cNvPr id="4" name="Рисунок 3"/>
          <p:cNvPicPr>
            <a:picLocks noChangeAspect="1"/>
          </p:cNvPicPr>
          <p:nvPr/>
        </p:nvPicPr>
        <p:blipFill>
          <a:blip r:embed="rId2"/>
          <a:stretch>
            <a:fillRect/>
          </a:stretch>
        </p:blipFill>
        <p:spPr>
          <a:xfrm>
            <a:off x="8547822" y="1607797"/>
            <a:ext cx="1630650" cy="1938967"/>
          </a:xfrm>
          <a:prstGeom prst="rect">
            <a:avLst/>
          </a:prstGeom>
        </p:spPr>
      </p:pic>
      <p:pic>
        <p:nvPicPr>
          <p:cNvPr id="5" name="Рисунок 4"/>
          <p:cNvPicPr>
            <a:picLocks noChangeAspect="1"/>
          </p:cNvPicPr>
          <p:nvPr/>
        </p:nvPicPr>
        <p:blipFill>
          <a:blip r:embed="rId3"/>
          <a:stretch>
            <a:fillRect/>
          </a:stretch>
        </p:blipFill>
        <p:spPr>
          <a:xfrm>
            <a:off x="8031477" y="4727167"/>
            <a:ext cx="2243522" cy="2243522"/>
          </a:xfrm>
          <a:prstGeom prst="rect">
            <a:avLst/>
          </a:prstGeom>
        </p:spPr>
      </p:pic>
    </p:spTree>
    <p:extLst>
      <p:ext uri="{BB962C8B-B14F-4D97-AF65-F5344CB8AC3E}">
        <p14:creationId xmlns:p14="http://schemas.microsoft.com/office/powerpoint/2010/main" val="1946406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6207" y="92363"/>
            <a:ext cx="8596668" cy="64655"/>
          </a:xfrm>
        </p:spPr>
        <p:txBody>
          <a:bodyPr>
            <a:normAutofit fontScale="90000"/>
          </a:bodyPr>
          <a:lstStyle/>
          <a:p>
            <a:endParaRPr lang="ru-RU" dirty="0"/>
          </a:p>
        </p:txBody>
      </p:sp>
      <p:sp>
        <p:nvSpPr>
          <p:cNvPr id="3" name="Объект 2"/>
          <p:cNvSpPr>
            <a:spLocks noGrp="1"/>
          </p:cNvSpPr>
          <p:nvPr>
            <p:ph idx="1"/>
          </p:nvPr>
        </p:nvSpPr>
        <p:spPr>
          <a:xfrm>
            <a:off x="86207" y="157018"/>
            <a:ext cx="11847175" cy="6539345"/>
          </a:xfrm>
        </p:spPr>
        <p:txBody>
          <a:bodyPr/>
          <a:lstStyle/>
          <a:p>
            <a:r>
              <a:rPr lang="ru-RU" i="1" u="sng" dirty="0"/>
              <a:t>Вторая группа</a:t>
            </a:r>
            <a:r>
              <a:rPr lang="ru-RU" dirty="0"/>
              <a:t> – это упражнения, </a:t>
            </a:r>
            <a:r>
              <a:rPr lang="ru-RU" dirty="0" err="1"/>
              <a:t>энергетизирующие</a:t>
            </a:r>
            <a:r>
              <a:rPr lang="ru-RU" dirty="0"/>
              <a:t> тело, т.е. обеспечивающие необходимую скорость и интенсивность протекания нервных процессов между клетками и группами нервных клеток головного мозга. Таким образом, улучшается </a:t>
            </a:r>
            <a:r>
              <a:rPr lang="ru-RU" dirty="0" err="1"/>
              <a:t>саморегуляция</a:t>
            </a:r>
            <a:r>
              <a:rPr lang="ru-RU" dirty="0"/>
              <a:t> эмоционального состояния, навыки организованности и целеполагания.</a:t>
            </a:r>
          </a:p>
          <a:p>
            <a:pPr lvl="0">
              <a:buClr>
                <a:srgbClr val="90C226"/>
              </a:buClr>
            </a:pPr>
            <a:r>
              <a:rPr lang="ru-RU" sz="1700" dirty="0" smtClean="0">
                <a:solidFill>
                  <a:srgbClr val="C32608"/>
                </a:solidFill>
                <a:latin typeface="PT Sans"/>
              </a:rPr>
              <a:t>3</a:t>
            </a:r>
            <a:r>
              <a:rPr lang="ru-RU" sz="1700" dirty="0">
                <a:solidFill>
                  <a:srgbClr val="C32608"/>
                </a:solidFill>
                <a:latin typeface="PT Sans"/>
              </a:rPr>
              <a:t>. Упражнение «Кнопки мозга»</a:t>
            </a:r>
            <a:endParaRPr lang="ru-RU" sz="1700" dirty="0">
              <a:solidFill>
                <a:srgbClr val="454545"/>
              </a:solidFill>
              <a:latin typeface="PT Sans"/>
            </a:endParaRPr>
          </a:p>
          <a:p>
            <a:pPr lvl="0">
              <a:buClr>
                <a:srgbClr val="90C226"/>
              </a:buClr>
            </a:pPr>
            <a:r>
              <a:rPr lang="ru-RU" sz="1700" dirty="0">
                <a:solidFill>
                  <a:srgbClr val="454545"/>
                </a:solidFill>
                <a:latin typeface="PT Sans"/>
              </a:rPr>
              <a:t>Положите правую руку на пупок, левую на нижнее основание ключицы по правую сторону от грудины. Массируйте левой рукой основание ключицы, держа другую руку на пупке. Повторите то же, переменив руки</a:t>
            </a:r>
            <a:r>
              <a:rPr lang="ru-RU" sz="1700" dirty="0" smtClean="0">
                <a:solidFill>
                  <a:srgbClr val="454545"/>
                </a:solidFill>
                <a:latin typeface="PT Sans"/>
              </a:rPr>
              <a:t>.</a:t>
            </a:r>
          </a:p>
          <a:p>
            <a:pPr lvl="0">
              <a:buClr>
                <a:srgbClr val="90C226"/>
              </a:buClr>
            </a:pPr>
            <a:endParaRPr lang="ru-RU" sz="1700" dirty="0">
              <a:solidFill>
                <a:srgbClr val="454545"/>
              </a:solidFill>
              <a:latin typeface="PT Sans"/>
            </a:endParaRPr>
          </a:p>
          <a:p>
            <a:pPr lvl="0">
              <a:buClr>
                <a:srgbClr val="90C226"/>
              </a:buClr>
            </a:pPr>
            <a:endParaRPr lang="ru-RU" sz="1700" dirty="0" smtClean="0">
              <a:solidFill>
                <a:srgbClr val="454545"/>
              </a:solidFill>
              <a:latin typeface="PT Sans"/>
            </a:endParaRPr>
          </a:p>
          <a:p>
            <a:pPr lvl="0">
              <a:buClr>
                <a:srgbClr val="90C226"/>
              </a:buClr>
            </a:pPr>
            <a:endParaRPr lang="ru-RU" sz="1700" dirty="0" smtClean="0">
              <a:solidFill>
                <a:srgbClr val="C32608"/>
              </a:solidFill>
              <a:latin typeface="PT Sans"/>
            </a:endParaRPr>
          </a:p>
          <a:p>
            <a:pPr lvl="0">
              <a:buClr>
                <a:srgbClr val="90C226"/>
              </a:buClr>
            </a:pPr>
            <a:endParaRPr lang="ru-RU" sz="1700" dirty="0">
              <a:solidFill>
                <a:srgbClr val="C32608"/>
              </a:solidFill>
              <a:latin typeface="PT Sans"/>
            </a:endParaRPr>
          </a:p>
          <a:p>
            <a:pPr lvl="0">
              <a:buClr>
                <a:srgbClr val="90C226"/>
              </a:buClr>
            </a:pPr>
            <a:r>
              <a:rPr lang="ru-RU" sz="1700" dirty="0">
                <a:solidFill>
                  <a:srgbClr val="C32608"/>
                </a:solidFill>
                <a:latin typeface="PT Sans"/>
              </a:rPr>
              <a:t>4. Упражнение «Энергетическая зевота»</a:t>
            </a:r>
            <a:endParaRPr lang="ru-RU" sz="1700" dirty="0">
              <a:solidFill>
                <a:srgbClr val="454545"/>
              </a:solidFill>
              <a:latin typeface="PT Sans"/>
            </a:endParaRPr>
          </a:p>
          <a:p>
            <a:pPr lvl="0">
              <a:buClr>
                <a:srgbClr val="90C226"/>
              </a:buClr>
            </a:pPr>
            <a:r>
              <a:rPr lang="ru-RU" sz="1700" dirty="0">
                <a:solidFill>
                  <a:srgbClr val="454545"/>
                </a:solidFill>
                <a:latin typeface="PT Sans"/>
              </a:rPr>
              <a:t>Изображая зевание, плотно закройте глаза и массируйте зоны, где соединяются челюсти (в районе нижних и верхних коренных зубов). Массаж сопровождается глубоким расслабляющим звуком зевания. Делайте в течение 1 -2 минут.</a:t>
            </a:r>
          </a:p>
          <a:p>
            <a:pPr lvl="0">
              <a:buClr>
                <a:srgbClr val="90C226"/>
              </a:buClr>
            </a:pPr>
            <a:endParaRPr lang="ru-RU" sz="1700" dirty="0">
              <a:solidFill>
                <a:srgbClr val="C32608"/>
              </a:solidFill>
              <a:latin typeface="PT Sans"/>
            </a:endParaRPr>
          </a:p>
          <a:p>
            <a:endParaRPr lang="ru-RU" dirty="0"/>
          </a:p>
        </p:txBody>
      </p:sp>
      <p:pic>
        <p:nvPicPr>
          <p:cNvPr id="4" name="Рисунок 3"/>
          <p:cNvPicPr>
            <a:picLocks noChangeAspect="1"/>
          </p:cNvPicPr>
          <p:nvPr/>
        </p:nvPicPr>
        <p:blipFill>
          <a:blip r:embed="rId2"/>
          <a:stretch>
            <a:fillRect/>
          </a:stretch>
        </p:blipFill>
        <p:spPr>
          <a:xfrm>
            <a:off x="4990841" y="2317585"/>
            <a:ext cx="1467990" cy="1964212"/>
          </a:xfrm>
          <a:prstGeom prst="rect">
            <a:avLst/>
          </a:prstGeom>
        </p:spPr>
      </p:pic>
      <p:pic>
        <p:nvPicPr>
          <p:cNvPr id="5" name="Рисунок 4"/>
          <p:cNvPicPr>
            <a:picLocks noChangeAspect="1"/>
          </p:cNvPicPr>
          <p:nvPr/>
        </p:nvPicPr>
        <p:blipFill>
          <a:blip r:embed="rId3"/>
          <a:stretch>
            <a:fillRect/>
          </a:stretch>
        </p:blipFill>
        <p:spPr>
          <a:xfrm>
            <a:off x="4819501" y="4986928"/>
            <a:ext cx="1810669" cy="1774090"/>
          </a:xfrm>
          <a:prstGeom prst="rect">
            <a:avLst/>
          </a:prstGeom>
        </p:spPr>
      </p:pic>
    </p:spTree>
    <p:extLst>
      <p:ext uri="{BB962C8B-B14F-4D97-AF65-F5344CB8AC3E}">
        <p14:creationId xmlns:p14="http://schemas.microsoft.com/office/powerpoint/2010/main" val="1424735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6122" y="0"/>
            <a:ext cx="8596668" cy="1320800"/>
          </a:xfrm>
        </p:spPr>
        <p:txBody>
          <a:bodyPr/>
          <a:lstStyle/>
          <a:p>
            <a:endParaRPr lang="ru-RU" dirty="0"/>
          </a:p>
        </p:txBody>
      </p:sp>
      <p:sp>
        <p:nvSpPr>
          <p:cNvPr id="3" name="Объект 2"/>
          <p:cNvSpPr>
            <a:spLocks noGrp="1"/>
          </p:cNvSpPr>
          <p:nvPr>
            <p:ph idx="1"/>
          </p:nvPr>
        </p:nvSpPr>
        <p:spPr>
          <a:xfrm>
            <a:off x="120072" y="138545"/>
            <a:ext cx="10150763" cy="6719455"/>
          </a:xfrm>
        </p:spPr>
        <p:txBody>
          <a:bodyPr/>
          <a:lstStyle/>
          <a:p>
            <a:r>
              <a:rPr lang="ru-RU" sz="2000" i="1" u="sng" dirty="0"/>
              <a:t>Третья групп</a:t>
            </a:r>
            <a:r>
              <a:rPr lang="ru-RU" sz="2000" i="1" dirty="0"/>
              <a:t>а</a:t>
            </a:r>
            <a:r>
              <a:rPr lang="ru-RU" sz="2000" dirty="0"/>
              <a:t> – растягивающие упражнения. Эти упражнения снимают напряжение с мышц и сухожилий нашего тела. Когда мышцы растягиваются и принимают нормальное, естественное состояние и длину, они посылают сигнал в мозг о том, что человек находится в расслабленном, спокойном состоянии и, следовательно, о его готовности к познавательной работе</a:t>
            </a:r>
            <a:r>
              <a:rPr lang="ru-RU" sz="2000" dirty="0" smtClean="0"/>
              <a:t>. Таким </a:t>
            </a:r>
            <a:r>
              <a:rPr lang="ru-RU" sz="2000" dirty="0"/>
              <a:t>образом, эти упражнения способствуют снятию стрессового напряжения в теле.</a:t>
            </a:r>
          </a:p>
          <a:p>
            <a:pPr lvl="0">
              <a:buClr>
                <a:srgbClr val="90C226"/>
              </a:buClr>
            </a:pPr>
            <a:r>
              <a:rPr lang="ru-RU" dirty="0">
                <a:solidFill>
                  <a:srgbClr val="C32608"/>
                </a:solidFill>
                <a:latin typeface="PT Sans"/>
              </a:rPr>
              <a:t>5. Упражнение «Активизация рук»</a:t>
            </a:r>
            <a:endParaRPr lang="ru-RU" dirty="0">
              <a:solidFill>
                <a:srgbClr val="454545"/>
              </a:solidFill>
              <a:latin typeface="PT Sans"/>
            </a:endParaRPr>
          </a:p>
          <a:p>
            <a:pPr lvl="0">
              <a:buClr>
                <a:srgbClr val="90C226"/>
              </a:buClr>
            </a:pPr>
            <a:r>
              <a:rPr lang="ru-RU" dirty="0">
                <a:solidFill>
                  <a:srgbClr val="454545"/>
                </a:solidFill>
                <a:latin typeface="PT Sans"/>
              </a:rPr>
              <a:t>Вытяните левую руку вверх над головой, чувствуя, как рука тянется от вашей грудной клетки. Правую руку положите на левую ниже локтя. Левая рука совершает последовательные движения в каждую из четырех сторон, относительно головы: вперед, назад, в сторону и по направлению к уху, а правая рука препятствует этому движению в течение восьми секунд, не давая левой руке двигаться. Теперь встаньте и позвольте левой руке свободно повиснуть вдоль тела. Можете теперь сравнить длину рук, вытянув их вперед перед собой. Если вы правильно делали упражнение, то ваша левая рука станет чуть длиннее правой за счет того, что расслабились мышцы. Повторите упражнение со второй рукой.</a:t>
            </a:r>
          </a:p>
          <a:p>
            <a:pPr lvl="0">
              <a:buClr>
                <a:srgbClr val="90C226"/>
              </a:buClr>
            </a:pPr>
            <a:endParaRPr lang="ru-RU" dirty="0">
              <a:solidFill>
                <a:prstClr val="black">
                  <a:lumMod val="75000"/>
                  <a:lumOff val="25000"/>
                </a:prstClr>
              </a:solidFill>
            </a:endParaRPr>
          </a:p>
          <a:p>
            <a:endParaRPr lang="ru-RU" dirty="0"/>
          </a:p>
        </p:txBody>
      </p:sp>
      <p:pic>
        <p:nvPicPr>
          <p:cNvPr id="5" name="Рисунок 4"/>
          <p:cNvPicPr>
            <a:picLocks noChangeAspect="1"/>
          </p:cNvPicPr>
          <p:nvPr/>
        </p:nvPicPr>
        <p:blipFill>
          <a:blip r:embed="rId2"/>
          <a:stretch>
            <a:fillRect/>
          </a:stretch>
        </p:blipFill>
        <p:spPr>
          <a:xfrm>
            <a:off x="4199121" y="4803523"/>
            <a:ext cx="1896879" cy="1858558"/>
          </a:xfrm>
          <a:prstGeom prst="rect">
            <a:avLst/>
          </a:prstGeom>
        </p:spPr>
      </p:pic>
    </p:spTree>
    <p:extLst>
      <p:ext uri="{BB962C8B-B14F-4D97-AF65-F5344CB8AC3E}">
        <p14:creationId xmlns:p14="http://schemas.microsoft.com/office/powerpoint/2010/main" val="1817329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892" y="0"/>
            <a:ext cx="7426036" cy="45719"/>
          </a:xfrm>
        </p:spPr>
        <p:txBody>
          <a:bodyPr>
            <a:normAutofit fontScale="90000"/>
          </a:bodyPr>
          <a:lstStyle/>
          <a:p>
            <a:endParaRPr lang="ru-RU" dirty="0"/>
          </a:p>
        </p:txBody>
      </p:sp>
      <p:sp>
        <p:nvSpPr>
          <p:cNvPr id="3" name="Объект 2"/>
          <p:cNvSpPr>
            <a:spLocks noGrp="1"/>
          </p:cNvSpPr>
          <p:nvPr>
            <p:ph idx="1"/>
          </p:nvPr>
        </p:nvSpPr>
        <p:spPr>
          <a:xfrm>
            <a:off x="73892" y="45719"/>
            <a:ext cx="9892144" cy="6669117"/>
          </a:xfrm>
        </p:spPr>
        <p:txBody>
          <a:bodyPr/>
          <a:lstStyle/>
          <a:p>
            <a:pPr lvl="0">
              <a:buClr>
                <a:srgbClr val="90C226"/>
              </a:buClr>
            </a:pPr>
            <a:r>
              <a:rPr lang="ru-RU" sz="2000" i="1" u="sng" dirty="0">
                <a:solidFill>
                  <a:prstClr val="black">
                    <a:lumMod val="75000"/>
                    <a:lumOff val="25000"/>
                  </a:prstClr>
                </a:solidFill>
              </a:rPr>
              <a:t>Четвертая группа</a:t>
            </a:r>
            <a:r>
              <a:rPr lang="ru-RU" sz="2000" u="sng" dirty="0">
                <a:solidFill>
                  <a:prstClr val="black">
                    <a:lumMod val="75000"/>
                    <a:lumOff val="25000"/>
                  </a:prstClr>
                </a:solidFill>
              </a:rPr>
              <a:t> – </a:t>
            </a:r>
            <a:r>
              <a:rPr lang="ru-RU" sz="2000" dirty="0">
                <a:solidFill>
                  <a:prstClr val="black">
                    <a:lumMod val="75000"/>
                    <a:lumOff val="25000"/>
                  </a:prstClr>
                </a:solidFill>
              </a:rPr>
              <a:t>упражнения, повышающие позитивное отношение. Они стабилизируют и </a:t>
            </a:r>
            <a:r>
              <a:rPr lang="ru-RU" sz="2000" dirty="0" err="1">
                <a:solidFill>
                  <a:prstClr val="black">
                    <a:lumMod val="75000"/>
                    <a:lumOff val="25000"/>
                  </a:prstClr>
                </a:solidFill>
              </a:rPr>
              <a:t>ритмируют</a:t>
            </a:r>
            <a:r>
              <a:rPr lang="ru-RU" sz="2000" dirty="0">
                <a:solidFill>
                  <a:prstClr val="black">
                    <a:lumMod val="75000"/>
                    <a:lumOff val="25000"/>
                  </a:prstClr>
                </a:solidFill>
              </a:rPr>
              <a:t> нервные процессы в организме и помогают взглянуть на тревожащую ситуацию по-новому</a:t>
            </a:r>
            <a:r>
              <a:rPr lang="ru-RU" sz="2000" dirty="0" smtClean="0">
                <a:solidFill>
                  <a:prstClr val="black">
                    <a:lumMod val="75000"/>
                    <a:lumOff val="25000"/>
                  </a:prstClr>
                </a:solidFill>
              </a:rPr>
              <a:t>.</a:t>
            </a:r>
          </a:p>
          <a:p>
            <a:pPr lvl="0">
              <a:buClr>
                <a:srgbClr val="90C226"/>
              </a:buClr>
            </a:pPr>
            <a:r>
              <a:rPr lang="ru-RU" dirty="0">
                <a:solidFill>
                  <a:srgbClr val="C32608"/>
                </a:solidFill>
                <a:latin typeface="PT Sans"/>
              </a:rPr>
              <a:t>6. Упражнение «Позитивные точки»</a:t>
            </a:r>
            <a:endParaRPr lang="ru-RU" dirty="0">
              <a:solidFill>
                <a:srgbClr val="454545"/>
              </a:solidFill>
              <a:latin typeface="PT Sans"/>
            </a:endParaRPr>
          </a:p>
          <a:p>
            <a:pPr lvl="0">
              <a:buClr>
                <a:srgbClr val="90C226"/>
              </a:buClr>
            </a:pPr>
            <a:r>
              <a:rPr lang="ru-RU" dirty="0">
                <a:solidFill>
                  <a:srgbClr val="454545"/>
                </a:solidFill>
                <a:latin typeface="PT Sans"/>
              </a:rPr>
              <a:t>Прикоснитесь легко кончиками пальцев каждой руки к точкам, которые находятся над центром каждого глаза и на средней линии между бровями и линией роста волос. Используйте достаточно легкое давление, чтобы немного натянуть кожу. Держите примерно минуту до легкой пульсации под </a:t>
            </a:r>
            <a:r>
              <a:rPr lang="ru-RU" dirty="0" smtClean="0">
                <a:solidFill>
                  <a:srgbClr val="454545"/>
                </a:solidFill>
                <a:latin typeface="PT Sans"/>
              </a:rPr>
              <a:t>пальцами</a:t>
            </a:r>
          </a:p>
          <a:p>
            <a:pPr lvl="0">
              <a:buClr>
                <a:srgbClr val="90C226"/>
              </a:buClr>
            </a:pPr>
            <a:r>
              <a:rPr lang="ru-RU" dirty="0" smtClean="0">
                <a:solidFill>
                  <a:srgbClr val="C32608"/>
                </a:solidFill>
                <a:latin typeface="PT Sans"/>
              </a:rPr>
              <a:t>7</a:t>
            </a:r>
            <a:r>
              <a:rPr lang="ru-RU" dirty="0">
                <a:solidFill>
                  <a:srgbClr val="C32608"/>
                </a:solidFill>
                <a:latin typeface="PT Sans"/>
              </a:rPr>
              <a:t>. Упражнение «Шляпа мышления»</a:t>
            </a:r>
          </a:p>
          <a:p>
            <a:pPr lvl="0">
              <a:buClr>
                <a:srgbClr val="90C226"/>
              </a:buClr>
            </a:pPr>
            <a:r>
              <a:rPr lang="ru-RU" dirty="0">
                <a:solidFill>
                  <a:srgbClr val="454545"/>
                </a:solidFill>
                <a:latin typeface="PT Sans"/>
              </a:rPr>
              <a:t>Большими и указательными пальцами обеих рук оттяните уши немного назад, расправляя их. Начните с верхнего края уха и, массируя их, спускайтесь постепенно вниз, до кончиков мочки уха. Повторяйте упражнение не менее трёх раз</a:t>
            </a:r>
          </a:p>
          <a:p>
            <a:pPr lvl="0">
              <a:buClr>
                <a:srgbClr val="90C226"/>
              </a:buClr>
            </a:pPr>
            <a:endParaRPr lang="ru-RU" dirty="0">
              <a:solidFill>
                <a:prstClr val="black">
                  <a:lumMod val="75000"/>
                  <a:lumOff val="25000"/>
                </a:prstClr>
              </a:solidFill>
            </a:endParaRPr>
          </a:p>
          <a:p>
            <a:pPr lvl="0">
              <a:buClr>
                <a:srgbClr val="90C226"/>
              </a:buClr>
            </a:pPr>
            <a:endParaRPr lang="ru-RU" sz="2000" dirty="0">
              <a:solidFill>
                <a:prstClr val="black">
                  <a:lumMod val="75000"/>
                  <a:lumOff val="25000"/>
                </a:prstClr>
              </a:solidFill>
            </a:endParaRPr>
          </a:p>
          <a:p>
            <a:endParaRPr lang="ru-RU" dirty="0"/>
          </a:p>
        </p:txBody>
      </p:sp>
      <p:pic>
        <p:nvPicPr>
          <p:cNvPr id="4" name="Рисунок 3"/>
          <p:cNvPicPr>
            <a:picLocks noChangeAspect="1"/>
          </p:cNvPicPr>
          <p:nvPr/>
        </p:nvPicPr>
        <p:blipFill>
          <a:blip r:embed="rId2"/>
          <a:stretch>
            <a:fillRect/>
          </a:stretch>
        </p:blipFill>
        <p:spPr>
          <a:xfrm>
            <a:off x="3677981" y="4047500"/>
            <a:ext cx="2840982" cy="2810500"/>
          </a:xfrm>
          <a:prstGeom prst="rect">
            <a:avLst/>
          </a:prstGeom>
        </p:spPr>
      </p:pic>
    </p:spTree>
    <p:extLst>
      <p:ext uri="{BB962C8B-B14F-4D97-AF65-F5344CB8AC3E}">
        <p14:creationId xmlns:p14="http://schemas.microsoft.com/office/powerpoint/2010/main" val="1722551195"/>
      </p:ext>
    </p:extLst>
  </p:cSld>
  <p:clrMapOvr>
    <a:masterClrMapping/>
  </p:clrMapOvr>
</p:sld>
</file>

<file path=ppt/theme/theme1.xml><?xml version="1.0" encoding="utf-8"?>
<a:theme xmlns:a="http://schemas.openxmlformats.org/drawingml/2006/main" name="Грань">
  <a:themeElements>
    <a:clrScheme name="Грань">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Грань">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246</TotalTime>
  <Words>737</Words>
  <Application>Microsoft Office PowerPoint</Application>
  <PresentationFormat>Широкоэкранный</PresentationFormat>
  <Paragraphs>71</Paragraphs>
  <Slides>13</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13</vt:i4>
      </vt:variant>
    </vt:vector>
  </HeadingPairs>
  <TitlesOfParts>
    <vt:vector size="20" baseType="lpstr">
      <vt:lpstr>Arial</vt:lpstr>
      <vt:lpstr>Calibri</vt:lpstr>
      <vt:lpstr>PT Sans</vt:lpstr>
      <vt:lpstr>Times New Roman</vt:lpstr>
      <vt:lpstr>Trebuchet MS</vt:lpstr>
      <vt:lpstr>Wingdings 3</vt:lpstr>
      <vt:lpstr>Грань</vt:lpstr>
      <vt:lpstr>КИНЕЗИОЛОГИЧЕСКИЕ МЕТОДЫ И ПРИЕМЫ  В СИСТЕМЕ КОРРЕКЦИОННО-РАЗВИВАЮЩЕЙ РАБОТЫ С ДЕТЬМИ СТАРШЕГО ДОШКОЛЬНОГО ВОЗРАСТА</vt:lpstr>
      <vt:lpstr>Презентация PowerPoint</vt:lpstr>
      <vt:lpstr>Презентация PowerPoint</vt:lpstr>
      <vt:lpstr>Кинезиология – наука о развитии умственных способностей и физического здоровья через определенные двигательные упражнения. </vt:lpstr>
      <vt:lpstr>КИНЕЗИОЛОГИЯ ОТНОСИТСЯ К  ЗДОРОВЬЕСБЕРЕГАЮЩЕЙ ТЕХНОЛОГИИ. </vt:lpstr>
      <vt:lpstr>Презентация PowerPoint</vt:lpstr>
      <vt:lpstr>Презентация PowerPoint</vt:lpstr>
      <vt:lpstr>Презентация PowerPoint</vt:lpstr>
      <vt:lpstr>Презентация PowerPoint</vt:lpstr>
      <vt:lpstr>Условия проведения кинезиологических упражнений</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КИНЕЗИОЛОГИЧЕСКИЕ МЕТОДЫ И ПРИЕМЫ В СИСТЕМЕ КОРРЕКЦИОННО-РАЗВИВАЮЩЕЙ РАБОТЫ С ДЕТЬМИ СТАРШЕГО ДОШКОЛЬНОГО ВОЗРАСТА</dc:title>
  <dc:creator>Детский сад</dc:creator>
  <cp:lastModifiedBy>Детский сад</cp:lastModifiedBy>
  <cp:revision>25</cp:revision>
  <dcterms:created xsi:type="dcterms:W3CDTF">2015-12-01T10:12:05Z</dcterms:created>
  <dcterms:modified xsi:type="dcterms:W3CDTF">2015-12-02T03:04:22Z</dcterms:modified>
</cp:coreProperties>
</file>