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365" r:id="rId3"/>
    <p:sldId id="258" r:id="rId4"/>
    <p:sldId id="257" r:id="rId5"/>
    <p:sldId id="366" r:id="rId6"/>
    <p:sldId id="259" r:id="rId7"/>
    <p:sldId id="260" r:id="rId8"/>
    <p:sldId id="339" r:id="rId9"/>
    <p:sldId id="340" r:id="rId10"/>
    <p:sldId id="341" r:id="rId11"/>
    <p:sldId id="342" r:id="rId12"/>
    <p:sldId id="343" r:id="rId13"/>
    <p:sldId id="344" r:id="rId14"/>
    <p:sldId id="345" r:id="rId15"/>
    <p:sldId id="346" r:id="rId16"/>
    <p:sldId id="347" r:id="rId17"/>
    <p:sldId id="348" r:id="rId18"/>
    <p:sldId id="324" r:id="rId19"/>
    <p:sldId id="325" r:id="rId20"/>
    <p:sldId id="327" r:id="rId21"/>
    <p:sldId id="352" r:id="rId22"/>
    <p:sldId id="351" r:id="rId23"/>
    <p:sldId id="321" r:id="rId24"/>
    <p:sldId id="353" r:id="rId25"/>
    <p:sldId id="328" r:id="rId26"/>
    <p:sldId id="329" r:id="rId27"/>
    <p:sldId id="338" r:id="rId28"/>
    <p:sldId id="349" r:id="rId29"/>
    <p:sldId id="350" r:id="rId30"/>
    <p:sldId id="330" r:id="rId31"/>
    <p:sldId id="354" r:id="rId32"/>
    <p:sldId id="355" r:id="rId33"/>
    <p:sldId id="326" r:id="rId34"/>
    <p:sldId id="361" r:id="rId35"/>
    <p:sldId id="362" r:id="rId36"/>
    <p:sldId id="313" r:id="rId37"/>
    <p:sldId id="312" r:id="rId38"/>
    <p:sldId id="363" r:id="rId39"/>
    <p:sldId id="364" r:id="rId40"/>
    <p:sldId id="319" r:id="rId41"/>
    <p:sldId id="314" r:id="rId42"/>
    <p:sldId id="315" r:id="rId43"/>
    <p:sldId id="322" r:id="rId44"/>
    <p:sldId id="323" r:id="rId45"/>
    <p:sldId id="264" r:id="rId46"/>
    <p:sldId id="318" r:id="rId47"/>
    <p:sldId id="317" r:id="rId48"/>
    <p:sldId id="265" r:id="rId49"/>
    <p:sldId id="356" r:id="rId50"/>
    <p:sldId id="357" r:id="rId51"/>
    <p:sldId id="358" r:id="rId52"/>
    <p:sldId id="359" r:id="rId53"/>
    <p:sldId id="360" r:id="rId54"/>
    <p:sldId id="294" r:id="rId55"/>
    <p:sldId id="295" r:id="rId56"/>
    <p:sldId id="303" r:id="rId57"/>
    <p:sldId id="304" r:id="rId58"/>
    <p:sldId id="305" r:id="rId59"/>
    <p:sldId id="306" r:id="rId60"/>
    <p:sldId id="296" r:id="rId61"/>
    <p:sldId id="288" r:id="rId62"/>
    <p:sldId id="289" r:id="rId63"/>
    <p:sldId id="290" r:id="rId64"/>
    <p:sldId id="291" r:id="rId65"/>
    <p:sldId id="292" r:id="rId66"/>
    <p:sldId id="293" r:id="rId67"/>
    <p:sldId id="307" r:id="rId68"/>
    <p:sldId id="308" r:id="rId69"/>
    <p:sldId id="309" r:id="rId70"/>
    <p:sldId id="310" r:id="rId71"/>
    <p:sldId id="311" r:id="rId72"/>
    <p:sldId id="380" r:id="rId73"/>
    <p:sldId id="381" r:id="rId74"/>
    <p:sldId id="383" r:id="rId75"/>
    <p:sldId id="382" r:id="rId76"/>
    <p:sldId id="385" r:id="rId77"/>
    <p:sldId id="331" r:id="rId78"/>
    <p:sldId id="332" r:id="rId79"/>
    <p:sldId id="386" r:id="rId80"/>
    <p:sldId id="387" r:id="rId81"/>
    <p:sldId id="333" r:id="rId82"/>
    <p:sldId id="334" r:id="rId83"/>
    <p:sldId id="335" r:id="rId84"/>
    <p:sldId id="336" r:id="rId85"/>
    <p:sldId id="337" r:id="rId86"/>
    <p:sldId id="299" r:id="rId87"/>
    <p:sldId id="297" r:id="rId88"/>
    <p:sldId id="298" r:id="rId89"/>
    <p:sldId id="300" r:id="rId90"/>
    <p:sldId id="301" r:id="rId91"/>
    <p:sldId id="302" r:id="rId92"/>
    <p:sldId id="261" r:id="rId93"/>
  </p:sldIdLst>
  <p:sldSz cx="9144000" cy="6858000" type="screen4x3"/>
  <p:notesSz cx="6858000" cy="9525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3804" autoAdjust="0"/>
  </p:normalViewPr>
  <p:slideViewPr>
    <p:cSldViewPr>
      <p:cViewPr varScale="1">
        <p:scale>
          <a:sx n="59" d="100"/>
          <a:sy n="59" d="100"/>
        </p:scale>
        <p:origin x="17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77904"/>
          </a:xfrm>
          <a:prstGeom prst="rect">
            <a:avLst/>
          </a:prstGeom>
        </p:spPr>
        <p:txBody>
          <a:bodyPr vert="horz" lIns="91440" tIns="45720" rIns="91440" bIns="45720" rtlCol="0"/>
          <a:lstStyle>
            <a:lvl1pPr algn="r">
              <a:defRPr sz="1200"/>
            </a:lvl1pPr>
          </a:lstStyle>
          <a:p>
            <a:fld id="{6411AA13-8948-416E-9BDA-74BE22E4A754}" type="datetimeFigureOut">
              <a:rPr lang="ru-RU" smtClean="0"/>
              <a:t>01.01.2016</a:t>
            </a:fld>
            <a:endParaRPr lang="ru-RU"/>
          </a:p>
        </p:txBody>
      </p:sp>
      <p:sp>
        <p:nvSpPr>
          <p:cNvPr id="4" name="Образ слайда 3"/>
          <p:cNvSpPr>
            <a:spLocks noGrp="1" noRot="1" noChangeAspect="1"/>
          </p:cNvSpPr>
          <p:nvPr>
            <p:ph type="sldImg" idx="2"/>
          </p:nvPr>
        </p:nvSpPr>
        <p:spPr>
          <a:xfrm>
            <a:off x="1285875" y="1190625"/>
            <a:ext cx="4286250" cy="32146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583906"/>
            <a:ext cx="5486400" cy="375046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047097"/>
            <a:ext cx="2971800" cy="47790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047097"/>
            <a:ext cx="2971800" cy="477903"/>
          </a:xfrm>
          <a:prstGeom prst="rect">
            <a:avLst/>
          </a:prstGeom>
        </p:spPr>
        <p:txBody>
          <a:bodyPr vert="horz" lIns="91440" tIns="45720" rIns="91440" bIns="45720" rtlCol="0" anchor="b"/>
          <a:lstStyle>
            <a:lvl1pPr algn="r">
              <a:defRPr sz="1200"/>
            </a:lvl1pPr>
          </a:lstStyle>
          <a:p>
            <a:fld id="{F00F6094-3522-4615-A19F-A59ADB500D63}" type="slidenum">
              <a:rPr lang="ru-RU" smtClean="0"/>
              <a:t>‹#›</a:t>
            </a:fld>
            <a:endParaRPr lang="ru-RU"/>
          </a:p>
        </p:txBody>
      </p:sp>
    </p:spTree>
    <p:extLst>
      <p:ext uri="{BB962C8B-B14F-4D97-AF65-F5344CB8AC3E}">
        <p14:creationId xmlns:p14="http://schemas.microsoft.com/office/powerpoint/2010/main" val="99252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0F6094-3522-4615-A19F-A59ADB500D63}" type="slidenum">
              <a:rPr lang="ru-RU" smtClean="0"/>
              <a:t>43</a:t>
            </a:fld>
            <a:endParaRPr lang="ru-RU"/>
          </a:p>
        </p:txBody>
      </p:sp>
    </p:spTree>
    <p:extLst>
      <p:ext uri="{BB962C8B-B14F-4D97-AF65-F5344CB8AC3E}">
        <p14:creationId xmlns:p14="http://schemas.microsoft.com/office/powerpoint/2010/main" val="177165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F00F6094-3522-4615-A19F-A59ADB500D63}" type="slidenum">
              <a:rPr lang="ru-RU" smtClean="0"/>
              <a:t>51</a:t>
            </a:fld>
            <a:endParaRPr lang="ru-RU"/>
          </a:p>
        </p:txBody>
      </p:sp>
    </p:spTree>
    <p:extLst>
      <p:ext uri="{BB962C8B-B14F-4D97-AF65-F5344CB8AC3E}">
        <p14:creationId xmlns:p14="http://schemas.microsoft.com/office/powerpoint/2010/main" val="192811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kindlebook.ru/images/kindledx/4.jp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kindlebook.ru/images/kindledx/1.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73.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74.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7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7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04.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prodlenka.or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045414"/>
            <a:ext cx="7772400" cy="3103666"/>
          </a:xfrm>
        </p:spPr>
        <p:txBody>
          <a:bodyPr>
            <a:normAutofit/>
          </a:bodyPr>
          <a:lstStyle/>
          <a:p>
            <a:r>
              <a:rPr lang="ru-RU" b="1" dirty="0" smtClean="0">
                <a:solidFill>
                  <a:srgbClr val="FF0000"/>
                </a:solidFill>
                <a:latin typeface="Times New Roman" pitchFamily="18" charset="0"/>
                <a:cs typeface="Times New Roman" pitchFamily="18" charset="0"/>
              </a:rPr>
              <a:t>Проект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Тема: «Неделя здоровья».</a:t>
            </a:r>
            <a:br>
              <a:rPr lang="ru-RU" b="1" dirty="0" smtClean="0">
                <a:solidFill>
                  <a:srgbClr val="FF0000"/>
                </a:solidFill>
                <a:latin typeface="Times New Roman" pitchFamily="18" charset="0"/>
                <a:cs typeface="Times New Roman" pitchFamily="18" charset="0"/>
              </a:rPr>
            </a:br>
            <a:r>
              <a:rPr lang="ru-RU" b="1" i="1" dirty="0">
                <a:solidFill>
                  <a:srgbClr val="FF0000"/>
                </a:solidFill>
              </a:rPr>
              <a:t>(вторая младшая группа №4)</a:t>
            </a:r>
            <a:r>
              <a:rPr lang="ru-RU" dirty="0"/>
              <a:t/>
            </a:r>
            <a:br>
              <a:rPr lang="ru-RU" dirty="0"/>
            </a:br>
            <a:endParaRPr lang="ru-RU"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55000" lnSpcReduction="20000"/>
          </a:bodyPr>
          <a:lstStyle/>
          <a:p>
            <a:endParaRPr lang="ru-RU" b="1" dirty="0" smtClean="0">
              <a:solidFill>
                <a:srgbClr val="0070C0"/>
              </a:solidFill>
            </a:endParaRPr>
          </a:p>
          <a:p>
            <a:r>
              <a:rPr lang="ru-RU" dirty="0"/>
              <a:t> </a:t>
            </a:r>
          </a:p>
          <a:p>
            <a:pPr algn="r"/>
            <a:r>
              <a:rPr lang="ru-RU" dirty="0">
                <a:solidFill>
                  <a:schemeClr val="tx1"/>
                </a:solidFill>
              </a:rPr>
              <a:t>Подготовили:</a:t>
            </a:r>
          </a:p>
          <a:p>
            <a:pPr algn="r"/>
            <a:r>
              <a:rPr lang="ru-RU" dirty="0">
                <a:solidFill>
                  <a:schemeClr val="tx1"/>
                </a:solidFill>
              </a:rPr>
              <a:t>Воспитатели МАДОУ д/с № 30 «Ладушки»</a:t>
            </a:r>
          </a:p>
          <a:p>
            <a:pPr algn="r"/>
            <a:r>
              <a:rPr lang="ru-RU" dirty="0" smtClean="0">
                <a:solidFill>
                  <a:schemeClr val="tx1"/>
                </a:solidFill>
              </a:rPr>
              <a:t> Воробьева Н. В</a:t>
            </a:r>
            <a:endParaRPr lang="ru-RU" dirty="0">
              <a:solidFill>
                <a:schemeClr val="tx1"/>
              </a:solidFill>
            </a:endParaRPr>
          </a:p>
          <a:p>
            <a:pPr algn="r"/>
            <a:r>
              <a:rPr lang="ru-RU" smtClean="0">
                <a:solidFill>
                  <a:schemeClr val="tx1"/>
                </a:solidFill>
              </a:rPr>
              <a:t>    </a:t>
            </a:r>
            <a:r>
              <a:rPr lang="ru-RU" dirty="0" err="1" smtClean="0">
                <a:solidFill>
                  <a:schemeClr val="tx1"/>
                </a:solidFill>
              </a:rPr>
              <a:t>Дмитрюкова</a:t>
            </a:r>
            <a:r>
              <a:rPr lang="ru-RU" dirty="0" smtClean="0">
                <a:solidFill>
                  <a:schemeClr val="tx1"/>
                </a:solidFill>
              </a:rPr>
              <a:t> </a:t>
            </a:r>
            <a:r>
              <a:rPr lang="ru-RU" dirty="0">
                <a:solidFill>
                  <a:schemeClr val="tx1"/>
                </a:solidFill>
              </a:rPr>
              <a:t>А.В</a:t>
            </a:r>
            <a:r>
              <a:rPr lang="ru-RU" dirty="0"/>
              <a:t>.</a:t>
            </a:r>
          </a:p>
        </p:txBody>
      </p:sp>
      <p:sp>
        <p:nvSpPr>
          <p:cNvPr id="4" name="Прямоугольник 3"/>
          <p:cNvSpPr/>
          <p:nvPr/>
        </p:nvSpPr>
        <p:spPr>
          <a:xfrm>
            <a:off x="755576" y="122084"/>
            <a:ext cx="7516858" cy="923330"/>
          </a:xfrm>
          <a:prstGeom prst="rect">
            <a:avLst/>
          </a:prstGeom>
        </p:spPr>
        <p:txBody>
          <a:bodyPr wrap="square">
            <a:spAutoFit/>
          </a:bodyPr>
          <a:lstStyle/>
          <a:p>
            <a:pPr algn="ctr">
              <a:spcAft>
                <a:spcPts val="0"/>
              </a:spcAft>
            </a:pPr>
            <a:r>
              <a:rPr lang="ru-RU" dirty="0">
                <a:latin typeface="Times New Roman" panose="02020603050405020304" pitchFamily="18" charset="0"/>
                <a:ea typeface="Times New Roman" panose="02020603050405020304" pitchFamily="18" charset="0"/>
              </a:rPr>
              <a:t>Муниципальное автономное дошкольное образовательное учреждение</a:t>
            </a:r>
            <a:endParaRPr lang="ru-RU" sz="1600" dirty="0">
              <a:latin typeface="Times New Roman" panose="02020603050405020304" pitchFamily="18" charset="0"/>
              <a:ea typeface="Times New Roman" panose="02020603050405020304" pitchFamily="18" charset="0"/>
            </a:endParaRPr>
          </a:p>
          <a:p>
            <a:pPr algn="ctr">
              <a:spcAft>
                <a:spcPts val="0"/>
              </a:spcAft>
            </a:pPr>
            <a:r>
              <a:rPr lang="ru-RU" dirty="0">
                <a:latin typeface="Times New Roman" panose="02020603050405020304" pitchFamily="18" charset="0"/>
                <a:ea typeface="Times New Roman" panose="02020603050405020304" pitchFamily="18" charset="0"/>
              </a:rPr>
              <a:t>детский сад комбинированного вида № 30 «Ладушки» </a:t>
            </a:r>
            <a:endParaRPr lang="ru-RU" sz="1600" dirty="0">
              <a:latin typeface="Times New Roman" panose="02020603050405020304" pitchFamily="18" charset="0"/>
              <a:ea typeface="Times New Roman" panose="02020603050405020304" pitchFamily="18" charset="0"/>
            </a:endParaRPr>
          </a:p>
          <a:p>
            <a:pPr algn="ctr">
              <a:spcAft>
                <a:spcPts val="0"/>
              </a:spcAft>
            </a:pPr>
            <a:r>
              <a:rPr lang="ru-RU" dirty="0">
                <a:latin typeface="Times New Roman" panose="02020603050405020304" pitchFamily="18" charset="0"/>
                <a:ea typeface="Times New Roman" panose="02020603050405020304" pitchFamily="18" charset="0"/>
              </a:rPr>
              <a:t>Пушкинского муниципального района</a:t>
            </a:r>
            <a:endParaRPr lang="ru-RU" sz="16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 y="188640"/>
            <a:ext cx="9144000" cy="5632311"/>
          </a:xfrm>
          <a:prstGeom prst="rect">
            <a:avLst/>
          </a:prstGeom>
        </p:spPr>
        <p:txBody>
          <a:bodyPr wrap="square">
            <a:spAutoFit/>
          </a:bodyPr>
          <a:lstStyle/>
          <a:p>
            <a:pPr algn="just">
              <a:spcAft>
                <a:spcPts val="0"/>
              </a:spcAft>
            </a:pPr>
            <a:r>
              <a:rPr lang="ru-RU" dirty="0">
                <a:latin typeface="Times New Roman" panose="02020603050405020304" pitchFamily="18" charset="0"/>
                <a:ea typeface="Times New Roman" panose="02020603050405020304" pitchFamily="18" charset="0"/>
              </a:rPr>
              <a:t>Немаловажным для дошкольника является режим дня в дошкольном образовательном учреждении (далее - ДОУ). Режим дня в ДОУ - это рациональная продолжительность и разумное чередование различных видов деятельности и отдыха детей в течение 12-часового пребывания в детском саду. Основным принципом построения режима в ДОУ является его соответствие возрастным психофизиологическим особенностям детей.</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Режим может быть скорректирован с учетом работы конкретного ДОУ (контингента детей, климата в регионе, наличия бассейна, времени года, длительности светового дня и т. п.).</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При осуществлении режимных моментов необходимо учитывать также индивидуальные особенности ребенка (длительность сна, вкусовые предпочтения, характер, темп деятельности и т. д.). Чем ближе к индивидуальным особенностям ребенка режим ДОУ, тем комфортнее он себя чувствует тем лучше его настроение и выше активность.</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Основными компонентами режима в ДОУ являются: сон, пребывание на открытом воздухе (прогулка), непосредственно образовательная деятельность, игровая деятельность и отдых по собственному выбору (свободное время), прием пищи, личная гигиена. Содержание и длительность каждого из компонентов, а также роль их в определенные возрастные периоды закономерно изменяются, приобретая новые характерные черты и особенности.</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Режим дня считается правильным, если обеспечивает достаточное время для выполнения всех необходимых элементов жизнедеятельности и высокую работоспособность на протяжении всего периода бодрствования, предупреждает развитие утомления, повышает общую сопротивляемость организма.</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223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740307"/>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К сожалению, в силу недостаточно развитого культурного уровня нашего общества, здоровье еще не стоит на первом месте среди потребностей человека. Поэтому многие родители не могут служить для ребенка положительным примером здорового образа жизни, так как часто злоупотребляют курением и алкоголем, предпочитают многочасовые просмотры телепередачи видеофильмов закаливанию, занятиям физкультурой, прогулкам на свежем воздухе. Зачастую родители плохо представляют, как же необходимо приобщать ребенка к здоровому образу жизни.</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1. Прежде всего, необходимо активно использовать целебные природные факторы окружающей среды: чистую воду, ультрафиолетовые лучи солнечного света, чистый воздух, </a:t>
            </a:r>
            <a:r>
              <a:rPr lang="ru-RU" dirty="0" err="1">
                <a:latin typeface="Times New Roman" panose="02020603050405020304" pitchFamily="18" charset="0"/>
                <a:ea typeface="Times New Roman" panose="02020603050405020304" pitchFamily="18" charset="0"/>
              </a:rPr>
              <a:t>фитонцидные</a:t>
            </a:r>
            <a:r>
              <a:rPr lang="ru-RU" dirty="0">
                <a:latin typeface="Times New Roman" panose="02020603050405020304" pitchFamily="18" charset="0"/>
                <a:ea typeface="Times New Roman" panose="02020603050405020304" pitchFamily="18" charset="0"/>
              </a:rPr>
              <a:t> свойства растений, так как естественные силы природы представляют собой привычные компоненты окружающей среды и необходимы для жизнедеятельности организма.</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2. Ребенку необходим спокойный, доброжелательный психологический климат.</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Перебранки в присутствии ребенка способствуют возникновению у него невроза или усугубляют уже имеющиеся нарушения нервной системы. Все это существенно снижает защитные возможности детского организма.</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Учитывая это, мы всегда должны стараться быть в хорошем настроении. Вспомните: стоит нам улыбнуться - сразу становится легче, нахмуриться - подкрадывается грусть. Нахмурились - начал</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выделяться адреналин, способствующий грустному, тревожному настроению, улыбнулись - помогли другому гормону - </a:t>
            </a:r>
            <a:r>
              <a:rPr lang="ru-RU" dirty="0" err="1">
                <a:latin typeface="Times New Roman" panose="02020603050405020304" pitchFamily="18" charset="0"/>
                <a:ea typeface="Times New Roman" panose="02020603050405020304" pitchFamily="18" charset="0"/>
              </a:rPr>
              <a:t>эндорфину</a:t>
            </a:r>
            <a:r>
              <a:rPr lang="ru-RU" dirty="0">
                <a:latin typeface="Times New Roman" panose="02020603050405020304" pitchFamily="18" charset="0"/>
                <a:ea typeface="Times New Roman" panose="02020603050405020304" pitchFamily="18" charset="0"/>
              </a:rPr>
              <a:t>, обеспечивающему уверенное и бодрое настроение.</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А наше раздражение механически переходит и на ребенка.</a:t>
            </a:r>
            <a:br>
              <a:rPr lang="ru-RU" dirty="0">
                <a:latin typeface="Times New Roman" panose="02020603050405020304" pitchFamily="18" charset="0"/>
                <a:ea typeface="Times New Roman" panose="02020603050405020304" pitchFamily="18" charset="0"/>
              </a:rPr>
            </a:br>
            <a:endParaRPr lang="ru-RU"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012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892480" cy="6463308"/>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Эмоциональная устойчивость и связанное с ней поведение воспитываются. Здесь важно умение правильно и рационально относиться к тому, что мы видим, воспринимаем, слышим. Так давайте же больше улыбаться и дарить радость друг другу</a:t>
            </a:r>
            <a:r>
              <a:rPr lang="ru-RU" dirty="0" smtClean="0">
                <a:latin typeface="Times New Roman" panose="02020603050405020304" pitchFamily="18" charset="0"/>
                <a:ea typeface="Times New Roman" panose="02020603050405020304" pitchFamily="18" charset="0"/>
              </a:rPr>
              <a:t>!</a:t>
            </a:r>
          </a:p>
          <a:p>
            <a:r>
              <a:rPr lang="ru-RU" dirty="0"/>
              <a:t>3. Взрослые должны не только охранять детский организм от вредных влияний, но и создавать условия, которые способствуют повышению защитных сил организма ребенка, его работоспособности. И важным здесь является правильно организованный режим дня.</a:t>
            </a:r>
            <a:br>
              <a:rPr lang="ru-RU" dirty="0"/>
            </a:br>
            <a:r>
              <a:rPr lang="ru-RU" dirty="0"/>
              <a:t>Режим дня - это оптимально сочетаемые периоды</a:t>
            </a:r>
            <a:br>
              <a:rPr lang="ru-RU" dirty="0"/>
            </a:br>
            <a:r>
              <a:rPr lang="ru-RU" dirty="0"/>
              <a:t>бодрствования и сна детей в течение суток. Он удовлетворяет их потребности в пище, в деятельности, отдыхе, двигательной активности и др. Режим дисциплинирует детей, способствует формированию многих полезных навыков, приучает их к определенному ритму.</a:t>
            </a:r>
            <a:br>
              <a:rPr lang="ru-RU" dirty="0"/>
            </a:br>
            <a:r>
              <a:rPr lang="ru-RU" dirty="0"/>
              <a:t>Прогулка - один из существенных компонентов режима дня. Это наиболее эффективный вид отдыха хорошо восстанавливает сниженные в процессе деятельности функциональные ресурсы организма, и в первую очередь - работоспособность. Пребывание на воздухе способствует повышению сопротивляемости организма и закаляет его. После активной прогулки у ребенка всегда нормализуются аппетит и сон.</a:t>
            </a:r>
            <a:br>
              <a:rPr lang="ru-RU" dirty="0"/>
            </a:br>
            <a:r>
              <a:rPr lang="ru-RU" dirty="0"/>
              <a:t>Прогулка должна проводиться в любую погоду, за исключением особо неблагоприятных условий. При этом одежда и обувь должны соответствовать погоде и всем гигиеническим требованиям. Время прогулки нельзя допускать, чтобы дети длительное время находились в однообразной позе, поэтому необходимо изменять их вид деятельности и место игры. Хорошо сочетать прогулки со спортивными и подвижными играми.</a:t>
            </a:r>
          </a:p>
        </p:txBody>
      </p:sp>
    </p:spTree>
    <p:extLst>
      <p:ext uri="{BB962C8B-B14F-4D97-AF65-F5344CB8AC3E}">
        <p14:creationId xmlns:p14="http://schemas.microsoft.com/office/powerpoint/2010/main" val="290506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9144000" cy="6740307"/>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Дети должны гулять не менее двух раз в день по два часа летом - неограниченно.</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Не менее важной составляющей частью режима является сон, который особенно необходим ослабленным детям. Важно, чтобы малыш ежедневно (и днем, и ночью) засыпал в одно и то же время.</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Таким образом, домашний режим ребенка должен быть продолжением режима дня детского сада, и особенно в выходные дни,</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4. Полноценное питание - включение в рацион богатых витаминами А, В, С и Д, минеральными солями (кальцием, фосфором, железом, магнием, медью, а также белком. Все блюда для детей желательно готовить из натуральных продуктов, нерафинированных, без добавок, специй и консервантов. Чаще включать в рацион детей творог, гречневую и овсяную каши.</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Немаловажное значение имеет и режим питания, то есть соблюдение определенных интервалов между приемами пищи.</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5. У детей важно формировать интерес к оздоровлению</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собственного организма. Чем раньше ребенок получит представление о строении тела человека, узнает о важности закаливания, движения, правильного питания, сна, тем раньше он будет приобщен к здоровому образу жизни. Если же ребенка насильно принуждают заниматься физкультурой, а также соблюдать правила гигиены, то ребенок быстро теряет интерес к этому.</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При поступлении ребенка в школу важным является не только его интеллектуальное развитие, но и уровень его физического развития. Принцип «не навреди» должен быть заложен в основу воспитания и развития ребенка. Следует помнить, что «раннее обучение» приводит к перегрузкам, отрицательно сказывается на здоровье, провоцирует неврозы и другие нежелательные явления, результате чего снижается интерес к учебе.</a:t>
            </a:r>
            <a:endParaRPr lang="ru-RU" dirty="0"/>
          </a:p>
        </p:txBody>
      </p:sp>
    </p:spTree>
    <p:extLst>
      <p:ext uri="{BB962C8B-B14F-4D97-AF65-F5344CB8AC3E}">
        <p14:creationId xmlns:p14="http://schemas.microsoft.com/office/powerpoint/2010/main" val="374934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508" y="188640"/>
            <a:ext cx="8856984" cy="6186309"/>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6. Для укрепления здоровья и нормализации веса эффективны ходьба и бег, которые предохраняют организм человека от возникновения болезней. Они обладают выраженным тренирующим эффектом и способствуют закаливанию организма.</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-Что такое закаливание?</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Это повышение устойчивости организма к неблагоприятному воздействию ряда факторов окружающей среды путем систематического кратковременного воздействия на организм этих же факторов в малых дозах.</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В результате закаливания организм приспосабливается к меняющимся условиям окружающей среды.</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Смысл закаливания состоит в том, чтобы со временем с помощью специальных процедур повысить устойчивость человека</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к охлаждению за счет того, что организм при этом всякий раз будет реагировать целесообразными защитными реакциями - увеличением выработки тепла и уменьшением теплоотдачи. При закаливании одновременно происходит и повышение иммунитета за счет увеличения выработки в организме интерферона и других защитных факторов. Поэтому было бы здорово, если бы закаливание стало общим семейным делом</a:t>
            </a:r>
            <a:r>
              <a:rPr lang="ru-RU" dirty="0" smtClean="0">
                <a:latin typeface="Times New Roman" panose="02020603050405020304" pitchFamily="18" charset="0"/>
                <a:ea typeface="Times New Roman" panose="02020603050405020304" pitchFamily="18" charset="0"/>
              </a:rPr>
              <a:t>.</a:t>
            </a:r>
          </a:p>
          <a:p>
            <a:r>
              <a:rPr lang="ru-RU" dirty="0"/>
              <a:t>- Кто из вас дома проводит с ребенком закаливающие мероприятия, и какие?</a:t>
            </a:r>
            <a:br>
              <a:rPr lang="ru-RU" dirty="0"/>
            </a:br>
            <a:r>
              <a:rPr lang="ru-RU" dirty="0"/>
              <a:t>Наряду с традиционными методами закаливания (воздушные ванны, водные ножные ванны, полоскания горла) широко используются и нетрадиционные:</a:t>
            </a:r>
            <a:br>
              <a:rPr lang="ru-RU" dirty="0"/>
            </a:br>
            <a:r>
              <a:rPr lang="ru-RU" dirty="0"/>
              <a:t>1. Контрастное воздушное закаливание (из теплого помещения дети попадают в «холодное»).</a:t>
            </a:r>
          </a:p>
        </p:txBody>
      </p:sp>
    </p:spTree>
    <p:extLst>
      <p:ext uri="{BB962C8B-B14F-4D97-AF65-F5344CB8AC3E}">
        <p14:creationId xmlns:p14="http://schemas.microsoft.com/office/powerpoint/2010/main" val="298678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460"/>
            <a:ext cx="9144000" cy="7294305"/>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2. Хождение босиком. При этом укрепляются своды и связки стопы, идет и профилактика плоскостопия.</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В летний период предоставляйте детям возможность ходить босиком по горячему песку и асфальту, по мелким камушкам и шишкам, которые действуют как сильные раздражители. Напротив, теплый песок, мягкая трава, комнатный ковер действуют успокаивающе. При ходьбе босиком увеличивается интенсивность деятельности почти всех мышц, стимулируется кровообращение во всем организме, улучшается умственная деятельность.</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3. Контрастный душ - наиболее эффективный метод закаливания в домашних условиях. После непродолжительной зарядки ребенок встает под душ, обливается водой 36-38 градусов в течение 30-40 секунд, затем температура воды снижается на 2-3 градуса, а продолжительность обливания сокращается до 20-25 секунд, Процедура повторяется два раза. Через 1-1, 5 недели разница</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температур воды возрастает до 4-5 градусов. В течение 2-3 месяцев температура доводится до 19-20 градусов.</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4. Полоскание горла прохладной водой со снижением ее температуры является методом профилактики заболевания носоглотки. Полоскание горла начинается при температуре воды 36-37 градусов, снижается каждые 2-3 дня на 1 градус и доводится до комнатной</a:t>
            </a:r>
            <a:r>
              <a:rPr lang="ru-RU" dirty="0" smtClean="0">
                <a:latin typeface="Times New Roman" panose="02020603050405020304" pitchFamily="18" charset="0"/>
                <a:ea typeface="Times New Roman" panose="02020603050405020304" pitchFamily="18" charset="0"/>
              </a:rPr>
              <a:t>.</a:t>
            </a:r>
          </a:p>
          <a:p>
            <a:r>
              <a:rPr lang="ru-RU" dirty="0"/>
              <a:t>При этом следует помнить, что перерыв в закаливании на 2-З недели снижает сопротивляемость организма простудным факторам и поэтому крайне нежелателен.</a:t>
            </a:r>
            <a:br>
              <a:rPr lang="ru-RU" dirty="0"/>
            </a:br>
            <a:r>
              <a:rPr lang="ru-RU" dirty="0"/>
              <a:t>Нельзя не учитывать и индивидуальные особенности ребенка, его возраст, его чувствительность к закаливающим процедурам. Не рекомендуется проводить закаливание на фоне отрицательных эмоциональных состояний, например, страха, обиды, беспокойства.</a:t>
            </a:r>
            <a:br>
              <a:rPr lang="ru-RU" dirty="0"/>
            </a:br>
            <a:r>
              <a:rPr lang="ru-RU" dirty="0"/>
              <a:t>Это может привести к невротическим расстройствам.</a:t>
            </a:r>
            <a:br>
              <a:rPr lang="ru-RU" dirty="0"/>
            </a:br>
            <a:endParaRPr lang="ru-RU" dirty="0"/>
          </a:p>
        </p:txBody>
      </p:sp>
    </p:spTree>
    <p:extLst>
      <p:ext uri="{BB962C8B-B14F-4D97-AF65-F5344CB8AC3E}">
        <p14:creationId xmlns:p14="http://schemas.microsoft.com/office/powerpoint/2010/main" val="1470639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856984" cy="5909310"/>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 Какой можно сделать вывод по поводу закаливания?</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Если мы хотим видеть своего ребенка здоровым - надо ежедневно проводить закаливающие процедуры. Минимальное закаливание - это воздушные и водные процедуры, правильно подобранная одежда. (Родителям раздаются памятки по проведению закаливания.)</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Оказывается, что закаливать организм ребенка можно и продуктами питания. Повысить сопротивляемость организма помогают</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некоторые растения - биостимуляторы и адаптогены. Последние</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приспосабливают, адаптируют организм к воздействию некоторых</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вредных физических, химических, биологических факторов, в том</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числе и к непривычным условиям среды.</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7. Чтобы повысить защитные силы организма ребенка, рекомендуется прием витаминов. Слово «витамин» происходит от латинского «вита» — «жизнь». Витамины участвуют в обмене веществ и регулируют отдельные биохимические и физиологические процессы. Недостаток витаминов в пище или изменение процессов их усвоения приводит к нарушению обмена веществ и в конечном счете к развитию </a:t>
            </a:r>
            <a:r>
              <a:rPr lang="ru-RU" dirty="0" err="1">
                <a:latin typeface="Times New Roman" panose="02020603050405020304" pitchFamily="18" charset="0"/>
                <a:ea typeface="Times New Roman" panose="02020603050405020304" pitchFamily="18" charset="0"/>
              </a:rPr>
              <a:t>гипо</a:t>
            </a:r>
            <a:r>
              <a:rPr lang="ru-RU" dirty="0">
                <a:latin typeface="Times New Roman" panose="02020603050405020304" pitchFamily="18" charset="0"/>
                <a:ea typeface="Times New Roman" panose="02020603050405020304" pitchFamily="18" charset="0"/>
              </a:rPr>
              <a:t>- и авитаминозов. Чтобы достичь определенного уровня насыщенности витаминами, необходимо применять препараты, включающие комплексы витаминов в оптимальных соотношениях, особенно в зимне-весенний период. Кстати, использование поливитаминов по 1-2 драже в день в обычных дозировках в период эпидемии гриппа и гриппоподобных заболеваний снижает заболеваемость детей не менее чем в два раза.</a:t>
            </a:r>
            <a:endParaRPr lang="ru-RU" dirty="0"/>
          </a:p>
        </p:txBody>
      </p:sp>
    </p:spTree>
    <p:extLst>
      <p:ext uri="{BB962C8B-B14F-4D97-AF65-F5344CB8AC3E}">
        <p14:creationId xmlns:p14="http://schemas.microsoft.com/office/powerpoint/2010/main" val="2643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3" y="404664"/>
            <a:ext cx="8993633" cy="5078313"/>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8. Удар по здоровью ребенка наносят вредные наклонности родителей. Не секрет, что дети курящих отцов и болеют бронхолегочными заболеваниями гораздо чаще, чем дети, некурящих.</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9. Тяжелые последствия для здоровья ребенка имеют травмы и несчастные случаи.</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 Что в условиях дома может представлять опасность для жизни ребенка?</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Да, дети очень любознательны и во всем стараются подражать нам, взрослым. Они могут включать электронагревательные приборы, любят играть с мелкими предметами, особенно яркими и блестящими (кольца, пуговицы, броши, булавки). Иногда их сосут, засовывают в нос, ухо, проглатывают. И нередко инородные тела, попадая в дыхательные пути (семечки, орехи, монетки, вызывают угрозу жизни ребенка. Опасность представляют и оставленные на виду таблетки, так как ребенок может отравиться лекарствами.</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Поэтому родителям следует:</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 постоянно контролировать действия ребенка и рассказывать, что и где опасно;</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 хранить в специальных местах предметы бижутерии, косметические принадлежности, лекарства, горячие кастрюли, химические вещества и моющие средства;</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 закрывать окна и балконы;</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 запретить ребенку брать в рот монеты, пуговицы, сосать пальцы</a:t>
            </a:r>
            <a:endParaRPr lang="ru-RU" dirty="0"/>
          </a:p>
        </p:txBody>
      </p:sp>
    </p:spTree>
    <p:extLst>
      <p:ext uri="{BB962C8B-B14F-4D97-AF65-F5344CB8AC3E}">
        <p14:creationId xmlns:p14="http://schemas.microsoft.com/office/powerpoint/2010/main" val="302180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524" y="548680"/>
            <a:ext cx="8568952" cy="6014275"/>
          </a:xfrm>
          <a:prstGeom prst="rect">
            <a:avLst/>
          </a:prstGeom>
        </p:spPr>
        <p:txBody>
          <a:bodyPr wrap="square">
            <a:spAutoFit/>
          </a:bodyPr>
          <a:lstStyle/>
          <a:p>
            <a:pPr marR="70485">
              <a:lnSpc>
                <a:spcPct val="115000"/>
              </a:lnSpc>
              <a:spcBef>
                <a:spcPts val="500"/>
              </a:spcBef>
              <a:spcAft>
                <a:spcPts val="500"/>
              </a:spcAft>
            </a:pPr>
            <a:r>
              <a:rPr lang="ru-R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Активная прогулка на участке: «Играем, прыгаем, смеемся. Радуемся весне!»</a:t>
            </a:r>
          </a:p>
          <a:p>
            <a:pPr marR="70485">
              <a:lnSpc>
                <a:spcPct val="115000"/>
              </a:lnSpc>
              <a:spcBef>
                <a:spcPts val="500"/>
              </a:spcBef>
              <a:spcAft>
                <a:spcPts val="500"/>
              </a:spcAft>
            </a:pPr>
            <a:r>
              <a:rPr lang="ru-RU" sz="20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Наблюдение</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70485">
              <a:lnSpc>
                <a:spcPct val="115000"/>
              </a:lnSpc>
              <a:spcBef>
                <a:spcPts val="500"/>
              </a:spcBef>
              <a:spcAft>
                <a:spcPts val="500"/>
              </a:spcAft>
            </a:pP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Кругом </a:t>
            </a:r>
            <a:r>
              <a:rPr lang="ru-RU"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вода</a:t>
            </a:r>
            <a:endPar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70485">
              <a:lnSpc>
                <a:spcPct val="115000"/>
              </a:lnSpc>
              <a:spcBef>
                <a:spcPts val="500"/>
              </a:spcBef>
              <a:spcAft>
                <a:spcPts val="500"/>
              </a:spcAft>
            </a:pPr>
            <a:r>
              <a:rPr lang="ru-RU" sz="20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Цель</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показать детям разнообразные действия с растаявшим снегом.</a:t>
            </a:r>
            <a:endPar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70485">
              <a:lnSpc>
                <a:spcPct val="115000"/>
              </a:lnSpc>
              <a:spcBef>
                <a:spcPts val="500"/>
              </a:spcBef>
              <a:spcAft>
                <a:spcPts val="500"/>
              </a:spcAft>
            </a:pPr>
            <a:r>
              <a:rPr lang="ru-RU" sz="20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Описание </a:t>
            </a:r>
            <a:r>
              <a:rPr lang="ru-RU"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 вопросы</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Днем становится теплее, по двору текут ручьи. Понаблюдать, как вода течет с возвышенных мест вниз. Пройти по течению ручейков.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Рассказать,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что вода стекает в особые места (приемники) через решетки на улице. Затем течет по трубам и попадает в реку. Прислушаться к журчанию воды.</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70485">
              <a:lnSpc>
                <a:spcPct val="115000"/>
              </a:lnSpc>
              <a:spcBef>
                <a:spcPts val="500"/>
              </a:spcBef>
              <a:spcAft>
                <a:spcPts val="50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Обратить внимание детей на то, что сугробов уже не осталось они растаяли образовав лужи, которые утром стягивает тонкий ледок. Предложить подумать, почему утром лужи замерзают, а днем оттаивают. Какая вода в лужах? Почему по лужам нельзя ходить? Обратить внимание на то, что в лужах отражаются небо, облака и т.д.</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659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7992888" cy="5012654"/>
          </a:xfrm>
          <a:prstGeom prst="rect">
            <a:avLst/>
          </a:prstGeom>
        </p:spPr>
        <p:txBody>
          <a:bodyPr wrap="square">
            <a:spAutoFit/>
          </a:bodyPr>
          <a:lstStyle/>
          <a:p>
            <a:pPr>
              <a:lnSpc>
                <a:spcPct val="115000"/>
              </a:lnSpc>
              <a:spcBef>
                <a:spcPts val="500"/>
              </a:spcBef>
              <a:spcAft>
                <a:spcPts val="500"/>
              </a:spcAft>
            </a:pPr>
            <a:r>
              <a:rPr lang="ru-RU"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Художественное слово</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солнышке согрелась ель. </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Подтаяла сосна.</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Идет апрель, звенит капель. </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лесу у нас весна.</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Александрова</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Апрель, апрель!</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дворе звенит капель.</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 полям бегут ручьи,</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На дорогах лужи.</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Маршак</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Уж тает снег, бегут ручьи, </a:t>
            </a:r>
          </a:p>
          <a:p>
            <a:r>
              <a:rPr lang="ru-RU" sz="2000" dirty="0">
                <a:latin typeface="Times New Roman" panose="02020603050405020304" pitchFamily="18" charset="0"/>
                <a:cs typeface="Times New Roman" panose="02020603050405020304" pitchFamily="18" charset="0"/>
              </a:rPr>
              <a:t>В окно повеяло весною... </a:t>
            </a:r>
            <a:r>
              <a:rPr lang="ru-RU" sz="2000" i="1" dirty="0">
                <a:latin typeface="Times New Roman" panose="02020603050405020304" pitchFamily="18" charset="0"/>
                <a:cs typeface="Times New Roman" panose="02020603050405020304" pitchFamily="18" charset="0"/>
              </a:rPr>
              <a:t>А. </a:t>
            </a:r>
            <a:r>
              <a:rPr lang="ru-RU" sz="2000" i="1" dirty="0" smtClean="0">
                <a:latin typeface="Times New Roman" panose="02020603050405020304" pitchFamily="18" charset="0"/>
                <a:cs typeface="Times New Roman" panose="02020603050405020304" pitchFamily="18" charset="0"/>
              </a:rPr>
              <a:t>Плещеев</a:t>
            </a:r>
          </a:p>
          <a:p>
            <a:pPr>
              <a:lnSpc>
                <a:spcPct val="115000"/>
              </a:lnSpc>
              <a:spcBef>
                <a:spcPts val="500"/>
              </a:spcBef>
              <a:spcAft>
                <a:spcPts val="500"/>
              </a:spcAft>
            </a:pPr>
            <a:endParaRPr lang="ru-R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331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700808"/>
            <a:ext cx="8229600" cy="4525963"/>
          </a:xfrm>
        </p:spPr>
        <p:txBody>
          <a:bodyPr>
            <a:normAutofit lnSpcReduction="10000"/>
          </a:bodyPr>
          <a:lstStyle/>
          <a:p>
            <a:pPr marL="0" indent="0">
              <a:buNone/>
            </a:pPr>
            <a:r>
              <a:rPr lang="ru-RU" b="1" dirty="0">
                <a:solidFill>
                  <a:srgbClr val="FF0000"/>
                </a:solidFill>
              </a:rPr>
              <a:t>Актуальность темы:</a:t>
            </a:r>
            <a:endParaRPr lang="ru-RU" dirty="0">
              <a:solidFill>
                <a:srgbClr val="FF0000"/>
              </a:solidFill>
            </a:endParaRPr>
          </a:p>
          <a:p>
            <a:pPr marL="0" indent="0">
              <a:buNone/>
            </a:pPr>
            <a:r>
              <a:rPr lang="ru-RU" dirty="0"/>
              <a:t> </a:t>
            </a:r>
            <a:r>
              <a:rPr lang="ru-RU" b="1" dirty="0">
                <a:solidFill>
                  <a:srgbClr val="002060"/>
                </a:solidFill>
              </a:rPr>
              <a:t>Дошкольный возраст в развитии ребенка – это период, когда закладывается фундамент его здоровья и культуры движения. В общей системе всестороннего и гармоничного развития человека физическое воспитание ребенка дошкольного возраста занимает особое место</a:t>
            </a:r>
            <a:r>
              <a:rPr lang="ru-RU" b="1" dirty="0" smtClean="0">
                <a:solidFill>
                  <a:srgbClr val="002060"/>
                </a:solidFill>
              </a:rPr>
              <a:t>.</a:t>
            </a:r>
          </a:p>
          <a:p>
            <a:pPr marL="0" indent="0">
              <a:buNone/>
            </a:pPr>
            <a:r>
              <a:rPr lang="ru-RU" dirty="0" smtClean="0"/>
              <a:t> </a:t>
            </a:r>
          </a:p>
          <a:p>
            <a:pPr marL="0" indent="0">
              <a:buNone/>
            </a:pPr>
            <a:endParaRPr lang="ru-RU" dirty="0"/>
          </a:p>
        </p:txBody>
      </p:sp>
      <p:sp>
        <p:nvSpPr>
          <p:cNvPr id="2" name="Прямоугольник 1"/>
          <p:cNvSpPr/>
          <p:nvPr/>
        </p:nvSpPr>
        <p:spPr>
          <a:xfrm>
            <a:off x="1775887" y="548680"/>
            <a:ext cx="5392823" cy="923330"/>
          </a:xfrm>
          <a:prstGeom prst="rect">
            <a:avLst/>
          </a:prstGeom>
          <a:noFill/>
        </p:spPr>
        <p:txBody>
          <a:bodyPr wrap="none" lIns="91440" tIns="45720" rIns="91440" bIns="45720">
            <a:spAutoFit/>
          </a:bodyPr>
          <a:lstStyle/>
          <a:p>
            <a:pPr algn="ctr"/>
            <a:r>
              <a:rPr lang="ru-RU" sz="5400" b="1" dirty="0" smtClean="0">
                <a:ln w="22225">
                  <a:solidFill>
                    <a:schemeClr val="accent2"/>
                  </a:solidFill>
                  <a:prstDash val="solid"/>
                </a:ln>
                <a:solidFill>
                  <a:schemeClr val="accent2"/>
                </a:solidFill>
              </a:rPr>
              <a:t>Паспорт проекта.</a:t>
            </a:r>
            <a:endParaRPr lang="ru-RU" sz="5400" b="1" cap="none" spc="0" dirty="0">
              <a:ln w="22225">
                <a:solidFill>
                  <a:schemeClr val="accent2"/>
                </a:solidFill>
                <a:prstDash val="solid"/>
              </a:ln>
              <a:solidFill>
                <a:schemeClr val="accent2"/>
              </a:solidFill>
              <a:effectLst/>
            </a:endParaRPr>
          </a:p>
        </p:txBody>
      </p:sp>
    </p:spTree>
    <p:extLst>
      <p:ext uri="{BB962C8B-B14F-4D97-AF65-F5344CB8AC3E}">
        <p14:creationId xmlns:p14="http://schemas.microsoft.com/office/powerpoint/2010/main" val="358471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508" y="188640"/>
            <a:ext cx="8856984" cy="7323030"/>
          </a:xfrm>
          <a:prstGeom prst="rect">
            <a:avLst/>
          </a:prstGeom>
        </p:spPr>
        <p:txBody>
          <a:bodyPr wrap="square">
            <a:spAutoFit/>
          </a:bodyPr>
          <a:lstStyle/>
          <a:p>
            <a:pPr>
              <a:lnSpc>
                <a:spcPct val="115000"/>
              </a:lnSpc>
              <a:spcBef>
                <a:spcPts val="500"/>
              </a:spcBef>
              <a:spcAft>
                <a:spcPts val="50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Подвижная </a:t>
            </a: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игра</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«Тише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едешь — дальше будешь</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500"/>
              </a:spcBef>
              <a:spcAft>
                <a:spcPts val="50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Цель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развить быстроту </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реакции</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500"/>
              </a:spcBef>
              <a:spcAft>
                <a:spcPts val="500"/>
              </a:spcAft>
            </a:pPr>
            <a:r>
              <a:rPr lang="ru-RU"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Ход игры.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Все участники отходят от ведущего к противоположной стороне площадки. Ведущий отворачивается и говорит. «Тише едешь — дальше будешь. Раз, два, три... замри!» Участники торопятся добежать до ведущего и дотронуться до его плеча, но замирают после команды ведущего «Замри!». Ведущий поворачивается и всех, кто не успел вовремя замереть или замер, но начал шевелиться, отсылает на исходное положение</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ru-RU" sz="2400" b="1" dirty="0">
                <a:latin typeface="Times New Roman" panose="02020603050405020304" pitchFamily="18" charset="0"/>
                <a:cs typeface="Times New Roman" panose="02020603050405020304" pitchFamily="18" charset="0"/>
              </a:rPr>
              <a:t>Подвижная игра «Ручейки </a:t>
            </a:r>
            <a:r>
              <a:rPr lang="ru-RU" sz="2400" b="1" dirty="0" smtClean="0">
                <a:latin typeface="Times New Roman" panose="02020603050405020304" pitchFamily="18" charset="0"/>
                <a:cs typeface="Times New Roman" panose="02020603050405020304" pitchFamily="18" charset="0"/>
              </a:rPr>
              <a:t>и озеро». </a:t>
            </a:r>
            <a:endParaRPr lang="ru-RU" sz="2400" b="1" dirty="0">
              <a:latin typeface="Times New Roman" panose="02020603050405020304" pitchFamily="18" charset="0"/>
              <a:cs typeface="Times New Roman" panose="02020603050405020304" pitchFamily="18" charset="0"/>
            </a:endParaRPr>
          </a:p>
          <a:p>
            <a:r>
              <a:rPr lang="ru-RU" sz="2400" i="1" dirty="0">
                <a:latin typeface="Times New Roman" panose="02020603050405020304" pitchFamily="18" charset="0"/>
                <a:cs typeface="Times New Roman" panose="02020603050405020304" pitchFamily="18" charset="0"/>
              </a:rPr>
              <a:t>Цель </a:t>
            </a:r>
            <a:r>
              <a:rPr lang="ru-RU" sz="2400" dirty="0">
                <a:latin typeface="Times New Roman" panose="02020603050405020304" pitchFamily="18" charset="0"/>
                <a:cs typeface="Times New Roman" panose="02020603050405020304" pitchFamily="18" charset="0"/>
              </a:rPr>
              <a:t>— научить бегать друг за другом небольшими группами, становиться в круг. </a:t>
            </a:r>
            <a:r>
              <a:rPr lang="ru-RU" sz="2400" i="1" dirty="0">
                <a:latin typeface="Times New Roman" panose="02020603050405020304" pitchFamily="18" charset="0"/>
                <a:cs typeface="Times New Roman" panose="02020603050405020304" pitchFamily="18" charset="0"/>
              </a:rPr>
              <a:t>Ход игры. </a:t>
            </a:r>
            <a:r>
              <a:rPr lang="ru-RU" sz="2400" dirty="0">
                <a:latin typeface="Times New Roman" panose="02020603050405020304" pitchFamily="18" charset="0"/>
                <a:cs typeface="Times New Roman" panose="02020603050405020304" pitchFamily="18" charset="0"/>
              </a:rPr>
              <a:t>Дети делятся на команды и по сигналу «Ручейки!» бегут друг за другом. По </a:t>
            </a:r>
            <a:r>
              <a:rPr lang="ru-RU" sz="2400" dirty="0" smtClean="0">
                <a:latin typeface="Times New Roman" panose="02020603050405020304" pitchFamily="18" charset="0"/>
                <a:cs typeface="Times New Roman" panose="02020603050405020304" pitchFamily="18" charset="0"/>
              </a:rPr>
              <a:t>сигналу «Озеро</a:t>
            </a:r>
            <a:r>
              <a:rPr lang="ru-RU" sz="2400" dirty="0">
                <a:latin typeface="Times New Roman" panose="02020603050405020304" pitchFamily="18" charset="0"/>
                <a:cs typeface="Times New Roman" panose="02020603050405020304" pitchFamily="18" charset="0"/>
              </a:rPr>
              <a:t>!» становятся в круг.</a:t>
            </a:r>
          </a:p>
          <a:p>
            <a:pPr>
              <a:lnSpc>
                <a:spcPct val="115000"/>
              </a:lnSpc>
              <a:spcBef>
                <a:spcPts val="500"/>
              </a:spcBef>
              <a:spcAft>
                <a:spcPts val="500"/>
              </a:spcAft>
            </a:pPr>
            <a:endParaRPr lang="ru-RU"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a:lnSpc>
                <a:spcPct val="115000"/>
              </a:lnSpc>
              <a:spcBef>
                <a:spcPts val="500"/>
              </a:spcBef>
              <a:spcAft>
                <a:spcPts val="500"/>
              </a:spcAft>
            </a:pPr>
            <a:endParaRPr lang="ru-RU" dirty="0" smtClean="0">
              <a:solidFill>
                <a:srgbClr val="000000"/>
              </a:solidFill>
              <a:latin typeface="Times New Roman" panose="02020603050405020304" pitchFamily="18" charset="0"/>
              <a:ea typeface="Times New Roman" panose="02020603050405020304" pitchFamily="18" charset="0"/>
              <a:cs typeface="Calibri" panose="020F0502020204030204" pitchFamily="34" charset="0"/>
            </a:endParaRPr>
          </a:p>
          <a:p>
            <a:pPr>
              <a:lnSpc>
                <a:spcPct val="115000"/>
              </a:lnSpc>
              <a:spcBef>
                <a:spcPts val="500"/>
              </a:spcBef>
              <a:spcAft>
                <a:spcPts val="500"/>
              </a:spcAft>
            </a:pPr>
            <a:endParaRPr lang="ru-RU"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64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496944" cy="400110"/>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Подвижная игра: «Тише едешь-  дальше будешь».</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7972"/>
            <a:ext cx="4572000" cy="2871028"/>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557972"/>
            <a:ext cx="4572000" cy="2871028"/>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68" y="3429000"/>
            <a:ext cx="4526632" cy="3429000"/>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17368" y="3429000"/>
            <a:ext cx="4526632" cy="3429000"/>
          </a:xfrm>
          <a:prstGeom prst="rect">
            <a:avLst/>
          </a:prstGeom>
        </p:spPr>
      </p:pic>
    </p:spTree>
    <p:extLst>
      <p:ext uri="{BB962C8B-B14F-4D97-AF65-F5344CB8AC3E}">
        <p14:creationId xmlns:p14="http://schemas.microsoft.com/office/powerpoint/2010/main" val="62661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3645024"/>
            <a:ext cx="4392487" cy="3212976"/>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184068" y="-135399"/>
            <a:ext cx="3168352" cy="4392488"/>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5161758" y="3055268"/>
            <a:ext cx="3212976" cy="4392485"/>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1" y="453253"/>
            <a:ext cx="4392488" cy="3168352"/>
          </a:xfrm>
          <a:prstGeom prst="rect">
            <a:avLst/>
          </a:prstGeom>
        </p:spPr>
      </p:pic>
      <p:sp>
        <p:nvSpPr>
          <p:cNvPr id="6" name="TextBox 5"/>
          <p:cNvSpPr txBox="1"/>
          <p:nvPr/>
        </p:nvSpPr>
        <p:spPr>
          <a:xfrm flipH="1">
            <a:off x="179510" y="56555"/>
            <a:ext cx="8784977" cy="400110"/>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Подвижная игра «Ручейки и озеро».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290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4641" y="404664"/>
            <a:ext cx="8899847" cy="4555093"/>
          </a:xfrm>
          <a:prstGeom prst="rect">
            <a:avLst/>
          </a:prstGeom>
        </p:spPr>
        <p:txBody>
          <a:bodyPr wrap="square">
            <a:spAutoFit/>
          </a:bodyPr>
          <a:lstStyle/>
          <a:p>
            <a:r>
              <a:rPr lang="ru-RU" sz="2000" b="1" dirty="0" smtClean="0">
                <a:solidFill>
                  <a:srgbClr val="000000"/>
                </a:solidFill>
                <a:latin typeface="Times New Roman" panose="02020603050405020304" pitchFamily="18" charset="0"/>
              </a:rPr>
              <a:t>Подвижная игра: «У </a:t>
            </a:r>
            <a:r>
              <a:rPr lang="ru-RU" sz="2000" b="1" dirty="0">
                <a:solidFill>
                  <a:srgbClr val="000000"/>
                </a:solidFill>
                <a:latin typeface="Times New Roman" panose="02020603050405020304" pitchFamily="18" charset="0"/>
              </a:rPr>
              <a:t>медведя во бору».</a:t>
            </a:r>
          </a:p>
          <a:p>
            <a:r>
              <a:rPr lang="ru-RU" dirty="0">
                <a:solidFill>
                  <a:srgbClr val="000000"/>
                </a:solidFill>
                <a:latin typeface="Times New Roman" panose="02020603050405020304" pitchFamily="18" charset="0"/>
              </a:rPr>
              <a:t>Задачи: Развивать у детей выдержку, умение выполнять движения по сигналу, навык коллективного движения. Упражнять в беге по определенному направлению, с </a:t>
            </a:r>
            <a:r>
              <a:rPr lang="ru-RU" dirty="0" err="1">
                <a:solidFill>
                  <a:srgbClr val="000000"/>
                </a:solidFill>
                <a:latin typeface="Times New Roman" panose="02020603050405020304" pitchFamily="18" charset="0"/>
              </a:rPr>
              <a:t>увертыванием</a:t>
            </a:r>
            <a:r>
              <a:rPr lang="ru-RU" dirty="0">
                <a:solidFill>
                  <a:srgbClr val="000000"/>
                </a:solidFill>
                <a:latin typeface="Times New Roman" panose="02020603050405020304" pitchFamily="18" charset="0"/>
              </a:rPr>
              <a:t>, развивать речь.</a:t>
            </a:r>
            <a:r>
              <a:rPr lang="ru-RU" dirty="0"/>
              <a:t/>
            </a:r>
            <a:br>
              <a:rPr lang="ru-RU" dirty="0"/>
            </a:br>
            <a:r>
              <a:rPr lang="ru-RU" dirty="0">
                <a:solidFill>
                  <a:srgbClr val="000000"/>
                </a:solidFill>
                <a:latin typeface="Times New Roman" panose="02020603050405020304" pitchFamily="18" charset="0"/>
              </a:rPr>
              <a:t>Описание: На одной стороне площадки проводится черта – это опушка леса. За чертой, на расстоянии 2-3 шагов очерчивается место для медведя. На противоположной стороне дом детей. Воспитатель назначает медведя, остальные дети – у себя дома. Воспитатель говорит: «Идите гулять!». Дети направляются к опушке леса, собирая ягоды, грибы, имитируя движения и хором говорят: «У медведя во бору, грибы ягоды беру. А медведь сидит и на нас рычит».  Медведь в это время сидит на своем месте. Когда играющие произносят «Рычит!» медведь встает, дети бегут домой. Медведь старается их поймать – коснуться. Пойманного медведь отводит к себе. После 2-3 пойманных выбирается новый медведь.</a:t>
            </a:r>
            <a:r>
              <a:rPr lang="ru-RU" dirty="0"/>
              <a:t/>
            </a:r>
            <a:br>
              <a:rPr lang="ru-RU" dirty="0"/>
            </a:br>
            <a:r>
              <a:rPr lang="ru-RU" dirty="0">
                <a:solidFill>
                  <a:srgbClr val="000000"/>
                </a:solidFill>
                <a:latin typeface="Times New Roman" panose="02020603050405020304" pitchFamily="18" charset="0"/>
              </a:rPr>
              <a:t>Правила: Медведь имеет право вставать и ловить, а играющие – убегать домой только после слова «рычит!". Медведь не может ловить детей за линией дома.</a:t>
            </a:r>
            <a:r>
              <a:rPr lang="ru-RU" dirty="0"/>
              <a:t/>
            </a:r>
            <a:br>
              <a:rPr lang="ru-RU" dirty="0"/>
            </a:br>
            <a:r>
              <a:rPr lang="ru-RU" dirty="0">
                <a:solidFill>
                  <a:srgbClr val="000000"/>
                </a:solidFill>
                <a:latin typeface="Times New Roman" panose="02020603050405020304" pitchFamily="18" charset="0"/>
              </a:rPr>
              <a:t>Варианты: Ввести 2 медведей. Поставить на пути преграды.</a:t>
            </a:r>
            <a:endParaRPr lang="ru-RU" dirty="0"/>
          </a:p>
        </p:txBody>
      </p:sp>
    </p:spTree>
    <p:extLst>
      <p:ext uri="{BB962C8B-B14F-4D97-AF65-F5344CB8AC3E}">
        <p14:creationId xmlns:p14="http://schemas.microsoft.com/office/powerpoint/2010/main" val="421818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7972"/>
            <a:ext cx="4572000" cy="3087052"/>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314474" y="-184502"/>
            <a:ext cx="3087052" cy="4572000"/>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71" y="3645024"/>
            <a:ext cx="4558127" cy="3212976"/>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5869" y="3645024"/>
            <a:ext cx="4558131" cy="3212976"/>
          </a:xfrm>
          <a:prstGeom prst="rect">
            <a:avLst/>
          </a:prstGeom>
        </p:spPr>
      </p:pic>
      <p:sp>
        <p:nvSpPr>
          <p:cNvPr id="6" name="TextBox 5"/>
          <p:cNvSpPr txBox="1"/>
          <p:nvPr/>
        </p:nvSpPr>
        <p:spPr>
          <a:xfrm>
            <a:off x="2483768" y="188640"/>
            <a:ext cx="4246547" cy="369332"/>
          </a:xfrm>
          <a:prstGeom prst="rect">
            <a:avLst/>
          </a:prstGeom>
          <a:noFill/>
        </p:spPr>
        <p:txBody>
          <a:bodyPr wrap="none" rtlCol="0">
            <a:spAutoFit/>
          </a:bodyPr>
          <a:lstStyle/>
          <a:p>
            <a:r>
              <a:rPr lang="ru-RU" b="1" dirty="0">
                <a:solidFill>
                  <a:srgbClr val="000000"/>
                </a:solidFill>
                <a:latin typeface="Times New Roman" panose="02020603050405020304" pitchFamily="18" charset="0"/>
              </a:rPr>
              <a:t>Подвижная игра: «У медведя во бору».</a:t>
            </a:r>
          </a:p>
        </p:txBody>
      </p:sp>
    </p:spTree>
    <p:extLst>
      <p:ext uri="{BB962C8B-B14F-4D97-AF65-F5344CB8AC3E}">
        <p14:creationId xmlns:p14="http://schemas.microsoft.com/office/powerpoint/2010/main" val="4144413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280920" cy="3505896"/>
          </a:xfrm>
          <a:prstGeom prst="rect">
            <a:avLst/>
          </a:prstGeom>
        </p:spPr>
        <p:txBody>
          <a:bodyPr wrap="square">
            <a:spAutoFit/>
          </a:bodyPr>
          <a:lstStyle/>
          <a:p>
            <a:pPr>
              <a:lnSpc>
                <a:spcPct val="115000"/>
              </a:lnSpc>
              <a:spcBef>
                <a:spcPts val="500"/>
              </a:spcBef>
              <a:spcAft>
                <a:spcPts val="500"/>
              </a:spcAft>
            </a:pPr>
            <a:r>
              <a:rPr lang="ru-RU"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Труд в </a:t>
            </a:r>
            <a:r>
              <a:rPr lang="ru-RU" sz="2000" b="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природе</a:t>
            </a:r>
            <a:endPar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Измерить лопатой или палочкой глубину лужи в разных местах.</a:t>
            </a:r>
            <a:endPar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Запустить бумажные, пластмассовые, деревянные лодочки. Сделать запруды.</a:t>
            </a:r>
            <a:endPar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Набрать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участке камешки, веточки, палочки. Все эти пред меты можно запускать в плавание по луже, дополнив шишками, бумажками, каждый раз отмечая: тонут или плывут, плывут или застревают.</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500"/>
              </a:spcBef>
              <a:spcAft>
                <a:spcPts val="500"/>
              </a:spcAft>
            </a:pPr>
            <a:r>
              <a:rPr lang="ru-RU" sz="20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Индивидуальные физические упражнения</a:t>
            </a:r>
            <a:endPar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70485">
              <a:lnSpc>
                <a:spcPct val="115000"/>
              </a:lnSpc>
              <a:spcBef>
                <a:spcPts val="500"/>
              </a:spcBef>
              <a:spcAft>
                <a:spcPts val="50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Перепрыгнуть через ручеек</a:t>
            </a:r>
            <a:endPar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2828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4345"/>
            <a:ext cx="8964488" cy="5909310"/>
          </a:xfrm>
          <a:prstGeom prst="rect">
            <a:avLst/>
          </a:prstGeom>
        </p:spPr>
        <p:txBody>
          <a:bodyPr wrap="square">
            <a:spAutoFit/>
          </a:bodyPr>
          <a:lstStyle/>
          <a:p>
            <a:pPr algn="ctr"/>
            <a:r>
              <a:rPr lang="ru-RU" b="1" dirty="0" smtClean="0">
                <a:solidFill>
                  <a:srgbClr val="199043"/>
                </a:solidFill>
                <a:latin typeface="Helvetica Neue"/>
              </a:rPr>
              <a:t>Игра –упражнение: «Кукла </a:t>
            </a:r>
            <a:r>
              <a:rPr lang="ru-RU" b="1" dirty="0">
                <a:solidFill>
                  <a:srgbClr val="199043"/>
                </a:solidFill>
                <a:latin typeface="Helvetica Neue"/>
              </a:rPr>
              <a:t>Таня </a:t>
            </a:r>
            <a:r>
              <a:rPr lang="ru-RU" b="1" dirty="0" smtClean="0">
                <a:solidFill>
                  <a:srgbClr val="199043"/>
                </a:solidFill>
                <a:latin typeface="Helvetica Neue"/>
              </a:rPr>
              <a:t>простудилась».</a:t>
            </a:r>
            <a:endParaRPr lang="ru-RU" b="1" dirty="0">
              <a:solidFill>
                <a:srgbClr val="199043"/>
              </a:solidFill>
              <a:latin typeface="Helvetica Neue"/>
            </a:endParaRPr>
          </a:p>
          <a:p>
            <a:r>
              <a:rPr lang="ru-RU" b="1" dirty="0">
                <a:solidFill>
                  <a:srgbClr val="333333"/>
                </a:solidFill>
                <a:latin typeface="Helvetica Neue"/>
              </a:rPr>
              <a:t>Программное содержание.</a:t>
            </a:r>
            <a:r>
              <a:rPr lang="ru-RU" dirty="0">
                <a:solidFill>
                  <a:srgbClr val="333333"/>
                </a:solidFill>
                <a:latin typeface="Helvetica Neue"/>
              </a:rPr>
              <a:t> Формировать навык пользования носовым платком. Приучать детей при чихании и кашле рот прикрывать носовым платком, если кто-нибудь находится рядом, отвернуться.</a:t>
            </a:r>
          </a:p>
          <a:p>
            <a:r>
              <a:rPr lang="ru-RU" b="1" dirty="0">
                <a:solidFill>
                  <a:srgbClr val="333333"/>
                </a:solidFill>
                <a:latin typeface="Helvetica Neue"/>
              </a:rPr>
              <a:t>Подготовка к занятию. </a:t>
            </a:r>
            <a:r>
              <a:rPr lang="ru-RU" dirty="0">
                <a:solidFill>
                  <a:srgbClr val="333333"/>
                </a:solidFill>
                <a:latin typeface="Helvetica Neue"/>
              </a:rPr>
              <a:t>Перед занятием воспитатель в процессе одевания и раздевания особенно настойчиво подчеркивает, что надевать верхнюю одежду надо аккуратно: застегивать кофточку, пальто завязывать ленты шапочки и др.</a:t>
            </a:r>
          </a:p>
          <a:p>
            <a:r>
              <a:rPr lang="ru-RU" b="1" dirty="0">
                <a:solidFill>
                  <a:srgbClr val="333333"/>
                </a:solidFill>
                <a:latin typeface="Helvetica Neue"/>
              </a:rPr>
              <a:t>Ход занятия. </a:t>
            </a:r>
            <a:r>
              <a:rPr lang="ru-RU" dirty="0">
                <a:solidFill>
                  <a:srgbClr val="333333"/>
                </a:solidFill>
                <a:latin typeface="Helvetica Neue"/>
              </a:rPr>
              <a:t>В группу вносят куклу Таню – в хорошо отглаженном платье, с чистым, красивым носовым платком в кармане. Дети встречают ее восклицаниями, улыбкой, некоторые даже встают, трогают ее рукой: «Платье красивое… Платочек красивый». Смотрят, есть ли носовой платок у них в кармане. Таня чихнула, и воспитатель показывает и поясняет правила пользования носовым платком, как складывать его после употребления, убирать в карман. Все дети достают из кармана платочки, затем начинают «покашливать», прикрывая нос и рот платком, отворачиваясь друг от друга.</a:t>
            </a:r>
          </a:p>
          <a:p>
            <a:r>
              <a:rPr lang="ru-RU" dirty="0">
                <a:solidFill>
                  <a:srgbClr val="333333"/>
                </a:solidFill>
                <a:latin typeface="Helvetica Neue"/>
              </a:rPr>
              <a:t>В ходе наглядного игрового показа детям становится понятнее требование, что нос всегда должен быть чистым, они усваивают способы действия носовым платком. Дальнейшие наблюдения за поведением детей показывают, что они точно воспроизводят последовательность действий, пользуясь носовым платком, аккуратно хранят его и, главное, большая часть детей перестает быть безразличной к неопрятному носу.</a:t>
            </a:r>
            <a:endParaRPr lang="ru-RU" b="0" i="0" dirty="0">
              <a:solidFill>
                <a:srgbClr val="333333"/>
              </a:solidFill>
              <a:effectLst/>
              <a:latin typeface="Helvetica Neue"/>
            </a:endParaRPr>
          </a:p>
        </p:txBody>
      </p:sp>
    </p:spTree>
    <p:extLst>
      <p:ext uri="{BB962C8B-B14F-4D97-AF65-F5344CB8AC3E}">
        <p14:creationId xmlns:p14="http://schemas.microsoft.com/office/powerpoint/2010/main" val="385108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8712968" cy="6278642"/>
          </a:xfrm>
          <a:prstGeom prst="rect">
            <a:avLst/>
          </a:prstGeom>
        </p:spPr>
        <p:txBody>
          <a:bodyPr wrap="square">
            <a:spAutoFit/>
          </a:bodyPr>
          <a:lstStyle/>
          <a:p>
            <a:pPr algn="ctr"/>
            <a:r>
              <a:rPr lang="ru-RU" sz="2400" b="1" dirty="0" smtClean="0">
                <a:solidFill>
                  <a:srgbClr val="CC00FF"/>
                </a:solidFill>
                <a:latin typeface="Cambria" panose="02040503050406030204" pitchFamily="18" charset="0"/>
              </a:rPr>
              <a:t>Сюжетно-ролевая игра: «Катя </a:t>
            </a:r>
            <a:r>
              <a:rPr lang="ru-RU" sz="2400" b="1" dirty="0">
                <a:solidFill>
                  <a:srgbClr val="CC00FF"/>
                </a:solidFill>
                <a:latin typeface="Cambria" panose="02040503050406030204" pitchFamily="18" charset="0"/>
              </a:rPr>
              <a:t>заболела»</a:t>
            </a:r>
            <a:endParaRPr lang="ru-RU" dirty="0">
              <a:solidFill>
                <a:srgbClr val="000000"/>
              </a:solidFill>
              <a:latin typeface="Calibri" panose="020F0502020204030204" pitchFamily="34" charset="0"/>
            </a:endParaRPr>
          </a:p>
          <a:p>
            <a:r>
              <a:rPr lang="ru-RU" dirty="0">
                <a:solidFill>
                  <a:srgbClr val="CC00FF"/>
                </a:solidFill>
                <a:latin typeface="Cambria" panose="02040503050406030204" pitchFamily="18" charset="0"/>
              </a:rPr>
              <a:t>Цели</a:t>
            </a:r>
            <a:r>
              <a:rPr lang="ru-RU" b="1" dirty="0">
                <a:solidFill>
                  <a:srgbClr val="CC00FF"/>
                </a:solidFill>
                <a:latin typeface="Cambria" panose="02040503050406030204" pitchFamily="18" charset="0"/>
              </a:rPr>
              <a:t>:</a:t>
            </a:r>
            <a:r>
              <a:rPr lang="ru-RU" b="1" dirty="0">
                <a:solidFill>
                  <a:srgbClr val="444444"/>
                </a:solidFill>
                <a:latin typeface="Cambria" panose="02040503050406030204" pitchFamily="18" charset="0"/>
              </a:rPr>
              <a:t> </a:t>
            </a:r>
            <a:r>
              <a:rPr lang="ru-RU" dirty="0">
                <a:solidFill>
                  <a:srgbClr val="000000"/>
                </a:solidFill>
                <a:latin typeface="Cambria" panose="02040503050406030204" pitchFamily="18" charset="0"/>
              </a:rPr>
              <a:t>разнообразить ролевое участие детей в игре с куклой; способствовать обогащению сюжета детских игр; развивать речь детей и обогащать словарный запас; помогать детям налаживать взаимодействия в совместной игре;  воспитывать дружеские взаимоотношения в игре.</a:t>
            </a:r>
            <a:endParaRPr lang="ru-RU" dirty="0">
              <a:solidFill>
                <a:srgbClr val="000000"/>
              </a:solidFill>
              <a:latin typeface="Calibri" panose="020F0502020204030204" pitchFamily="34" charset="0"/>
            </a:endParaRPr>
          </a:p>
          <a:p>
            <a:pPr algn="just"/>
            <a:r>
              <a:rPr lang="ru-RU" b="1" dirty="0">
                <a:solidFill>
                  <a:srgbClr val="CC00FF"/>
                </a:solidFill>
                <a:latin typeface="Cambria" panose="02040503050406030204" pitchFamily="18" charset="0"/>
              </a:rPr>
              <a:t>Материал и оборудование:</a:t>
            </a:r>
            <a:r>
              <a:rPr lang="ru-RU" dirty="0">
                <a:solidFill>
                  <a:srgbClr val="444444"/>
                </a:solidFill>
                <a:latin typeface="Cambria" panose="02040503050406030204" pitchFamily="18" charset="0"/>
              </a:rPr>
              <a:t> шпатель, фонендоскоп, градусник, лекарства (используются предметы заместители); сумка доктора, халат, колпак (в 2-З экземплярах).</a:t>
            </a:r>
            <a:endParaRPr lang="ru-RU" dirty="0">
              <a:solidFill>
                <a:srgbClr val="000000"/>
              </a:solidFill>
              <a:latin typeface="Calibri" panose="020F0502020204030204" pitchFamily="34" charset="0"/>
            </a:endParaRPr>
          </a:p>
          <a:p>
            <a:pPr algn="ctr"/>
            <a:r>
              <a:rPr lang="ru-RU" b="1" dirty="0">
                <a:solidFill>
                  <a:srgbClr val="CC00FF"/>
                </a:solidFill>
                <a:latin typeface="Cambria" panose="02040503050406030204" pitchFamily="18" charset="0"/>
              </a:rPr>
              <a:t>Ход игры:</a:t>
            </a:r>
            <a:endParaRPr lang="ru-RU" dirty="0">
              <a:solidFill>
                <a:srgbClr val="000000"/>
              </a:solidFill>
              <a:latin typeface="Calibri" panose="020F0502020204030204" pitchFamily="34" charset="0"/>
            </a:endParaRPr>
          </a:p>
          <a:p>
            <a:r>
              <a:rPr lang="ru-RU" i="1" dirty="0">
                <a:solidFill>
                  <a:srgbClr val="444444"/>
                </a:solidFill>
                <a:latin typeface="Cambria" panose="02040503050406030204" pitchFamily="18" charset="0"/>
              </a:rPr>
              <a:t>Воспитатель сообщает детям, что её дочка заболела.</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 Надо уложить Катю в постель и вызвать доктора. Я сама буду доктором. У меня есть халат, колпак и инструменты.</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-Вова, а ты хочешь быть доктором?</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-Вот тебе тоже халат, колпак и инструменты. Давай вместе лечить кукол, начнём с моей дочки Кати. Давай послушаем её. Что для этого нужно? </a:t>
            </a:r>
            <a:r>
              <a:rPr lang="ru-RU" i="1" dirty="0">
                <a:solidFill>
                  <a:srgbClr val="444444"/>
                </a:solidFill>
                <a:latin typeface="Cambria" panose="02040503050406030204" pitchFamily="18" charset="0"/>
              </a:rPr>
              <a:t>(трубка.)</a:t>
            </a:r>
            <a:r>
              <a:rPr lang="ru-RU" dirty="0">
                <a:solidFill>
                  <a:srgbClr val="444444"/>
                </a:solidFill>
                <a:latin typeface="Cambria" panose="02040503050406030204" pitchFamily="18" charset="0"/>
              </a:rPr>
              <a:t> </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-Слышишь, как бьётся Катино сердечко: "Тук-тук-тук"?</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-Дыши, Катя. Теперь ты, Вова, попроси Катю глубоко дышать.</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-Сейчас поставим Кате градусник. Вот так. Теперь посмотрим её горло. Где же ложечка?</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-Катя, скажи: «А-а-а».</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-Видишь, Вова, горло у Кати красное и температура высокая. Дадим ей лекарство.</a:t>
            </a:r>
            <a:endParaRPr lang="ru-RU" dirty="0">
              <a:solidFill>
                <a:srgbClr val="000000"/>
              </a:solidFill>
              <a:latin typeface="Calibri" panose="020F0502020204030204" pitchFamily="34" charset="0"/>
            </a:endParaRPr>
          </a:p>
          <a:p>
            <a:r>
              <a:rPr lang="ru-RU" dirty="0">
                <a:solidFill>
                  <a:srgbClr val="444444"/>
                </a:solidFill>
                <a:latin typeface="Cambria" panose="02040503050406030204" pitchFamily="18" charset="0"/>
              </a:rPr>
              <a:t>-Теперь Катя пусть поспит.</a:t>
            </a:r>
            <a:endParaRPr lang="ru-RU"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594388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86" y="0"/>
            <a:ext cx="4518223" cy="3428995"/>
          </a:xfrm>
          <a:prstGeom prst="rect">
            <a:avLst/>
          </a:prstGeom>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3428997"/>
          </a:xfrm>
          <a:prstGeom prst="rect">
            <a:avLst/>
          </a:prstGeom>
        </p:spPr>
      </p:pic>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29000"/>
            <a:ext cx="4571997" cy="3428994"/>
          </a:xfrm>
          <a:prstGeom prst="rect">
            <a:avLst/>
          </a:prstGeom>
        </p:spPr>
      </p:pic>
      <p:pic>
        <p:nvPicPr>
          <p:cNvPr id="10" name="Рисунок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5143500" y="2857499"/>
            <a:ext cx="3429001" cy="4571998"/>
          </a:xfrm>
          <a:prstGeom prst="rect">
            <a:avLst/>
          </a:prstGeom>
        </p:spPr>
      </p:pic>
    </p:spTree>
    <p:extLst>
      <p:ext uri="{BB962C8B-B14F-4D97-AF65-F5344CB8AC3E}">
        <p14:creationId xmlns:p14="http://schemas.microsoft.com/office/powerpoint/2010/main" val="4008236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07" y="18306"/>
            <a:ext cx="4563393" cy="3410694"/>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02" y="3459311"/>
            <a:ext cx="4550297" cy="3398688"/>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0"/>
            <a:ext cx="4572000" cy="3459311"/>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5150323" y="2864321"/>
            <a:ext cx="3434754" cy="4552601"/>
          </a:xfrm>
          <a:prstGeom prst="rect">
            <a:avLst/>
          </a:prstGeom>
        </p:spPr>
      </p:pic>
    </p:spTree>
    <p:extLst>
      <p:ext uri="{BB962C8B-B14F-4D97-AF65-F5344CB8AC3E}">
        <p14:creationId xmlns:p14="http://schemas.microsoft.com/office/powerpoint/2010/main" val="73686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57126" y="1000109"/>
            <a:ext cx="792965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Цель. </a:t>
            </a: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Сохранять и укреплять здоровье детей.</a:t>
            </a:r>
            <a:endParaRPr kumimoji="0" lang="ru-RU" sz="28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Задачи. </a:t>
            </a: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Укреплять здоровье детей;  формировать потребность в соблюдении навыков гигиены;  дать представление о ценности здоровья, формировать желание вести здоровый образ жизни;  дать представление о полезной и вредной пищи для здоровья человека; создать эмоциональное настроение детей.</a:t>
            </a:r>
            <a:endParaRPr kumimoji="0" lang="ru-RU" sz="28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208912" cy="4893647"/>
          </a:xfrm>
          <a:prstGeom prst="rect">
            <a:avLst/>
          </a:prstGeom>
        </p:spPr>
        <p:txBody>
          <a:bodyPr wrap="square">
            <a:spAutoFit/>
          </a:bodyPr>
          <a:lstStyle/>
          <a:p>
            <a:pPr lvl="0" algn="ctr" eaLnBrk="0" fontAlgn="base" hangingPunct="0">
              <a:spcBef>
                <a:spcPct val="0"/>
              </a:spcBef>
              <a:spcAft>
                <a:spcPct val="0"/>
              </a:spcAft>
            </a:pPr>
            <a:r>
              <a:rPr lang="ru-RU" sz="3600" dirty="0">
                <a:solidFill>
                  <a:schemeClr val="tx2">
                    <a:lumMod val="50000"/>
                  </a:schemeClr>
                </a:solidFill>
                <a:latin typeface="Times New Roman" pitchFamily="18" charset="0"/>
                <a:ea typeface="Times New Roman" pitchFamily="18" charset="0"/>
                <a:cs typeface="Times New Roman" pitchFamily="18" charset="0"/>
              </a:rPr>
              <a:t>Пальчиковая </a:t>
            </a:r>
            <a:r>
              <a:rPr lang="ru-RU" sz="3600" dirty="0" smtClean="0">
                <a:solidFill>
                  <a:schemeClr val="tx2">
                    <a:lumMod val="50000"/>
                  </a:schemeClr>
                </a:solidFill>
                <a:latin typeface="Times New Roman" pitchFamily="18" charset="0"/>
                <a:ea typeface="Times New Roman" pitchFamily="18" charset="0"/>
                <a:cs typeface="Times New Roman" pitchFamily="18" charset="0"/>
              </a:rPr>
              <a:t>игра: "Расскажу </a:t>
            </a:r>
            <a:r>
              <a:rPr lang="ru-RU" sz="3600" dirty="0">
                <a:solidFill>
                  <a:schemeClr val="tx2">
                    <a:lumMod val="50000"/>
                  </a:schemeClr>
                </a:solidFill>
                <a:latin typeface="Times New Roman" pitchFamily="18" charset="0"/>
                <a:ea typeface="Times New Roman" pitchFamily="18" charset="0"/>
                <a:cs typeface="Times New Roman" pitchFamily="18" charset="0"/>
              </a:rPr>
              <a:t>про кошку»</a:t>
            </a:r>
            <a:endParaRPr lang="ru-RU" sz="3600" dirty="0">
              <a:solidFill>
                <a:schemeClr val="tx2">
                  <a:lumMod val="50000"/>
                </a:schemeClr>
              </a:solidFill>
              <a:latin typeface="Times New Roman" pitchFamily="18" charset="0"/>
              <a:cs typeface="Times New Roman" pitchFamily="18" charset="0"/>
            </a:endParaRPr>
          </a:p>
          <a:p>
            <a:r>
              <a:rPr lang="ru-RU" sz="2000" dirty="0" smtClean="0">
                <a:solidFill>
                  <a:srgbClr val="343434"/>
                </a:solidFill>
                <a:latin typeface="Times New Roman" panose="02020603050405020304" pitchFamily="18" charset="0"/>
                <a:cs typeface="Times New Roman" panose="02020603050405020304" pitchFamily="18" charset="0"/>
              </a:rPr>
              <a:t>Подставляй </a:t>
            </a:r>
            <a:r>
              <a:rPr lang="ru-RU" sz="2000" dirty="0">
                <a:solidFill>
                  <a:srgbClr val="343434"/>
                </a:solidFill>
                <a:latin typeface="Times New Roman" panose="02020603050405020304" pitchFamily="18" charset="0"/>
                <a:cs typeface="Times New Roman" panose="02020603050405020304" pitchFamily="18" charset="0"/>
              </a:rPr>
              <a:t>ладошку (Вытягиваем вперёд руку ладошкой вверх)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Расскажу про кошку (Гладим ладонь другой рукой)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Будем пальчики считать? (Шевелим пальчиками)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Будем пальчики считать! (Сжимаем пальчики в кулак и разжимаем)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Раз-два-три четыре-пять! (Поочерёдно загибаем пальчики на руке)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Вот – кулак, (Сжимаем пальцы в кулак)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А вот – ладошка. (Разжимаем их)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На ладошку села кошка! (Ставим на ладонь пальцы второй руки)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И крадётся потихоньку, («Пробегают» пальчиками по руке до плеча)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И крадётся потихоньку… (Прячут кисть другой руки в подмышечную впадину)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solidFill>
                  <a:srgbClr val="343434"/>
                </a:solidFill>
                <a:latin typeface="Times New Roman" panose="02020603050405020304" pitchFamily="18" charset="0"/>
                <a:cs typeface="Times New Roman" panose="02020603050405020304" pitchFamily="18" charset="0"/>
              </a:rPr>
              <a:t>Видно мышка там </a:t>
            </a:r>
            <a:r>
              <a:rPr lang="ru-RU" sz="2000" dirty="0" smtClean="0">
                <a:solidFill>
                  <a:srgbClr val="343434"/>
                </a:solidFill>
                <a:latin typeface="Times New Roman" panose="02020603050405020304" pitchFamily="18" charset="0"/>
                <a:cs typeface="Times New Roman" panose="02020603050405020304" pitchFamily="18" charset="0"/>
              </a:rPr>
              <a:t>живёт.</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720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572000" cy="3429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1093" y="42491"/>
            <a:ext cx="4572000" cy="3400799"/>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43290"/>
            <a:ext cx="4591093" cy="3414710"/>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3443290"/>
            <a:ext cx="4591093" cy="3414710"/>
          </a:xfrm>
          <a:prstGeom prst="rect">
            <a:avLst/>
          </a:prstGeom>
        </p:spPr>
      </p:pic>
    </p:spTree>
    <p:extLst>
      <p:ext uri="{BB962C8B-B14F-4D97-AF65-F5344CB8AC3E}">
        <p14:creationId xmlns:p14="http://schemas.microsoft.com/office/powerpoint/2010/main" val="624592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4" y="188640"/>
            <a:ext cx="8604956" cy="400110"/>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Пальчиковая игра «Подснежник».</a:t>
            </a:r>
            <a:endParaRPr lang="ru-RU" sz="20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02" y="601306"/>
            <a:ext cx="4176464" cy="2984266"/>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4750" y="596104"/>
            <a:ext cx="4212468" cy="3009418"/>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411" y="3605522"/>
            <a:ext cx="4190355" cy="3134471"/>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1252" y="3585572"/>
            <a:ext cx="4217690" cy="3121038"/>
          </a:xfrm>
          <a:prstGeom prst="rect">
            <a:avLst/>
          </a:prstGeom>
        </p:spPr>
      </p:pic>
    </p:spTree>
    <p:extLst>
      <p:ext uri="{BB962C8B-B14F-4D97-AF65-F5344CB8AC3E}">
        <p14:creationId xmlns:p14="http://schemas.microsoft.com/office/powerpoint/2010/main" val="22893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71334445"/>
              </p:ext>
            </p:extLst>
          </p:nvPr>
        </p:nvGraphicFramePr>
        <p:xfrm>
          <a:off x="467544" y="1916832"/>
          <a:ext cx="7704856" cy="4206240"/>
        </p:xfrm>
        <a:graphic>
          <a:graphicData uri="http://schemas.openxmlformats.org/drawingml/2006/table">
            <a:tbl>
              <a:tblPr firstRow="1" bandRow="1">
                <a:tableStyleId>{5C22544A-7EE6-4342-B048-85BDC9FD1C3A}</a:tableStyleId>
              </a:tblPr>
              <a:tblGrid>
                <a:gridCol w="3852428"/>
                <a:gridCol w="3852428"/>
              </a:tblGrid>
              <a:tr h="370840">
                <a:tc>
                  <a:txBody>
                    <a:bodyPr/>
                    <a:lstStyle/>
                    <a:p>
                      <a:r>
                        <a:rPr lang="ru-RU" sz="1800" b="1" kern="1200" dirty="0" smtClean="0">
                          <a:solidFill>
                            <a:schemeClr val="lt1"/>
                          </a:solidFill>
                          <a:effectLst/>
                          <a:latin typeface="+mn-lt"/>
                          <a:ea typeface="+mn-ea"/>
                          <a:cs typeface="+mn-cs"/>
                        </a:rPr>
                        <a:t>Жили у бабуси</a:t>
                      </a:r>
                    </a:p>
                    <a:p>
                      <a:r>
                        <a:rPr lang="ru-RU" sz="1800" b="1" kern="1200" dirty="0" smtClean="0">
                          <a:solidFill>
                            <a:schemeClr val="lt1"/>
                          </a:solidFill>
                          <a:effectLst/>
                          <a:latin typeface="+mn-lt"/>
                          <a:ea typeface="+mn-ea"/>
                          <a:cs typeface="+mn-cs"/>
                        </a:rPr>
                        <a:t> Два веселых гуся. </a:t>
                      </a:r>
                    </a:p>
                    <a:p>
                      <a:r>
                        <a:rPr lang="ru-RU" sz="1800" b="1" kern="1200" dirty="0" smtClean="0">
                          <a:solidFill>
                            <a:schemeClr val="lt1"/>
                          </a:solidFill>
                          <a:effectLst/>
                          <a:latin typeface="+mn-lt"/>
                          <a:ea typeface="+mn-ea"/>
                          <a:cs typeface="+mn-cs"/>
                        </a:rPr>
                        <a:t>Один белый,</a:t>
                      </a:r>
                    </a:p>
                    <a:p>
                      <a:r>
                        <a:rPr lang="ru-RU" sz="1800" b="1" kern="1200" dirty="0" smtClean="0">
                          <a:solidFill>
                            <a:schemeClr val="lt1"/>
                          </a:solidFill>
                          <a:effectLst/>
                          <a:latin typeface="+mn-lt"/>
                          <a:ea typeface="+mn-ea"/>
                          <a:cs typeface="+mn-cs"/>
                        </a:rPr>
                        <a:t> Другой серый, </a:t>
                      </a:r>
                    </a:p>
                    <a:p>
                      <a:r>
                        <a:rPr lang="ru-RU" sz="1800" b="1" kern="1200" dirty="0" smtClean="0">
                          <a:solidFill>
                            <a:schemeClr val="lt1"/>
                          </a:solidFill>
                          <a:effectLst/>
                          <a:latin typeface="+mn-lt"/>
                          <a:ea typeface="+mn-ea"/>
                          <a:cs typeface="+mn-cs"/>
                        </a:rPr>
                        <a:t>Два веселых гуся.</a:t>
                      </a:r>
                    </a:p>
                    <a:p>
                      <a:r>
                        <a:rPr lang="ru-RU" sz="1800" b="1" kern="1200" dirty="0" smtClean="0">
                          <a:solidFill>
                            <a:schemeClr val="lt1"/>
                          </a:solidFill>
                          <a:effectLst/>
                          <a:latin typeface="+mn-lt"/>
                          <a:ea typeface="+mn-ea"/>
                          <a:cs typeface="+mn-cs"/>
                        </a:rPr>
                        <a:t>Мыли гуси лапки </a:t>
                      </a:r>
                    </a:p>
                    <a:p>
                      <a:r>
                        <a:rPr lang="ru-RU" sz="1800" b="1" kern="1200" dirty="0" smtClean="0">
                          <a:solidFill>
                            <a:schemeClr val="lt1"/>
                          </a:solidFill>
                          <a:effectLst/>
                          <a:latin typeface="+mn-lt"/>
                          <a:ea typeface="+mn-ea"/>
                          <a:cs typeface="+mn-cs"/>
                        </a:rPr>
                        <a:t>В луже у канавки. </a:t>
                      </a:r>
                    </a:p>
                    <a:p>
                      <a:r>
                        <a:rPr lang="ru-RU" sz="1800" b="1" kern="1200" dirty="0" smtClean="0">
                          <a:solidFill>
                            <a:schemeClr val="lt1"/>
                          </a:solidFill>
                          <a:effectLst/>
                          <a:latin typeface="+mn-lt"/>
                          <a:ea typeface="+mn-ea"/>
                          <a:cs typeface="+mn-cs"/>
                        </a:rPr>
                        <a:t>Один белый, </a:t>
                      </a:r>
                    </a:p>
                    <a:p>
                      <a:r>
                        <a:rPr lang="ru-RU" sz="1800" b="1" kern="1200" dirty="0" smtClean="0">
                          <a:solidFill>
                            <a:schemeClr val="lt1"/>
                          </a:solidFill>
                          <a:effectLst/>
                          <a:latin typeface="+mn-lt"/>
                          <a:ea typeface="+mn-ea"/>
                          <a:cs typeface="+mn-cs"/>
                        </a:rPr>
                        <a:t>Другой серый, </a:t>
                      </a:r>
                    </a:p>
                    <a:p>
                      <a:r>
                        <a:rPr lang="ru-RU" sz="1800" b="1" kern="1200" dirty="0" smtClean="0">
                          <a:solidFill>
                            <a:schemeClr val="lt1"/>
                          </a:solidFill>
                          <a:effectLst/>
                          <a:latin typeface="+mn-lt"/>
                          <a:ea typeface="+mn-ea"/>
                          <a:cs typeface="+mn-cs"/>
                        </a:rPr>
                        <a:t>Спрятались в канавке.</a:t>
                      </a:r>
                    </a:p>
                    <a:p>
                      <a:r>
                        <a:rPr lang="ru-RU" sz="1800" b="1" kern="1200" dirty="0" smtClean="0">
                          <a:solidFill>
                            <a:schemeClr val="lt1"/>
                          </a:solidFill>
                          <a:effectLst/>
                          <a:latin typeface="+mn-lt"/>
                          <a:ea typeface="+mn-ea"/>
                          <a:cs typeface="+mn-cs"/>
                        </a:rPr>
                        <a:t>Вытянули шеи — </a:t>
                      </a:r>
                    </a:p>
                    <a:p>
                      <a:r>
                        <a:rPr lang="ru-RU" sz="1800" b="1" kern="1200" dirty="0" smtClean="0">
                          <a:solidFill>
                            <a:schemeClr val="lt1"/>
                          </a:solidFill>
                          <a:effectLst/>
                          <a:latin typeface="+mn-lt"/>
                          <a:ea typeface="+mn-ea"/>
                          <a:cs typeface="+mn-cs"/>
                        </a:rPr>
                        <a:t>У кого длиннее.</a:t>
                      </a:r>
                    </a:p>
                    <a:p>
                      <a:r>
                        <a:rPr lang="ru-RU" sz="1800" b="1" kern="1200" dirty="0" smtClean="0">
                          <a:solidFill>
                            <a:schemeClr val="lt1"/>
                          </a:solidFill>
                          <a:effectLst/>
                          <a:latin typeface="+mn-lt"/>
                          <a:ea typeface="+mn-ea"/>
                          <a:cs typeface="+mn-cs"/>
                        </a:rPr>
                        <a:t> Один белый,</a:t>
                      </a:r>
                    </a:p>
                    <a:p>
                      <a:r>
                        <a:rPr lang="ru-RU" sz="1800" b="1" kern="1200" dirty="0" smtClean="0">
                          <a:solidFill>
                            <a:schemeClr val="lt1"/>
                          </a:solidFill>
                          <a:effectLst/>
                          <a:latin typeface="+mn-lt"/>
                          <a:ea typeface="+mn-ea"/>
                          <a:cs typeface="+mn-cs"/>
                        </a:rPr>
                        <a:t> Другой серый,</a:t>
                      </a:r>
                    </a:p>
                    <a:p>
                      <a:r>
                        <a:rPr lang="ru-RU" sz="1800" b="1" kern="1200" dirty="0" smtClean="0">
                          <a:solidFill>
                            <a:schemeClr val="lt1"/>
                          </a:solidFill>
                          <a:effectLst/>
                          <a:latin typeface="+mn-lt"/>
                          <a:ea typeface="+mn-ea"/>
                          <a:cs typeface="+mn-cs"/>
                        </a:rPr>
                        <a:t> У кого длиннее.</a:t>
                      </a:r>
                      <a:endParaRPr lang="ru-RU" sz="1800" b="1" kern="1200" dirty="0">
                        <a:solidFill>
                          <a:schemeClr val="lt1"/>
                        </a:solidFill>
                        <a:effectLst/>
                        <a:latin typeface="+mn-lt"/>
                        <a:ea typeface="+mn-ea"/>
                        <a:cs typeface="+mn-cs"/>
                      </a:endParaRPr>
                    </a:p>
                  </a:txBody>
                  <a:tcPr/>
                </a:tc>
                <a:tc>
                  <a:txBody>
                    <a:bodyPr/>
                    <a:lstStyle/>
                    <a:p>
                      <a:r>
                        <a:rPr lang="ru-RU" sz="1800" b="1" kern="1200" dirty="0" smtClean="0">
                          <a:solidFill>
                            <a:schemeClr val="lt1"/>
                          </a:solidFill>
                          <a:effectLst/>
                          <a:latin typeface="+mn-lt"/>
                          <a:ea typeface="+mn-ea"/>
                          <a:cs typeface="+mn-cs"/>
                        </a:rPr>
                        <a:t>Вот кричит бабуся: </a:t>
                      </a:r>
                    </a:p>
                    <a:p>
                      <a:r>
                        <a:rPr lang="ru-RU" sz="1800" b="1" kern="1200" dirty="0" smtClean="0">
                          <a:solidFill>
                            <a:schemeClr val="lt1"/>
                          </a:solidFill>
                          <a:effectLst/>
                          <a:latin typeface="+mn-lt"/>
                          <a:ea typeface="+mn-ea"/>
                          <a:cs typeface="+mn-cs"/>
                        </a:rPr>
                        <a:t>«Ой, пропали гуси!</a:t>
                      </a:r>
                    </a:p>
                    <a:p>
                      <a:r>
                        <a:rPr lang="ru-RU" sz="1800" b="1" kern="1200" dirty="0" smtClean="0">
                          <a:solidFill>
                            <a:schemeClr val="lt1"/>
                          </a:solidFill>
                          <a:effectLst/>
                          <a:latin typeface="+mn-lt"/>
                          <a:ea typeface="+mn-ea"/>
                          <a:cs typeface="+mn-cs"/>
                        </a:rPr>
                        <a:t>Один белый, </a:t>
                      </a:r>
                    </a:p>
                    <a:p>
                      <a:r>
                        <a:rPr lang="ru-RU" sz="1800" b="1" kern="1200" dirty="0" smtClean="0">
                          <a:solidFill>
                            <a:schemeClr val="lt1"/>
                          </a:solidFill>
                          <a:effectLst/>
                          <a:latin typeface="+mn-lt"/>
                          <a:ea typeface="+mn-ea"/>
                          <a:cs typeface="+mn-cs"/>
                        </a:rPr>
                        <a:t>Другой серый, </a:t>
                      </a:r>
                    </a:p>
                    <a:p>
                      <a:r>
                        <a:rPr lang="ru-RU" sz="1800" b="1" kern="1200" dirty="0" smtClean="0">
                          <a:solidFill>
                            <a:schemeClr val="lt1"/>
                          </a:solidFill>
                          <a:effectLst/>
                          <a:latin typeface="+mn-lt"/>
                          <a:ea typeface="+mn-ea"/>
                          <a:cs typeface="+mn-cs"/>
                        </a:rPr>
                        <a:t>Гуси мои, гуси!»</a:t>
                      </a:r>
                    </a:p>
                    <a:p>
                      <a:r>
                        <a:rPr lang="ru-RU" sz="1800" b="1" kern="1200" dirty="0" smtClean="0">
                          <a:solidFill>
                            <a:schemeClr val="lt1"/>
                          </a:solidFill>
                          <a:effectLst/>
                          <a:latin typeface="+mn-lt"/>
                          <a:ea typeface="+mn-ea"/>
                          <a:cs typeface="+mn-cs"/>
                        </a:rPr>
                        <a:t>Выходили гуси, </a:t>
                      </a:r>
                    </a:p>
                    <a:p>
                      <a:r>
                        <a:rPr lang="ru-RU" sz="1800" b="1" kern="1200" dirty="0" smtClean="0">
                          <a:solidFill>
                            <a:schemeClr val="lt1"/>
                          </a:solidFill>
                          <a:effectLst/>
                          <a:latin typeface="+mn-lt"/>
                          <a:ea typeface="+mn-ea"/>
                          <a:cs typeface="+mn-cs"/>
                        </a:rPr>
                        <a:t>Кланялись бабусе. </a:t>
                      </a:r>
                    </a:p>
                    <a:p>
                      <a:r>
                        <a:rPr lang="ru-RU" sz="1800" b="1" kern="1200" dirty="0" smtClean="0">
                          <a:solidFill>
                            <a:schemeClr val="lt1"/>
                          </a:solidFill>
                          <a:effectLst/>
                          <a:latin typeface="+mn-lt"/>
                          <a:ea typeface="+mn-ea"/>
                          <a:cs typeface="+mn-cs"/>
                        </a:rPr>
                        <a:t>Один белый,</a:t>
                      </a:r>
                    </a:p>
                    <a:p>
                      <a:r>
                        <a:rPr lang="ru-RU" sz="1800" b="1" kern="1200" dirty="0" smtClean="0">
                          <a:solidFill>
                            <a:schemeClr val="lt1"/>
                          </a:solidFill>
                          <a:effectLst/>
                          <a:latin typeface="+mn-lt"/>
                          <a:ea typeface="+mn-ea"/>
                          <a:cs typeface="+mn-cs"/>
                        </a:rPr>
                        <a:t> Другой серый,</a:t>
                      </a:r>
                    </a:p>
                    <a:p>
                      <a:r>
                        <a:rPr lang="ru-RU" sz="1800" b="1" kern="1200" dirty="0" smtClean="0">
                          <a:solidFill>
                            <a:schemeClr val="lt1"/>
                          </a:solidFill>
                          <a:effectLst/>
                          <a:latin typeface="+mn-lt"/>
                          <a:ea typeface="+mn-ea"/>
                          <a:cs typeface="+mn-cs"/>
                        </a:rPr>
                        <a:t> Кланялись бабусе.</a:t>
                      </a:r>
                    </a:p>
                    <a:p>
                      <a:endParaRPr lang="ru-RU" dirty="0"/>
                    </a:p>
                  </a:txBody>
                  <a:tcPr/>
                </a:tc>
              </a:tr>
            </a:tbl>
          </a:graphicData>
        </a:graphic>
      </p:graphicFrame>
      <p:sp>
        <p:nvSpPr>
          <p:cNvPr id="3" name="Прямоугольник 2"/>
          <p:cNvSpPr/>
          <p:nvPr/>
        </p:nvSpPr>
        <p:spPr>
          <a:xfrm>
            <a:off x="395536" y="548680"/>
            <a:ext cx="8568952" cy="923330"/>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Подвижная </a:t>
            </a:r>
            <a:r>
              <a:rPr lang="ru-RU" b="1" dirty="0" smtClean="0">
                <a:latin typeface="Times New Roman" panose="02020603050405020304" pitchFamily="18" charset="0"/>
                <a:cs typeface="Times New Roman" panose="02020603050405020304" pitchFamily="18" charset="0"/>
              </a:rPr>
              <a:t>игра</a:t>
            </a:r>
            <a:r>
              <a:rPr lang="ru-RU"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«Два гуся».</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Цель </a:t>
            </a:r>
            <a:r>
              <a:rPr lang="ru-RU" dirty="0">
                <a:latin typeface="Times New Roman" panose="02020603050405020304" pitchFamily="18" charset="0"/>
                <a:cs typeface="Times New Roman" panose="02020603050405020304" pitchFamily="18" charset="0"/>
              </a:rPr>
              <a:t>— научить выполнять имитационные движения по ходу игры. </a:t>
            </a:r>
          </a:p>
          <a:p>
            <a:r>
              <a:rPr lang="ru-RU" i="1" dirty="0">
                <a:latin typeface="Times New Roman" panose="02020603050405020304" pitchFamily="18" charset="0"/>
                <a:cs typeface="Times New Roman" panose="02020603050405020304" pitchFamily="18" charset="0"/>
              </a:rPr>
              <a:t>Ход игры. </a:t>
            </a:r>
            <a:r>
              <a:rPr lang="ru-RU" dirty="0">
                <a:latin typeface="Times New Roman" panose="02020603050405020304" pitchFamily="18" charset="0"/>
                <a:cs typeface="Times New Roman" panose="02020603050405020304" pitchFamily="18" charset="0"/>
              </a:rPr>
              <a:t>Дети выполняют движения по тексту.</a:t>
            </a:r>
          </a:p>
        </p:txBody>
      </p:sp>
    </p:spTree>
    <p:extLst>
      <p:ext uri="{BB962C8B-B14F-4D97-AF65-F5344CB8AC3E}">
        <p14:creationId xmlns:p14="http://schemas.microsoft.com/office/powerpoint/2010/main" val="341450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4579"/>
            <a:ext cx="4572000" cy="2824151"/>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40235"/>
            <a:ext cx="4593724" cy="3317765"/>
          </a:xfrm>
          <a:prstGeom prst="rect">
            <a:avLst/>
          </a:prstGeom>
        </p:spPr>
      </p:pic>
      <p:sp>
        <p:nvSpPr>
          <p:cNvPr id="4" name="TextBox 3"/>
          <p:cNvSpPr txBox="1"/>
          <p:nvPr/>
        </p:nvSpPr>
        <p:spPr>
          <a:xfrm>
            <a:off x="59053" y="3170902"/>
            <a:ext cx="4534671" cy="369332"/>
          </a:xfrm>
          <a:prstGeom prst="rect">
            <a:avLst/>
          </a:prstGeom>
          <a:noFill/>
        </p:spPr>
        <p:txBody>
          <a:bodyPr wrap="square" rtlCol="0">
            <a:spAutoFit/>
          </a:bodyPr>
          <a:lstStyle/>
          <a:p>
            <a:r>
              <a:rPr lang="ru-RU" b="1" dirty="0" smtClean="0"/>
              <a:t>«Мыли гуси лапки, в лужи у канавки».</a:t>
            </a:r>
            <a:endParaRPr lang="ru-RU" b="1" dirty="0"/>
          </a:p>
        </p:txBody>
      </p:sp>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9438" y="344579"/>
            <a:ext cx="4554561" cy="2824151"/>
          </a:xfrm>
          <a:prstGeom prst="rect">
            <a:avLst/>
          </a:prstGeom>
        </p:spPr>
      </p:pic>
      <p:sp>
        <p:nvSpPr>
          <p:cNvPr id="6" name="TextBox 5"/>
          <p:cNvSpPr txBox="1"/>
          <p:nvPr/>
        </p:nvSpPr>
        <p:spPr>
          <a:xfrm>
            <a:off x="4652776" y="0"/>
            <a:ext cx="4434104" cy="369332"/>
          </a:xfrm>
          <a:prstGeom prst="rect">
            <a:avLst/>
          </a:prstGeom>
          <a:noFill/>
        </p:spPr>
        <p:txBody>
          <a:bodyPr wrap="square" rtlCol="0">
            <a:spAutoFit/>
          </a:bodyPr>
          <a:lstStyle/>
          <a:p>
            <a:pPr algn="ctr"/>
            <a:r>
              <a:rPr lang="ru-RU" b="1" dirty="0" smtClean="0"/>
              <a:t>«Спрятались в канавке».</a:t>
            </a:r>
            <a:endParaRPr lang="ru-RU" b="1" dirty="0"/>
          </a:p>
        </p:txBody>
      </p:sp>
      <p:sp>
        <p:nvSpPr>
          <p:cNvPr id="7" name="TextBox 6"/>
          <p:cNvSpPr txBox="1"/>
          <p:nvPr/>
        </p:nvSpPr>
        <p:spPr>
          <a:xfrm>
            <a:off x="4554739" y="3170902"/>
            <a:ext cx="4514880" cy="369332"/>
          </a:xfrm>
          <a:prstGeom prst="rect">
            <a:avLst/>
          </a:prstGeom>
          <a:noFill/>
        </p:spPr>
        <p:txBody>
          <a:bodyPr wrap="square" rtlCol="0">
            <a:spAutoFit/>
          </a:bodyPr>
          <a:lstStyle/>
          <a:p>
            <a:r>
              <a:rPr lang="ru-RU" b="1" dirty="0" smtClean="0"/>
              <a:t>«Вытянули шеи у кого длиннее».</a:t>
            </a:r>
            <a:endParaRPr lang="ru-RU" b="1" dirty="0"/>
          </a:p>
        </p:txBody>
      </p:sp>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1092" y="3540234"/>
            <a:ext cx="4438527" cy="3317766"/>
          </a:xfrm>
          <a:prstGeom prst="rect">
            <a:avLst/>
          </a:prstGeom>
        </p:spPr>
      </p:pic>
      <p:sp>
        <p:nvSpPr>
          <p:cNvPr id="9" name="TextBox 8"/>
          <p:cNvSpPr txBox="1"/>
          <p:nvPr/>
        </p:nvSpPr>
        <p:spPr>
          <a:xfrm>
            <a:off x="59053" y="34082"/>
            <a:ext cx="4495686" cy="369332"/>
          </a:xfrm>
          <a:prstGeom prst="rect">
            <a:avLst/>
          </a:prstGeom>
          <a:noFill/>
        </p:spPr>
        <p:txBody>
          <a:bodyPr wrap="square" rtlCol="0">
            <a:spAutoFit/>
          </a:bodyPr>
          <a:lstStyle/>
          <a:p>
            <a:r>
              <a:rPr lang="ru-RU" b="1" dirty="0" smtClean="0"/>
              <a:t>«Жили у бабуси два веселых гуся».</a:t>
            </a:r>
            <a:endParaRPr lang="ru-RU" b="1" dirty="0"/>
          </a:p>
        </p:txBody>
      </p:sp>
    </p:spTree>
    <p:extLst>
      <p:ext uri="{BB962C8B-B14F-4D97-AF65-F5344CB8AC3E}">
        <p14:creationId xmlns:p14="http://schemas.microsoft.com/office/powerpoint/2010/main" val="3623969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2996"/>
            <a:ext cx="4572001" cy="3069458"/>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72995"/>
            <a:ext cx="4572000" cy="3200021"/>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42453"/>
            <a:ext cx="4554622" cy="3415547"/>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9379" y="3457660"/>
            <a:ext cx="4554621" cy="3454590"/>
          </a:xfrm>
          <a:prstGeom prst="rect">
            <a:avLst/>
          </a:prstGeom>
        </p:spPr>
      </p:pic>
      <p:sp>
        <p:nvSpPr>
          <p:cNvPr id="7" name="TextBox 6"/>
          <p:cNvSpPr txBox="1"/>
          <p:nvPr/>
        </p:nvSpPr>
        <p:spPr>
          <a:xfrm>
            <a:off x="458468" y="0"/>
            <a:ext cx="8280920" cy="369332"/>
          </a:xfrm>
          <a:prstGeom prst="rect">
            <a:avLst/>
          </a:prstGeom>
          <a:noFill/>
        </p:spPr>
        <p:txBody>
          <a:bodyPr wrap="square" rtlCol="0">
            <a:spAutoFit/>
          </a:bodyPr>
          <a:lstStyle/>
          <a:p>
            <a:pPr algn="ctr"/>
            <a:r>
              <a:rPr lang="ru-RU" b="1" dirty="0" smtClean="0"/>
              <a:t>«Выходили гуси кланялись бабуси»</a:t>
            </a:r>
            <a:endParaRPr lang="ru-RU" b="1" dirty="0"/>
          </a:p>
        </p:txBody>
      </p:sp>
    </p:spTree>
    <p:extLst>
      <p:ext uri="{BB962C8B-B14F-4D97-AF65-F5344CB8AC3E}">
        <p14:creationId xmlns:p14="http://schemas.microsoft.com/office/powerpoint/2010/main" val="2731042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7920880" cy="5262979"/>
          </a:xfrm>
          <a:prstGeom prst="rect">
            <a:avLst/>
          </a:prstGeom>
        </p:spPr>
        <p:txBody>
          <a:bodyPr wrap="square">
            <a:spAutoFit/>
          </a:bodyPr>
          <a:lstStyle/>
          <a:p>
            <a:pPr algn="ctr">
              <a:spcAft>
                <a:spcPts val="0"/>
              </a:spcAft>
            </a:pPr>
            <a:r>
              <a:rPr lang="ru-RU" b="1" dirty="0">
                <a:latin typeface="Times New Roman" panose="02020603050405020304" pitchFamily="18" charset="0"/>
                <a:ea typeface="Times New Roman" panose="02020603050405020304" pitchFamily="18" charset="0"/>
              </a:rPr>
              <a:t>«</a:t>
            </a:r>
            <a:r>
              <a:rPr lang="ru-RU" sz="2000" b="1" dirty="0">
                <a:latin typeface="Times New Roman" panose="02020603050405020304" pitchFamily="18" charset="0"/>
                <a:ea typeface="Times New Roman" panose="02020603050405020304" pitchFamily="18" charset="0"/>
              </a:rPr>
              <a:t>Птички и кошка».</a:t>
            </a:r>
            <a:endParaRPr lang="ru-RU" sz="2000" dirty="0">
              <a:latin typeface="Times New Roman" panose="02020603050405020304" pitchFamily="18" charset="0"/>
              <a:ea typeface="Times New Roman" panose="02020603050405020304" pitchFamily="18" charset="0"/>
            </a:endParaRPr>
          </a:p>
          <a:p>
            <a:pPr>
              <a:spcAft>
                <a:spcPts val="0"/>
              </a:spcAft>
            </a:pPr>
            <a:r>
              <a:rPr lang="ru-RU" sz="2000" u="sng" dirty="0">
                <a:latin typeface="Times New Roman" panose="02020603050405020304" pitchFamily="18" charset="0"/>
                <a:ea typeface="Times New Roman" panose="02020603050405020304" pitchFamily="18" charset="0"/>
              </a:rPr>
              <a:t>Задачи:</a:t>
            </a:r>
            <a:r>
              <a:rPr lang="ru-RU" sz="2000" dirty="0">
                <a:latin typeface="Times New Roman" panose="02020603050405020304" pitchFamily="18" charset="0"/>
                <a:ea typeface="Times New Roman" panose="02020603050405020304" pitchFamily="18" charset="0"/>
              </a:rPr>
              <a:t> Развивать у детей решительность, упражнять в беге с </a:t>
            </a:r>
            <a:r>
              <a:rPr lang="ru-RU" sz="2000" dirty="0" err="1">
                <a:latin typeface="Times New Roman" panose="02020603050405020304" pitchFamily="18" charset="0"/>
                <a:ea typeface="Times New Roman" panose="02020603050405020304" pitchFamily="18" charset="0"/>
              </a:rPr>
              <a:t>увертыванием</a:t>
            </a:r>
            <a:r>
              <a:rPr lang="ru-RU" sz="2000" dirty="0">
                <a:latin typeface="Times New Roman" panose="02020603050405020304" pitchFamily="18" charset="0"/>
                <a:ea typeface="Times New Roman" panose="02020603050405020304" pitchFamily="18" charset="0"/>
              </a:rPr>
              <a:t>.</a:t>
            </a:r>
          </a:p>
          <a:p>
            <a:pPr>
              <a:spcAft>
                <a:spcPts val="0"/>
              </a:spcAft>
            </a:pPr>
            <a:r>
              <a:rPr lang="ru-RU" sz="2000" u="sng" dirty="0">
                <a:latin typeface="Times New Roman" panose="02020603050405020304" pitchFamily="18" charset="0"/>
                <a:ea typeface="Times New Roman" panose="02020603050405020304" pitchFamily="18" charset="0"/>
              </a:rPr>
              <a:t>Описание:</a:t>
            </a:r>
            <a:r>
              <a:rPr lang="ru-RU" sz="2000" dirty="0">
                <a:latin typeface="Times New Roman" panose="02020603050405020304" pitchFamily="18" charset="0"/>
                <a:ea typeface="Times New Roman" panose="02020603050405020304" pitchFamily="18" charset="0"/>
              </a:rPr>
              <a:t> На земле чертится круг (диаметр – 7 м.) или кладется шнур, концы которого связаны. Воспитатель выбирает одного играющего, который становится в центре круга. Это – кошка. Остальные дети – птички, находятся за кругом. Кошка спит. Птички влетают за зернышками в круг. Кошка просыпается, видит птичек и ловит их. Все птички спешат вылететь из круга, тот, кого коснулась кошка в то время, когда он находился в кругу, считается пойманным, идет на середину круга. Когда кошка поймает 2-3 птичек, воспитатель выбирает новую кошку. Пойманные ранее птички присоединяются к играющим.</a:t>
            </a:r>
          </a:p>
          <a:p>
            <a:pPr>
              <a:spcAft>
                <a:spcPts val="0"/>
              </a:spcAft>
            </a:pPr>
            <a:r>
              <a:rPr lang="ru-RU" sz="2000" dirty="0">
                <a:latin typeface="Times New Roman" panose="02020603050405020304" pitchFamily="18" charset="0"/>
                <a:ea typeface="Times New Roman" panose="02020603050405020304" pitchFamily="18" charset="0"/>
              </a:rPr>
              <a:t> </a:t>
            </a:r>
          </a:p>
          <a:p>
            <a:pPr>
              <a:spcAft>
                <a:spcPts val="0"/>
              </a:spcAft>
            </a:pPr>
            <a:r>
              <a:rPr lang="ru-RU" sz="2000" u="sng" dirty="0">
                <a:latin typeface="Times New Roman" panose="02020603050405020304" pitchFamily="18" charset="0"/>
                <a:ea typeface="Times New Roman" panose="02020603050405020304" pitchFamily="18" charset="0"/>
              </a:rPr>
              <a:t>Правила:</a:t>
            </a:r>
            <a:r>
              <a:rPr lang="ru-RU" sz="2000" dirty="0">
                <a:latin typeface="Times New Roman" panose="02020603050405020304" pitchFamily="18" charset="0"/>
                <a:ea typeface="Times New Roman" panose="02020603050405020304" pitchFamily="18" charset="0"/>
              </a:rPr>
              <a:t> Кошка ловит птичек только в кругу.</a:t>
            </a:r>
          </a:p>
          <a:p>
            <a:pPr>
              <a:spcAft>
                <a:spcPts val="0"/>
              </a:spcAft>
            </a:pPr>
            <a:r>
              <a:rPr lang="ru-RU" sz="2000" dirty="0">
                <a:latin typeface="Times New Roman" panose="02020603050405020304" pitchFamily="18" charset="0"/>
                <a:ea typeface="Times New Roman" panose="02020603050405020304" pitchFamily="18" charset="0"/>
              </a:rPr>
              <a:t>Кошка может только касаться птичек, но не хватать их</a:t>
            </a:r>
            <a:r>
              <a:rPr lang="ru-RU" sz="2000" dirty="0" smtClean="0">
                <a:latin typeface="Times New Roman" panose="02020603050405020304" pitchFamily="18" charset="0"/>
                <a:ea typeface="Times New Roman" panose="02020603050405020304" pitchFamily="18" charset="0"/>
              </a:rPr>
              <a:t>.</a:t>
            </a:r>
          </a:p>
          <a:p>
            <a:pPr>
              <a:spcAft>
                <a:spcPts val="0"/>
              </a:spcAft>
            </a:pPr>
            <a:endParaRPr lang="ru-RU"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431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64704"/>
            <a:ext cx="8424936" cy="5016758"/>
          </a:xfrm>
          <a:prstGeom prst="rect">
            <a:avLst/>
          </a:prstGeom>
        </p:spPr>
        <p:txBody>
          <a:bodyPr wrap="square">
            <a:spAutoFit/>
          </a:bodyPr>
          <a:lstStyle/>
          <a:p>
            <a:pPr algn="ctr">
              <a:spcAft>
                <a:spcPts val="0"/>
              </a:spcAft>
            </a:pPr>
            <a:r>
              <a:rPr lang="ru-RU" sz="2000" b="1" dirty="0" smtClean="0">
                <a:latin typeface="Times New Roman" panose="02020603050405020304" pitchFamily="18" charset="0"/>
                <a:ea typeface="Times New Roman" panose="02020603050405020304" pitchFamily="18" charset="0"/>
              </a:rPr>
              <a:t>«Из обруча в обруч»</a:t>
            </a:r>
            <a:endParaRPr lang="ru-RU" sz="2000" dirty="0">
              <a:latin typeface="Times New Roman" panose="02020603050405020304" pitchFamily="18" charset="0"/>
              <a:ea typeface="Times New Roman" panose="02020603050405020304" pitchFamily="18" charset="0"/>
            </a:endParaRPr>
          </a:p>
          <a:p>
            <a:pPr>
              <a:spcAft>
                <a:spcPts val="0"/>
              </a:spcAft>
            </a:pPr>
            <a:r>
              <a:rPr lang="ru-RU" sz="2000" u="sng" dirty="0">
                <a:latin typeface="Times New Roman" panose="02020603050405020304" pitchFamily="18" charset="0"/>
                <a:ea typeface="Times New Roman" panose="02020603050405020304" pitchFamily="18" charset="0"/>
              </a:rPr>
              <a:t>Цель: </a:t>
            </a:r>
            <a:r>
              <a:rPr lang="ru-RU" sz="2000" dirty="0">
                <a:latin typeface="Times New Roman" panose="02020603050405020304" pitchFamily="18" charset="0"/>
                <a:ea typeface="Times New Roman" panose="02020603050405020304" pitchFamily="18" charset="0"/>
              </a:rPr>
              <a:t>учить детей прыгать из кружка в кружок</a:t>
            </a:r>
          </a:p>
          <a:p>
            <a:pPr>
              <a:spcAft>
                <a:spcPts val="0"/>
              </a:spcAft>
            </a:pPr>
            <a:r>
              <a:rPr lang="ru-RU" sz="2000" u="sng" dirty="0">
                <a:latin typeface="Times New Roman" panose="02020603050405020304" pitchFamily="18" charset="0"/>
                <a:ea typeface="Times New Roman" panose="02020603050405020304" pitchFamily="18" charset="0"/>
              </a:rPr>
              <a:t>Описание:</a:t>
            </a:r>
            <a:r>
              <a:rPr lang="ru-RU" sz="2000" dirty="0">
                <a:latin typeface="Times New Roman" panose="02020603050405020304" pitchFamily="18" charset="0"/>
                <a:ea typeface="Times New Roman" panose="02020603050405020304" pitchFamily="18" charset="0"/>
              </a:rPr>
              <a:t> на земле чертят две линии — два берега, между которыми болото (расстояние между линиями 30 м). Играющие распределяются парами на одном и другом берегу. Воспитатель чертит на «болоте» кочки — кружки (можно использовать плоские обручи) на разном расстоянии друг от друга: 30-80 см.</a:t>
            </a:r>
          </a:p>
          <a:p>
            <a:pPr>
              <a:spcAft>
                <a:spcPts val="0"/>
              </a:spcAft>
            </a:pPr>
            <a:r>
              <a:rPr lang="ru-RU" sz="2000" dirty="0">
                <a:latin typeface="Times New Roman" panose="02020603050405020304" pitchFamily="18" charset="0"/>
                <a:ea typeface="Times New Roman" panose="02020603050405020304" pitchFamily="18" charset="0"/>
              </a:rPr>
              <a:t>Двое детей по сигналу прыгают с кочки на кочку, стараясь перебраться на берег. Тот, кто оступился, остается в болоте. Выходит, следующая пара. Когда все выполнят задание, воспитатель назначает, кому выводить детей из болота. Тот подает увязшему руку и показывает прыжками путь выхода из болота. </a:t>
            </a:r>
          </a:p>
          <a:p>
            <a:pPr>
              <a:spcAft>
                <a:spcPts val="0"/>
              </a:spcAft>
            </a:pPr>
            <a:r>
              <a:rPr lang="ru-RU" sz="2000" u="sng" dirty="0">
                <a:latin typeface="Times New Roman" panose="02020603050405020304" pitchFamily="18" charset="0"/>
                <a:ea typeface="Times New Roman" panose="02020603050405020304" pitchFamily="18" charset="0"/>
              </a:rPr>
              <a:t>Правила:</a:t>
            </a:r>
            <a:r>
              <a:rPr lang="ru-RU" sz="2000" dirty="0">
                <a:latin typeface="Times New Roman" panose="02020603050405020304" pitchFamily="18" charset="0"/>
                <a:ea typeface="Times New Roman" panose="02020603050405020304" pitchFamily="18" charset="0"/>
              </a:rPr>
              <a:t> прыгать можно толчком одной или двух ног, выбирая маршрут по желанию; нельзя становиться ногой между кочками; тот, кто нарушил, остается в болоте, пока его не выручат; выручать можно после того, как все переправятся на берег</a:t>
            </a:r>
            <a:r>
              <a:rPr lang="ru-RU" sz="2000" dirty="0" smtClean="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290037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0"/>
            <a:ext cx="8280920" cy="369332"/>
          </a:xfrm>
          <a:prstGeom prst="rect">
            <a:avLst/>
          </a:prstGeom>
          <a:noFill/>
        </p:spPr>
        <p:txBody>
          <a:bodyPr wrap="square" rtlCol="0">
            <a:spAutoFit/>
          </a:bodyPr>
          <a:lstStyle/>
          <a:p>
            <a:pPr algn="ctr"/>
            <a:r>
              <a:rPr lang="ru-RU" b="1" dirty="0" smtClean="0"/>
              <a:t>Игровые упражнения: «Преодоление препятствий».</a:t>
            </a:r>
            <a:endParaRPr lang="ru-RU" b="1" dirty="0"/>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69332"/>
            <a:ext cx="4572000" cy="3087052"/>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7240" y="369332"/>
            <a:ext cx="4516760" cy="3087052"/>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97" y="3458935"/>
            <a:ext cx="4542503" cy="3399065"/>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3416969"/>
            <a:ext cx="4572000" cy="3600400"/>
          </a:xfrm>
          <a:prstGeom prst="rect">
            <a:avLst/>
          </a:prstGeom>
        </p:spPr>
      </p:pic>
    </p:spTree>
    <p:extLst>
      <p:ext uri="{BB962C8B-B14F-4D97-AF65-F5344CB8AC3E}">
        <p14:creationId xmlns:p14="http://schemas.microsoft.com/office/powerpoint/2010/main" val="113817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572000" cy="3429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3414713"/>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48396"/>
            <a:ext cx="4591968" cy="3409603"/>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1968" y="3457575"/>
            <a:ext cx="4572000" cy="3400423"/>
          </a:xfrm>
          <a:prstGeom prst="rect">
            <a:avLst/>
          </a:prstGeom>
        </p:spPr>
      </p:pic>
    </p:spTree>
    <p:extLst>
      <p:ext uri="{BB962C8B-B14F-4D97-AF65-F5344CB8AC3E}">
        <p14:creationId xmlns:p14="http://schemas.microsoft.com/office/powerpoint/2010/main" val="138101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928694"/>
          </a:xfrm>
        </p:spPr>
        <p:txBody>
          <a:bodyPr>
            <a:normAutofit fontScale="90000"/>
          </a:bodyPr>
          <a:lstStyle/>
          <a:p>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357158" y="714356"/>
            <a:ext cx="8329642" cy="5626121"/>
          </a:xfrm>
        </p:spPr>
        <p:txBody>
          <a:bodyPr>
            <a:normAutofit fontScale="85000" lnSpcReduction="20000"/>
          </a:bodyPr>
          <a:lstStyle/>
          <a:p>
            <a:pPr>
              <a:buNone/>
            </a:pPr>
            <a:r>
              <a:rPr lang="ru-RU" dirty="0" smtClean="0"/>
              <a:t> </a:t>
            </a:r>
          </a:p>
          <a:p>
            <a:pPr>
              <a:buNone/>
            </a:pPr>
            <a:r>
              <a:rPr lang="ru-RU" b="1" dirty="0" smtClean="0">
                <a:solidFill>
                  <a:srgbClr val="C00000"/>
                </a:solidFill>
                <a:latin typeface="Times New Roman" pitchFamily="18" charset="0"/>
                <a:cs typeface="Times New Roman" pitchFamily="18" charset="0"/>
              </a:rPr>
              <a:t>Продолжительность проекта: </a:t>
            </a:r>
            <a:r>
              <a:rPr lang="ru-RU" b="1" dirty="0" smtClean="0">
                <a:solidFill>
                  <a:srgbClr val="002060"/>
                </a:solidFill>
                <a:latin typeface="Times New Roman" pitchFamily="18" charset="0"/>
                <a:cs typeface="Times New Roman" pitchFamily="18" charset="0"/>
              </a:rPr>
              <a:t>краткосрочный(1 неделя)</a:t>
            </a:r>
            <a:endParaRPr lang="ru-RU" dirty="0" smtClean="0">
              <a:solidFill>
                <a:srgbClr val="002060"/>
              </a:solidFill>
            </a:endParaRPr>
          </a:p>
          <a:p>
            <a:pPr>
              <a:buNone/>
            </a:pPr>
            <a:r>
              <a:rPr lang="ru-RU" b="1" dirty="0" smtClean="0">
                <a:solidFill>
                  <a:srgbClr val="C00000"/>
                </a:solidFill>
                <a:latin typeface="Times New Roman" pitchFamily="18" charset="0"/>
                <a:cs typeface="Times New Roman" pitchFamily="18" charset="0"/>
              </a:rPr>
              <a:t>Тип проекта: </a:t>
            </a:r>
            <a:r>
              <a:rPr lang="ru-RU" b="1" dirty="0" smtClean="0">
                <a:solidFill>
                  <a:srgbClr val="002060"/>
                </a:solidFill>
                <a:latin typeface="Times New Roman" pitchFamily="18" charset="0"/>
                <a:cs typeface="Times New Roman" pitchFamily="18" charset="0"/>
              </a:rPr>
              <a:t>познавательно - игровой</a:t>
            </a:r>
          </a:p>
          <a:p>
            <a:pPr>
              <a:buNone/>
            </a:pPr>
            <a:r>
              <a:rPr lang="ru-RU" b="1" dirty="0" smtClean="0">
                <a:solidFill>
                  <a:srgbClr val="C00000"/>
                </a:solidFill>
                <a:latin typeface="Times New Roman" pitchFamily="18" charset="0"/>
                <a:cs typeface="Times New Roman" pitchFamily="18" charset="0"/>
              </a:rPr>
              <a:t>Участники проекта: </a:t>
            </a:r>
            <a:r>
              <a:rPr lang="ru-RU" b="1" dirty="0" smtClean="0">
                <a:solidFill>
                  <a:srgbClr val="002060"/>
                </a:solidFill>
                <a:latin typeface="Times New Roman" pitchFamily="18" charset="0"/>
                <a:cs typeface="Times New Roman" pitchFamily="18" charset="0"/>
              </a:rPr>
              <a:t>воспитатель, дети второй младшей группы, родители.</a:t>
            </a:r>
          </a:p>
          <a:p>
            <a:pPr>
              <a:buNone/>
            </a:pPr>
            <a:r>
              <a:rPr lang="ru-RU" b="1" dirty="0" smtClean="0">
                <a:solidFill>
                  <a:srgbClr val="C00000"/>
                </a:solidFill>
                <a:latin typeface="Times New Roman" pitchFamily="18" charset="0"/>
                <a:cs typeface="Times New Roman" pitchFamily="18" charset="0"/>
              </a:rPr>
              <a:t>Ожидаемые результаты:</a:t>
            </a:r>
          </a:p>
          <a:p>
            <a:pPr>
              <a:buNone/>
            </a:pPr>
            <a:r>
              <a:rPr lang="ru-RU" b="1" dirty="0" smtClean="0">
                <a:solidFill>
                  <a:srgbClr val="002060"/>
                </a:solidFill>
                <a:latin typeface="Times New Roman" pitchFamily="18" charset="0"/>
                <a:cs typeface="Times New Roman" pitchFamily="18" charset="0"/>
              </a:rPr>
              <a:t>    Уделять особое внимание воспитателям и родителям формированию и укреплению здоровья ребенка, с целью создания вокруг него потребности и привычки здорового образа жизни; создавать воспитательное условие для детей, которое стало бы возможностью выработки единого стиля поведения и стратегии воспитания здорового образа жизни ребенка.</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524" y="404664"/>
            <a:ext cx="8568952" cy="4401205"/>
          </a:xfrm>
          <a:prstGeom prst="rect">
            <a:avLst/>
          </a:prstGeom>
        </p:spPr>
        <p:txBody>
          <a:bodyPr wrap="square">
            <a:spAutoFit/>
          </a:bodyPr>
          <a:lstStyle/>
          <a:p>
            <a:r>
              <a:rPr lang="ru-RU" sz="2000" b="1" dirty="0" smtClean="0">
                <a:solidFill>
                  <a:srgbClr val="000000"/>
                </a:solidFill>
                <a:latin typeface="Times New Roman" panose="02020603050405020304" pitchFamily="18" charset="0"/>
              </a:rPr>
              <a:t>                                              БЕЗДОМНЫЙ </a:t>
            </a:r>
            <a:r>
              <a:rPr lang="ru-RU" sz="2000" b="1" dirty="0">
                <a:solidFill>
                  <a:srgbClr val="000000"/>
                </a:solidFill>
                <a:latin typeface="Times New Roman" panose="02020603050405020304" pitchFamily="18" charset="0"/>
              </a:rPr>
              <a:t>ЗАЯЦ</a:t>
            </a:r>
            <a:r>
              <a:rPr lang="ru-RU" sz="2000" dirty="0">
                <a:solidFill>
                  <a:srgbClr val="000000"/>
                </a:solidFill>
                <a:latin typeface="Times New Roman" panose="02020603050405020304" pitchFamily="18" charset="0"/>
              </a:rPr>
              <a:t/>
            </a:r>
            <a:br>
              <a:rPr lang="ru-RU" sz="2000" dirty="0">
                <a:solidFill>
                  <a:srgbClr val="000000"/>
                </a:solidFill>
                <a:latin typeface="Times New Roman" panose="02020603050405020304" pitchFamily="18" charset="0"/>
              </a:rPr>
            </a:br>
            <a:r>
              <a:rPr lang="ru-RU" sz="2000" dirty="0">
                <a:solidFill>
                  <a:srgbClr val="000000"/>
                </a:solidFill>
                <a:latin typeface="Times New Roman" panose="02020603050405020304" pitchFamily="18" charset="0"/>
              </a:rPr>
              <a:t>Задачи: Развитие ловкости и координации движения, выполнять движения по сигналу.</a:t>
            </a:r>
            <a:br>
              <a:rPr lang="ru-RU" sz="2000" dirty="0">
                <a:solidFill>
                  <a:srgbClr val="000000"/>
                </a:solidFill>
                <a:latin typeface="Times New Roman" panose="02020603050405020304" pitchFamily="18" charset="0"/>
              </a:rPr>
            </a:br>
            <a:r>
              <a:rPr lang="ru-RU" sz="2000" dirty="0">
                <a:solidFill>
                  <a:srgbClr val="000000"/>
                </a:solidFill>
                <a:latin typeface="Times New Roman" panose="02020603050405020304" pitchFamily="18" charset="0"/>
              </a:rPr>
              <a:t>Описание:  по кругу на полу разложены обручи </a:t>
            </a:r>
            <a:r>
              <a:rPr lang="ru-RU" sz="2000" dirty="0" smtClean="0">
                <a:solidFill>
                  <a:srgbClr val="000000"/>
                </a:solidFill>
                <a:latin typeface="Times New Roman" panose="02020603050405020304" pitchFamily="18" charset="0"/>
              </a:rPr>
              <a:t>или расставлены стулья по </a:t>
            </a:r>
            <a:r>
              <a:rPr lang="ru-RU" sz="2000" dirty="0">
                <a:solidFill>
                  <a:srgbClr val="000000"/>
                </a:solidFill>
                <a:latin typeface="Times New Roman" panose="02020603050405020304" pitchFamily="18" charset="0"/>
              </a:rPr>
              <a:t>количеству детей. Дети стоят каждый в своем </a:t>
            </a:r>
            <a:r>
              <a:rPr lang="ru-RU" sz="2000" dirty="0" smtClean="0">
                <a:solidFill>
                  <a:srgbClr val="000000"/>
                </a:solidFill>
                <a:latin typeface="Times New Roman" panose="02020603050405020304" pitchFamily="18" charset="0"/>
              </a:rPr>
              <a:t>обруче-домике или сидят на стульчике </a:t>
            </a:r>
            <a:r>
              <a:rPr lang="ru-RU" sz="2000" dirty="0">
                <a:solidFill>
                  <a:srgbClr val="000000"/>
                </a:solidFill>
                <a:latin typeface="Times New Roman" panose="02020603050405020304" pitchFamily="18" charset="0"/>
              </a:rPr>
              <a:t>По звуку бубна дети выходят из обручей </a:t>
            </a:r>
            <a:r>
              <a:rPr lang="ru-RU" sz="2000" dirty="0" smtClean="0">
                <a:solidFill>
                  <a:srgbClr val="000000"/>
                </a:solidFill>
                <a:latin typeface="Times New Roman" panose="02020603050405020304" pitchFamily="18" charset="0"/>
              </a:rPr>
              <a:t>или встают со стульев и  </a:t>
            </a:r>
            <a:r>
              <a:rPr lang="ru-RU" sz="2000" dirty="0">
                <a:solidFill>
                  <a:srgbClr val="000000"/>
                </a:solidFill>
                <a:latin typeface="Times New Roman" panose="02020603050405020304" pitchFamily="18" charset="0"/>
              </a:rPr>
              <a:t>бегут по кругу друг за другом (в это время один </a:t>
            </a:r>
            <a:r>
              <a:rPr lang="ru-RU" sz="2000" dirty="0" smtClean="0">
                <a:solidFill>
                  <a:srgbClr val="000000"/>
                </a:solidFill>
                <a:latin typeface="Times New Roman" panose="02020603050405020304" pitchFamily="18" charset="0"/>
              </a:rPr>
              <a:t>обруч или стул </a:t>
            </a:r>
            <a:r>
              <a:rPr lang="ru-RU" sz="2000" dirty="0">
                <a:solidFill>
                  <a:srgbClr val="000000"/>
                </a:solidFill>
                <a:latin typeface="Times New Roman" panose="02020603050405020304" pitchFamily="18" charset="0"/>
              </a:rPr>
              <a:t>убирается). Как только бубен замолкает, дети должны занять свободный домик. Кому не хватило </a:t>
            </a:r>
            <a:r>
              <a:rPr lang="ru-RU" sz="2000" dirty="0" smtClean="0">
                <a:solidFill>
                  <a:srgbClr val="000000"/>
                </a:solidFill>
                <a:latin typeface="Times New Roman" panose="02020603050405020304" pitchFamily="18" charset="0"/>
              </a:rPr>
              <a:t>обруча или стула, </a:t>
            </a:r>
            <a:r>
              <a:rPr lang="ru-RU" sz="2000" dirty="0">
                <a:solidFill>
                  <a:srgbClr val="000000"/>
                </a:solidFill>
                <a:latin typeface="Times New Roman" panose="02020603050405020304" pitchFamily="18" charset="0"/>
              </a:rPr>
              <a:t>выбывает из игры. После того, как убрали 3-4 </a:t>
            </a:r>
            <a:r>
              <a:rPr lang="ru-RU" sz="2000" dirty="0" smtClean="0">
                <a:solidFill>
                  <a:srgbClr val="000000"/>
                </a:solidFill>
                <a:latin typeface="Times New Roman" panose="02020603050405020304" pitchFamily="18" charset="0"/>
              </a:rPr>
              <a:t>обруча стула, игра </a:t>
            </a:r>
            <a:r>
              <a:rPr lang="ru-RU" sz="2000" dirty="0">
                <a:solidFill>
                  <a:srgbClr val="000000"/>
                </a:solidFill>
                <a:latin typeface="Times New Roman" panose="02020603050405020304" pitchFamily="18" charset="0"/>
              </a:rPr>
              <a:t>повторяется.</a:t>
            </a:r>
          </a:p>
          <a:p>
            <a:r>
              <a:rPr lang="ru-RU" sz="2000" dirty="0">
                <a:solidFill>
                  <a:srgbClr val="000000"/>
                </a:solidFill>
                <a:latin typeface="Times New Roman" panose="02020603050405020304" pitchFamily="18" charset="0"/>
              </a:rPr>
              <a:t>Правила: </a:t>
            </a:r>
            <a:br>
              <a:rPr lang="ru-RU" sz="2000" dirty="0">
                <a:solidFill>
                  <a:srgbClr val="000000"/>
                </a:solidFill>
                <a:latin typeface="Times New Roman" panose="02020603050405020304" pitchFamily="18" charset="0"/>
              </a:rPr>
            </a:br>
            <a:r>
              <a:rPr lang="ru-RU" sz="2000" dirty="0">
                <a:solidFill>
                  <a:srgbClr val="000000"/>
                </a:solidFill>
                <a:latin typeface="Times New Roman" panose="02020603050405020304" pitchFamily="18" charset="0"/>
              </a:rPr>
              <a:t>действовать нужно только по сигналу. Бежать спокойно, соблюдать расстояние.</a:t>
            </a:r>
          </a:p>
          <a:p>
            <a:r>
              <a:rPr lang="ru-RU" sz="2000" dirty="0">
                <a:solidFill>
                  <a:srgbClr val="000000"/>
                </a:solidFill>
                <a:latin typeface="Times New Roman" panose="02020603050405020304" pitchFamily="18" charset="0"/>
              </a:rPr>
              <a:t>Варианты: Убирать несколько </a:t>
            </a:r>
            <a:r>
              <a:rPr lang="ru-RU" sz="2000" dirty="0" smtClean="0">
                <a:solidFill>
                  <a:srgbClr val="000000"/>
                </a:solidFill>
                <a:latin typeface="Times New Roman" panose="02020603050405020304" pitchFamily="18" charset="0"/>
              </a:rPr>
              <a:t>обручей или стульев  </a:t>
            </a:r>
            <a:r>
              <a:rPr lang="ru-RU" sz="2000" dirty="0">
                <a:solidFill>
                  <a:srgbClr val="000000"/>
                </a:solidFill>
                <a:latin typeface="Times New Roman" panose="02020603050405020304" pitchFamily="18" charset="0"/>
              </a:rPr>
              <a:t>за один раз.</a:t>
            </a:r>
            <a:endParaRPr lang="ru-RU"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777440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640960" cy="5355312"/>
          </a:xfrm>
          <a:prstGeom prst="rect">
            <a:avLst/>
          </a:prstGeom>
        </p:spPr>
        <p:txBody>
          <a:bodyPr wrap="square">
            <a:spAutoFit/>
          </a:bodyPr>
          <a:lstStyle/>
          <a:p>
            <a:pPr algn="ctr">
              <a:spcAft>
                <a:spcPts val="0"/>
              </a:spcAft>
            </a:pPr>
            <a:r>
              <a:rPr lang="ru-RU" b="1" dirty="0" smtClean="0"/>
              <a:t>«Лошадки».</a:t>
            </a:r>
          </a:p>
          <a:p>
            <a:pPr>
              <a:spcAft>
                <a:spcPts val="0"/>
              </a:spcAft>
            </a:pPr>
            <a:r>
              <a:rPr lang="ru-RU" dirty="0" smtClean="0"/>
              <a:t>Задачи</a:t>
            </a:r>
            <a:r>
              <a:rPr lang="ru-RU" dirty="0"/>
              <a:t>: Развивать у детей умение действовать по сигналу, согласовывать движения друг с другом, упражнять в беге, ходьбе.</a:t>
            </a:r>
            <a:br>
              <a:rPr lang="ru-RU" dirty="0"/>
            </a:br>
            <a:r>
              <a:rPr lang="ru-RU" dirty="0"/>
              <a:t>Описание: Дети делятся на 2 равные группы. Одна группа изображает конюхов, другая – лошадей. На одной стороне отчерчивается конюшня. На другой – помещение для конюхов, между ними луг. Воспитатель говорит: «Конюхи, вставайте скорей, запрягайте лошадей!». Конюхи с вожжами в руках, бегут к конюшне и запрягают лошадей. Когда все лошади запряжены, они выстраиваются друг за другом и по указанию воспитателя идут шагом или бегут. По слову воспитателя «Приехали!» конюхи останавливают лошадей. Воспитатель говорит «Идите отдыхать!». Конюхи распрягают лошадей и отпускают их пастись на луг. Сами возвращаются на свои места отдохнуть. Лошади спокойно ходят по площадке, пасутся, щиплют траву. По сигналу воспитателя «Конюхи, запрягайте лошадей!» конюх ловит свою лошадь, которая убегает от него. Когда все лошади пойманы и запряжены, все выстраиваются друг за другом. После 2-3 повторений воспитатель говорит: «Отведите лошадей в конюшню!». Конюхи отводят лошадей в конюшню, распрягают их и отдают вожжи воспитателю</a:t>
            </a:r>
            <a:br>
              <a:rPr lang="ru-RU" dirty="0"/>
            </a:br>
            <a:r>
              <a:rPr lang="ru-RU" dirty="0"/>
              <a:t>Правила: Играющие меня-ют движения по сигналу воспитателя. По сигналу «Идите отдыхать» - конюхи возвращаются.</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0061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0"/>
            <a:ext cx="4392488" cy="3429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0"/>
            <a:ext cx="4176464" cy="3429000"/>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18" y="3560440"/>
            <a:ext cx="4416874" cy="3297560"/>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6016" y="3560440"/>
            <a:ext cx="4176464" cy="3297560"/>
          </a:xfrm>
          <a:prstGeom prst="rect">
            <a:avLst/>
          </a:prstGeom>
        </p:spPr>
      </p:pic>
    </p:spTree>
    <p:extLst>
      <p:ext uri="{BB962C8B-B14F-4D97-AF65-F5344CB8AC3E}">
        <p14:creationId xmlns:p14="http://schemas.microsoft.com/office/powerpoint/2010/main" val="1672611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46" y="-23391"/>
            <a:ext cx="8779234" cy="400110"/>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Игровое упражнение: «Ходьба «Змейкой» и легкий бег между кубиками».</a:t>
            </a:r>
            <a:endParaRPr lang="ru-RU" sz="20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717" y="392172"/>
            <a:ext cx="2843808" cy="2820804"/>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1843" y="392172"/>
            <a:ext cx="2952325" cy="2808000"/>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3486" y="373866"/>
            <a:ext cx="2808312" cy="2808000"/>
          </a:xfrm>
          <a:prstGeom prst="rect">
            <a:avLst/>
          </a:prstGeom>
        </p:spPr>
      </p:pic>
      <p:pic>
        <p:nvPicPr>
          <p:cNvPr id="6" name="Рисунок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246" y="3429000"/>
            <a:ext cx="2879279" cy="3096344"/>
          </a:xfrm>
          <a:prstGeom prst="rect">
            <a:avLst/>
          </a:prstGeom>
        </p:spPr>
      </p:pic>
      <p:pic>
        <p:nvPicPr>
          <p:cNvPr id="7" name="Рисунок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470" y="3463825"/>
            <a:ext cx="2952328" cy="3061520"/>
          </a:xfrm>
          <a:prstGeom prst="rect">
            <a:avLst/>
          </a:prstGeom>
        </p:spPr>
      </p:pic>
      <p:pic>
        <p:nvPicPr>
          <p:cNvPr id="8" name="Рисунок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67845" y="3463825"/>
            <a:ext cx="2808309" cy="3061520"/>
          </a:xfrm>
          <a:prstGeom prst="rect">
            <a:avLst/>
          </a:prstGeom>
        </p:spPr>
      </p:pic>
    </p:spTree>
    <p:extLst>
      <p:ext uri="{BB962C8B-B14F-4D97-AF65-F5344CB8AC3E}">
        <p14:creationId xmlns:p14="http://schemas.microsoft.com/office/powerpoint/2010/main" val="34979908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6632"/>
            <a:ext cx="6120680" cy="400110"/>
          </a:xfrm>
          <a:prstGeom prst="rect">
            <a:avLst/>
          </a:prstGeom>
        </p:spPr>
        <p:txBody>
          <a:bodyPr wrap="square">
            <a:spAutoFit/>
          </a:bodyPr>
          <a:lstStyle/>
          <a:p>
            <a:pPr lvl="0" eaLnBrk="0" fontAlgn="base" hangingPunct="0">
              <a:spcBef>
                <a:spcPct val="0"/>
              </a:spcBef>
              <a:spcAft>
                <a:spcPct val="0"/>
              </a:spcAft>
            </a:pPr>
            <a:r>
              <a:rPr lang="ru-RU" sz="2000" b="1" dirty="0">
                <a:latin typeface="Times New Roman" pitchFamily="18" charset="0"/>
                <a:ea typeface="Times New Roman" pitchFamily="18" charset="0"/>
                <a:cs typeface="Times New Roman" pitchFamily="18" charset="0"/>
              </a:rPr>
              <a:t>Игровое упражнение «Перепрыгни через кубики</a:t>
            </a:r>
            <a:r>
              <a:rPr lang="ru-RU" sz="2000" b="1" dirty="0" smtClean="0">
                <a:latin typeface="Times New Roman" pitchFamily="18" charset="0"/>
                <a:ea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512824"/>
            <a:ext cx="4320480" cy="2912258"/>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4430" y="3573015"/>
            <a:ext cx="4176466" cy="3096345"/>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4430" y="516742"/>
            <a:ext cx="4176465" cy="3344306"/>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3418781"/>
            <a:ext cx="4320480" cy="3229521"/>
          </a:xfrm>
          <a:prstGeom prst="rect">
            <a:avLst/>
          </a:prstGeom>
        </p:spPr>
      </p:pic>
    </p:spTree>
    <p:extLst>
      <p:ext uri="{BB962C8B-B14F-4D97-AF65-F5344CB8AC3E}">
        <p14:creationId xmlns:p14="http://schemas.microsoft.com/office/powerpoint/2010/main" val="15915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6264696"/>
          </a:xfrm>
        </p:spPr>
        <p:txBody>
          <a:bodyPr>
            <a:normAutofit fontScale="90000"/>
          </a:bodyPr>
          <a:lstStyle/>
          <a:p>
            <a:pPr algn="l"/>
            <a:r>
              <a:rPr lang="ru-RU" sz="2700" dirty="0" smtClean="0">
                <a:solidFill>
                  <a:srgbClr val="002060"/>
                </a:solidFill>
                <a:latin typeface="Times New Roman" pitchFamily="18" charset="0"/>
                <a:cs typeface="Times New Roman" pitchFamily="18" charset="0"/>
              </a:rPr>
              <a:t>Д</a:t>
            </a:r>
            <a:r>
              <a:rPr lang="ru-RU" sz="2700" b="1" dirty="0" smtClean="0">
                <a:solidFill>
                  <a:srgbClr val="002060"/>
                </a:solidFill>
                <a:latin typeface="Times New Roman" pitchFamily="18" charset="0"/>
                <a:cs typeface="Times New Roman" pitchFamily="18" charset="0"/>
              </a:rPr>
              <a:t>идактическая игра «Овощи и фрукты».</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Описание игры: перед детьми выкладываются муляжи овощей и фруктов. Воспитатель вместе с детьми рассматривают, вспоминают их названия проговаривая их хором. Воспитатель напоминает что фрукты и овощи содержат в себе витамины полезные для здоровья. Далее все муляжи складываются в тележку-корзинку и воспитатель предлагает разложить овощи и фрукты из тележки- корзинки в отдельные корзинки. В корзину зеленого цвета надо положить овощи а в оранжевую фрукты.</a:t>
            </a:r>
            <a:r>
              <a:rPr lang="ru-RU" sz="1400" b="1" dirty="0" smtClean="0">
                <a:solidFill>
                  <a:srgbClr val="002060"/>
                </a:solidFill>
                <a:latin typeface="Times New Roman" pitchFamily="18" charset="0"/>
                <a:cs typeface="Times New Roman" pitchFamily="18" charset="0"/>
              </a:rPr>
              <a:t/>
            </a:r>
            <a:br>
              <a:rPr lang="ru-RU" sz="1400" b="1" dirty="0" smtClean="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
            </a:r>
            <a:br>
              <a:rPr lang="ru-RU" sz="1400" b="1" dirty="0">
                <a:solidFill>
                  <a:srgbClr val="002060"/>
                </a:solidFill>
                <a:latin typeface="Times New Roman" pitchFamily="18" charset="0"/>
                <a:cs typeface="Times New Roman" pitchFamily="18" charset="0"/>
              </a:rPr>
            </a:br>
            <a:r>
              <a:rPr lang="ru-RU" sz="1400" b="1" dirty="0" smtClean="0">
                <a:solidFill>
                  <a:srgbClr val="002060"/>
                </a:solidFill>
                <a:latin typeface="Times New Roman" pitchFamily="18" charset="0"/>
                <a:cs typeface="Times New Roman" pitchFamily="18" charset="0"/>
              </a:rPr>
              <a:t/>
            </a:r>
            <a:br>
              <a:rPr lang="ru-RU" sz="1400" b="1" dirty="0" smtClean="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
            </a:r>
            <a:br>
              <a:rPr lang="ru-RU" sz="1400" b="1" dirty="0">
                <a:solidFill>
                  <a:srgbClr val="002060"/>
                </a:solidFill>
                <a:latin typeface="Times New Roman" pitchFamily="18" charset="0"/>
                <a:cs typeface="Times New Roman" pitchFamily="18" charset="0"/>
              </a:rPr>
            </a:br>
            <a:r>
              <a:rPr lang="ru-RU" sz="1400" b="1" dirty="0" smtClean="0">
                <a:solidFill>
                  <a:srgbClr val="002060"/>
                </a:solidFill>
                <a:latin typeface="Times New Roman" pitchFamily="18" charset="0"/>
                <a:cs typeface="Times New Roman" pitchFamily="18" charset="0"/>
              </a:rPr>
              <a:t/>
            </a:r>
            <a:br>
              <a:rPr lang="ru-RU" sz="1400" b="1" dirty="0" smtClean="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
            </a:r>
            <a:br>
              <a:rPr lang="ru-RU" sz="1400" b="1" dirty="0">
                <a:solidFill>
                  <a:srgbClr val="002060"/>
                </a:solidFill>
                <a:latin typeface="Times New Roman" pitchFamily="18" charset="0"/>
                <a:cs typeface="Times New Roman" pitchFamily="18" charset="0"/>
              </a:rPr>
            </a:br>
            <a:r>
              <a:rPr lang="ru-RU" sz="1400" b="1" dirty="0" smtClean="0">
                <a:solidFill>
                  <a:srgbClr val="002060"/>
                </a:solidFill>
                <a:latin typeface="Times New Roman" pitchFamily="18" charset="0"/>
                <a:cs typeface="Times New Roman" pitchFamily="18" charset="0"/>
              </a:rPr>
              <a:t/>
            </a:r>
            <a:br>
              <a:rPr lang="ru-RU" sz="1400" b="1" dirty="0" smtClean="0">
                <a:solidFill>
                  <a:srgbClr val="002060"/>
                </a:solidFill>
                <a:latin typeface="Times New Roman" pitchFamily="18" charset="0"/>
                <a:cs typeface="Times New Roman" pitchFamily="18" charset="0"/>
              </a:rPr>
            </a:br>
            <a:endParaRPr lang="ru-RU"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7504" y="176064"/>
            <a:ext cx="4464496" cy="3252936"/>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176064"/>
            <a:ext cx="4176464" cy="3252936"/>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4" y="3429000"/>
            <a:ext cx="4464496" cy="3312368"/>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6016" y="3429000"/>
            <a:ext cx="4176464" cy="3312368"/>
          </a:xfrm>
          <a:prstGeom prst="rect">
            <a:avLst/>
          </a:prstGeom>
        </p:spPr>
      </p:pic>
    </p:spTree>
    <p:extLst>
      <p:ext uri="{BB962C8B-B14F-4D97-AF65-F5344CB8AC3E}">
        <p14:creationId xmlns:p14="http://schemas.microsoft.com/office/powerpoint/2010/main" val="2282951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4525963"/>
          </a:xfrm>
        </p:spPr>
        <p:txBody>
          <a:bodyPr>
            <a:normAutofit fontScale="92500" lnSpcReduction="10000"/>
          </a:bodyPr>
          <a:lstStyle/>
          <a:p>
            <a:pPr marL="0" indent="0">
              <a:buNone/>
            </a:pPr>
            <a:r>
              <a:rPr lang="ru-RU" sz="4800" b="1" dirty="0">
                <a:solidFill>
                  <a:srgbClr val="002060"/>
                </a:solidFill>
                <a:latin typeface="Times New Roman" pitchFamily="18" charset="0"/>
                <a:cs typeface="Times New Roman" pitchFamily="18" charset="0"/>
              </a:rPr>
              <a:t>Дидактическая игра «Полезно и вредно».(</a:t>
            </a:r>
            <a:r>
              <a:rPr lang="ru-RU" b="1" dirty="0">
                <a:solidFill>
                  <a:srgbClr val="002060"/>
                </a:solidFill>
                <a:latin typeface="Times New Roman" pitchFamily="18" charset="0"/>
                <a:cs typeface="Times New Roman" pitchFamily="18" charset="0"/>
              </a:rPr>
              <a:t>из серии «Валеология или здоровый малыш».</a:t>
            </a:r>
            <a:r>
              <a:rPr lang="ru-RU" sz="4800" b="1" dirty="0">
                <a:solidFill>
                  <a:srgbClr val="002060"/>
                </a:solidFill>
                <a:latin typeface="Times New Roman" pitchFamily="18" charset="0"/>
                <a:cs typeface="Times New Roman" pitchFamily="18" charset="0"/>
              </a:rPr>
              <a:t/>
            </a:r>
            <a:br>
              <a:rPr lang="ru-RU" sz="4800" b="1" dirty="0">
                <a:solidFill>
                  <a:srgbClr val="002060"/>
                </a:solidFill>
                <a:latin typeface="Times New Roman" pitchFamily="18" charset="0"/>
                <a:cs typeface="Times New Roman" pitchFamily="18" charset="0"/>
              </a:rPr>
            </a:br>
            <a:r>
              <a:rPr lang="ru-RU" b="1" dirty="0">
                <a:solidFill>
                  <a:srgbClr val="002060"/>
                </a:solidFill>
                <a:latin typeface="Times New Roman" pitchFamily="18" charset="0"/>
                <a:cs typeface="Times New Roman" pitchFamily="18" charset="0"/>
              </a:rPr>
              <a:t>Описание игры: после просмотра и рассуждений  презентации «Микробы» </a:t>
            </a:r>
            <a:r>
              <a:rPr lang="ru-RU" dirty="0">
                <a:solidFill>
                  <a:srgbClr val="002060"/>
                </a:solidFill>
                <a:latin typeface="Times New Roman" pitchFamily="18" charset="0"/>
                <a:cs typeface="Times New Roman" pitchFamily="18" charset="0"/>
              </a:rPr>
              <a:t>проводится игра в которой необходимо разложить картинки  изображение которого полезно или вредно по отношению </a:t>
            </a:r>
            <a:r>
              <a:rPr lang="ru-RU" b="1" dirty="0">
                <a:solidFill>
                  <a:srgbClr val="002060"/>
                </a:solidFill>
                <a:latin typeface="Times New Roman" pitchFamily="18" charset="0"/>
                <a:cs typeface="Times New Roman" pitchFamily="18" charset="0"/>
              </a:rPr>
              <a:t>к здоровью. Например, мальчик с грязными руками.</a:t>
            </a:r>
            <a:endParaRPr lang="ru-RU" dirty="0"/>
          </a:p>
        </p:txBody>
      </p:sp>
    </p:spTree>
    <p:extLst>
      <p:ext uri="{BB962C8B-B14F-4D97-AF65-F5344CB8AC3E}">
        <p14:creationId xmlns:p14="http://schemas.microsoft.com/office/powerpoint/2010/main" val="3620688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58198"/>
            <a:ext cx="9144000" cy="6186309"/>
          </a:xfrm>
          <a:prstGeom prst="rect">
            <a:avLst/>
          </a:prstGeom>
        </p:spPr>
        <p:txBody>
          <a:bodyPr wrap="square">
            <a:spAutoFit/>
          </a:bodyPr>
          <a:lstStyle/>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Побудка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Кто спит в постели сладко?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Давно пора вставать.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Спешите на зарядку-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Мы вас не будем ждать!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0,5 мин.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О.Р.У.: лежа на кровати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 Пробуждение.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Наши котики проснулись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в кроватках потянулись. (движения по тексту)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Лапки к верху поднимают,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Спинки ловко прогибают. (руки вверх, прогиб спины в положение лежа. 3-4 раза)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Лапкой мордочку умыли. (сидя ноги вытянутые, растираем лицо)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головкой покрутили. (головой движение вправо, в лево. 4-5 раз)</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Наклонились низко, низко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Наши маленькие киски. (наклоны в перед, достаем до носочек)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Ножки быстры у котят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Бегать. Шустрые, хотят. (лежа на спине ноги по очереди подгибаем к груди)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Не удержишь, побежали,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нисколько не устали. (то же движения, в ускоренном темпе)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1,5 мин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59532" y="188640"/>
            <a:ext cx="8424936" cy="400110"/>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«Гимнастика после пробуждения: «Наши котики проснулись!».</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76672"/>
            <a:ext cx="8928992" cy="6186309"/>
          </a:xfrm>
          <a:prstGeom prst="rect">
            <a:avLst/>
          </a:prstGeom>
        </p:spPr>
        <p:txBody>
          <a:bodyPr wrap="square">
            <a:spAutoFit/>
          </a:bodyPr>
          <a:lstStyle/>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О.Р.У.: стоя возле кровати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«Все спортом занимаются»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Скачет лягушонок: ква-ква-</a:t>
            </a:r>
            <a:r>
              <a:rPr lang="ru-RU" dirty="0" err="1">
                <a:latin typeface="Times New Roman" panose="02020603050405020304" pitchFamily="18" charset="0"/>
                <a:ea typeface="Calibri" panose="020F0502020204030204" pitchFamily="34" charset="0"/>
                <a:cs typeface="Times New Roman" panose="02020603050405020304" pitchFamily="18" charset="0"/>
              </a:rPr>
              <a:t>ква</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(Руки согнуть в локтях, наклоны (Сжимать и разжимать пальцы в кулак)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Плавает утенок: кря-кря-кря! (Имитировать плавание) (Сжимать и разжимать прямые пальцы рук)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Маленький бельчонок: скок- скок- скок! (Прыжки вверх)</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 веточки на веточку: скок- скок- скок! (Прыжки на месте вперед- назад)</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Все вокруг стараются, (Одна рука вверх, другая вниз. Менять положение рук)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Спортом занимаются.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1,5 мин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Контрастные воздушные ванны (перебежки)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Побежали паучки застучали каблучки.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Ходят, ходят по дорожке очень маленькие ножки.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3 мин.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Ходьба по мокрой дорожке (сухой)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Звери делают зарядку-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Кто вприскочку, кто вприсядку,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Кто–то плечи поднимает, кто- то плечи опускает.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Сделаем руками взмах, вправо мах и влево мах,</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err="1">
                <a:latin typeface="Times New Roman" panose="02020603050405020304" pitchFamily="18" charset="0"/>
                <a:ea typeface="Calibri" panose="020F0502020204030204" pitchFamily="34" charset="0"/>
                <a:cs typeface="Times New Roman" panose="02020603050405020304" pitchFamily="18" charset="0"/>
              </a:rPr>
              <a:t>Полуприсед</a:t>
            </a:r>
            <a:r>
              <a:rPr lang="ru-RU" dirty="0">
                <a:latin typeface="Times New Roman" panose="02020603050405020304" pitchFamily="18" charset="0"/>
                <a:ea typeface="Calibri" panose="020F0502020204030204" pitchFamily="34" charset="0"/>
                <a:cs typeface="Times New Roman" panose="02020603050405020304" pitchFamily="18" charset="0"/>
              </a:rPr>
              <a:t>, присед, наклон, всем спортсменам шлем поклон.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3 мин.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1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47500" lnSpcReduction="20000"/>
          </a:bodyPr>
          <a:lstStyle/>
          <a:p>
            <a:pPr marL="0" indent="0" algn="ctr">
              <a:buNone/>
            </a:pPr>
            <a:r>
              <a:rPr lang="ru-RU" sz="5100" dirty="0" smtClean="0">
                <a:solidFill>
                  <a:srgbClr val="FF0000"/>
                </a:solidFill>
              </a:rPr>
              <a:t>Этапы реализации проекта.</a:t>
            </a:r>
          </a:p>
          <a:p>
            <a:pPr marL="0" indent="0">
              <a:buNone/>
            </a:pPr>
            <a:r>
              <a:rPr lang="ru-RU" sz="4200" b="1" dirty="0" smtClean="0">
                <a:solidFill>
                  <a:srgbClr val="002060"/>
                </a:solidFill>
              </a:rPr>
              <a:t>1 этап-подготовительный.( с 13.04.2015 по 17.04.2015)</a:t>
            </a:r>
          </a:p>
          <a:p>
            <a:pPr marL="0" indent="0">
              <a:buNone/>
            </a:pPr>
            <a:r>
              <a:rPr lang="ru-RU" sz="3400" b="1" dirty="0" smtClean="0">
                <a:solidFill>
                  <a:srgbClr val="002060"/>
                </a:solidFill>
              </a:rPr>
              <a:t>Цели:</a:t>
            </a:r>
          </a:p>
          <a:p>
            <a:pPr marL="0" indent="0">
              <a:buNone/>
            </a:pPr>
            <a:r>
              <a:rPr lang="ru-RU" sz="3400" b="1" dirty="0" smtClean="0">
                <a:solidFill>
                  <a:srgbClr val="002060"/>
                </a:solidFill>
              </a:rPr>
              <a:t>*изучить методическую, научно-популярную и художественную литературу по теме;</a:t>
            </a:r>
          </a:p>
          <a:p>
            <a:pPr marL="0" indent="0">
              <a:buNone/>
            </a:pPr>
            <a:r>
              <a:rPr lang="ru-RU" sz="3400" b="1" dirty="0" smtClean="0">
                <a:solidFill>
                  <a:srgbClr val="002060"/>
                </a:solidFill>
              </a:rPr>
              <a:t>*подобрать иллюстративный материал, игрушки, атрибуты для игровой и познавательной деятельности</a:t>
            </a:r>
          </a:p>
          <a:p>
            <a:pPr marL="0" indent="0">
              <a:buNone/>
            </a:pPr>
            <a:r>
              <a:rPr lang="ru-RU" sz="3400" b="1" dirty="0" smtClean="0">
                <a:solidFill>
                  <a:srgbClr val="002060"/>
                </a:solidFill>
              </a:rPr>
              <a:t>*составить план мероприятий на каждый день, подобрать пальчиковые игры, игровые упражнения, дидактические и подвижные игры; стихи, загадки, пословицы, потешки. Подобрать материал для создания презентации по данной тематике.</a:t>
            </a:r>
          </a:p>
          <a:p>
            <a:pPr marL="0" indent="0">
              <a:buNone/>
            </a:pPr>
            <a:r>
              <a:rPr lang="ru-RU" sz="3400" b="1" dirty="0" smtClean="0">
                <a:solidFill>
                  <a:srgbClr val="002060"/>
                </a:solidFill>
              </a:rPr>
              <a:t>*привлечь родителей к совместной работе по воспитанию культуры здоровья детей.</a:t>
            </a:r>
          </a:p>
          <a:p>
            <a:pPr marL="0" indent="0">
              <a:buNone/>
            </a:pPr>
            <a:r>
              <a:rPr lang="ru-RU" sz="4200" b="1" dirty="0" smtClean="0">
                <a:solidFill>
                  <a:srgbClr val="002060"/>
                </a:solidFill>
              </a:rPr>
              <a:t>2этап- основной. (С 20.04.2015 по 24.04.2015)</a:t>
            </a:r>
          </a:p>
          <a:p>
            <a:pPr marL="0" indent="0">
              <a:buNone/>
            </a:pPr>
            <a:r>
              <a:rPr lang="ru-RU" sz="4200" b="1" dirty="0">
                <a:solidFill>
                  <a:srgbClr val="002060"/>
                </a:solidFill>
              </a:rPr>
              <a:t>Работа с родителями:</a:t>
            </a:r>
          </a:p>
          <a:p>
            <a:pPr marL="0" indent="0">
              <a:buNone/>
            </a:pPr>
            <a:r>
              <a:rPr lang="ru-RU" sz="3400" b="1" dirty="0" smtClean="0">
                <a:solidFill>
                  <a:srgbClr val="002060"/>
                </a:solidFill>
              </a:rPr>
              <a:t>*Консультации </a:t>
            </a:r>
            <a:r>
              <a:rPr lang="ru-RU" sz="3400" b="1" dirty="0">
                <a:solidFill>
                  <a:srgbClr val="002060"/>
                </a:solidFill>
              </a:rPr>
              <a:t>для родителей по теме: «Движение и здоровье» или как организовать активный отдых дома;</a:t>
            </a:r>
          </a:p>
          <a:p>
            <a:pPr marL="0" indent="0">
              <a:buNone/>
            </a:pPr>
            <a:r>
              <a:rPr lang="ru-RU" sz="3400" b="1" dirty="0" smtClean="0">
                <a:solidFill>
                  <a:srgbClr val="002060"/>
                </a:solidFill>
              </a:rPr>
              <a:t>*«</a:t>
            </a:r>
            <a:r>
              <a:rPr lang="ru-RU" sz="3400" b="1" dirty="0">
                <a:solidFill>
                  <a:srgbClr val="002060"/>
                </a:solidFill>
              </a:rPr>
              <a:t>Значение режима дня в жизни дошкольника</a:t>
            </a:r>
            <a:r>
              <a:rPr lang="ru-RU" sz="3400" b="1" dirty="0" smtClean="0">
                <a:solidFill>
                  <a:srgbClr val="002060"/>
                </a:solidFill>
              </a:rPr>
              <a:t>»</a:t>
            </a:r>
          </a:p>
          <a:p>
            <a:pPr marL="0" indent="0">
              <a:buNone/>
            </a:pPr>
            <a:r>
              <a:rPr lang="ru-RU" sz="3400" b="1" dirty="0" smtClean="0">
                <a:solidFill>
                  <a:srgbClr val="002060"/>
                </a:solidFill>
              </a:rPr>
              <a:t>* </a:t>
            </a:r>
            <a:r>
              <a:rPr lang="ru-RU" sz="3400" b="1" dirty="0">
                <a:solidFill>
                  <a:srgbClr val="002060"/>
                </a:solidFill>
              </a:rPr>
              <a:t>«Здоровье ребенка в наших руках</a:t>
            </a:r>
            <a:r>
              <a:rPr lang="ru-RU" sz="3400" b="1" dirty="0" smtClean="0">
                <a:solidFill>
                  <a:srgbClr val="002060"/>
                </a:solidFill>
              </a:rPr>
              <a:t>».</a:t>
            </a:r>
            <a:endParaRPr lang="ru-RU" sz="3400" b="1" dirty="0">
              <a:solidFill>
                <a:srgbClr val="002060"/>
              </a:solidFill>
            </a:endParaRPr>
          </a:p>
          <a:p>
            <a:pPr marL="0" indent="0">
              <a:buNone/>
            </a:pPr>
            <a:r>
              <a:rPr lang="ru-RU" sz="4200" b="1" dirty="0" smtClean="0">
                <a:solidFill>
                  <a:srgbClr val="002060"/>
                </a:solidFill>
              </a:rPr>
              <a:t>3этап-заключительный</a:t>
            </a:r>
          </a:p>
          <a:p>
            <a:pPr marL="0" indent="0">
              <a:buNone/>
            </a:pPr>
            <a:r>
              <a:rPr lang="ru-RU" sz="4200" b="1" dirty="0" smtClean="0">
                <a:solidFill>
                  <a:srgbClr val="002060"/>
                </a:solidFill>
              </a:rPr>
              <a:t>Итогом</a:t>
            </a:r>
            <a:r>
              <a:rPr lang="ru-RU" sz="3400" b="1" dirty="0" smtClean="0">
                <a:solidFill>
                  <a:srgbClr val="002060"/>
                </a:solidFill>
              </a:rPr>
              <a:t> всей нашей работы станет</a:t>
            </a:r>
            <a:endParaRPr lang="ru-RU" sz="3400" b="1" dirty="0">
              <a:solidFill>
                <a:srgbClr val="002060"/>
              </a:solidFill>
            </a:endParaRPr>
          </a:p>
          <a:p>
            <a:pPr marL="0" indent="0">
              <a:buNone/>
            </a:pPr>
            <a:r>
              <a:rPr lang="ru-RU" sz="3400" b="1" dirty="0" smtClean="0">
                <a:solidFill>
                  <a:srgbClr val="002060"/>
                </a:solidFill>
              </a:rPr>
              <a:t>*Оформление </a:t>
            </a:r>
            <a:r>
              <a:rPr lang="ru-RU" sz="3400" b="1" dirty="0">
                <a:solidFill>
                  <a:srgbClr val="002060"/>
                </a:solidFill>
              </a:rPr>
              <a:t>родителями книжки -  сказки «Если хочешь быть здоровым!».</a:t>
            </a:r>
          </a:p>
          <a:p>
            <a:pPr marL="0" indent="0">
              <a:buNone/>
            </a:pPr>
            <a:r>
              <a:rPr lang="ru-RU" sz="3400" b="1" dirty="0" smtClean="0">
                <a:solidFill>
                  <a:srgbClr val="002060"/>
                </a:solidFill>
              </a:rPr>
              <a:t>*Физкультурное </a:t>
            </a:r>
            <a:r>
              <a:rPr lang="ru-RU" sz="3400" b="1" dirty="0">
                <a:solidFill>
                  <a:srgbClr val="002060"/>
                </a:solidFill>
              </a:rPr>
              <a:t>развлечение с кошечкой «Веселая физкультура».</a:t>
            </a:r>
          </a:p>
          <a:p>
            <a:pPr marL="0" indent="0">
              <a:buNone/>
            </a:pPr>
            <a:r>
              <a:rPr lang="ru-RU" sz="3400" b="1" dirty="0">
                <a:solidFill>
                  <a:srgbClr val="002060"/>
                </a:solidFill>
              </a:rPr>
              <a:t>Выставка детских работ по художественному-эстетическому развитию(лепке): </a:t>
            </a:r>
            <a:r>
              <a:rPr lang="ru-RU" sz="3400" b="1" dirty="0" smtClean="0">
                <a:solidFill>
                  <a:srgbClr val="002060"/>
                </a:solidFill>
              </a:rPr>
              <a:t>*«</a:t>
            </a:r>
            <a:r>
              <a:rPr lang="ru-RU" sz="3400" b="1" dirty="0" err="1">
                <a:solidFill>
                  <a:srgbClr val="002060"/>
                </a:solidFill>
              </a:rPr>
              <a:t>Витаминки</a:t>
            </a:r>
            <a:r>
              <a:rPr lang="ru-RU" sz="3400" b="1" dirty="0">
                <a:solidFill>
                  <a:srgbClr val="002060"/>
                </a:solidFill>
              </a:rPr>
              <a:t> в баночке».</a:t>
            </a:r>
          </a:p>
          <a:p>
            <a:pPr marL="0" indent="0">
              <a:buNone/>
            </a:pPr>
            <a:r>
              <a:rPr lang="ru-RU" sz="3400" b="1" dirty="0" smtClean="0">
                <a:solidFill>
                  <a:srgbClr val="002060"/>
                </a:solidFill>
              </a:rPr>
              <a:t>*Показ </a:t>
            </a:r>
            <a:r>
              <a:rPr lang="ru-RU" sz="3400" b="1" dirty="0">
                <a:solidFill>
                  <a:srgbClr val="002060"/>
                </a:solidFill>
              </a:rPr>
              <a:t>презентации: «Микробы».</a:t>
            </a:r>
          </a:p>
          <a:p>
            <a:pPr marL="0" indent="0">
              <a:buNone/>
            </a:pPr>
            <a:endParaRPr lang="ru-RU" b="1" dirty="0" smtClean="0">
              <a:solidFill>
                <a:srgbClr val="002060"/>
              </a:solidFill>
            </a:endParaRPr>
          </a:p>
        </p:txBody>
      </p:sp>
    </p:spTree>
    <p:extLst>
      <p:ext uri="{BB962C8B-B14F-4D97-AF65-F5344CB8AC3E}">
        <p14:creationId xmlns:p14="http://schemas.microsoft.com/office/powerpoint/2010/main" val="3844686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35846"/>
            <a:ext cx="8712968" cy="5355312"/>
          </a:xfrm>
          <a:prstGeom prst="rect">
            <a:avLst/>
          </a:prstGeom>
        </p:spPr>
        <p:txBody>
          <a:bodyPr wrap="square">
            <a:spAutoFit/>
          </a:bodyPr>
          <a:lstStyle/>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Ходьба по мокрой дорожке (сухой)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Звери делают зарядку-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Кто вприскочку, кто вприсядку,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Кто–то плечи поднимает, кто- то плечи опускает.</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Сделаем руками взмах, вправо мах и влево мах,</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err="1">
                <a:latin typeface="Times New Roman" panose="02020603050405020304" pitchFamily="18" charset="0"/>
                <a:ea typeface="Calibri" panose="020F0502020204030204" pitchFamily="34" charset="0"/>
                <a:cs typeface="Times New Roman" panose="02020603050405020304" pitchFamily="18" charset="0"/>
              </a:rPr>
              <a:t>Полуприсед</a:t>
            </a:r>
            <a:r>
              <a:rPr lang="ru-RU" dirty="0">
                <a:latin typeface="Times New Roman" panose="02020603050405020304" pitchFamily="18" charset="0"/>
                <a:ea typeface="Calibri" panose="020F0502020204030204" pitchFamily="34" charset="0"/>
                <a:cs typeface="Times New Roman" panose="02020603050405020304" pitchFamily="18" charset="0"/>
              </a:rPr>
              <a:t>, присед, наклон, всем спортсменам шлем поклон.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3 мин.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Дыхательная гимнастика: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«Ветер»</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Подул теплый ветерок, (ш-ш-ш)</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Подул холодный ветер (с-с-с)</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1 мин.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Водные процедуры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Надо, надо нам помыться.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Где тут чистая водица?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Кран откроем – ш-ш-ш…</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Руки моем- ш-ш-ш…</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Шейку, шейку мы потрем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 водичкой обольем.  </a:t>
            </a:r>
            <a:r>
              <a:rPr lang="ru-RU" b="1" dirty="0">
                <a:latin typeface="Times New Roman" panose="02020603050405020304" pitchFamily="18" charset="0"/>
                <a:ea typeface="Calibri" panose="020F0502020204030204" pitchFamily="34" charset="0"/>
                <a:cs typeface="Times New Roman" panose="02020603050405020304" pitchFamily="18" charset="0"/>
              </a:rPr>
              <a:t>3 мин.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130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2000" cy="3429000"/>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0"/>
            <a:ext cx="4572000" cy="3429000"/>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465871"/>
            <a:ext cx="4572000" cy="3392129"/>
          </a:xfrm>
          <a:prstGeom prst="rect">
            <a:avLst/>
          </a:prstGeom>
        </p:spPr>
      </p:pic>
      <p:pic>
        <p:nvPicPr>
          <p:cNvPr id="7" name="Рисунок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3429000"/>
            <a:ext cx="4572000" cy="3429000"/>
          </a:xfrm>
          <a:prstGeom prst="rect">
            <a:avLst/>
          </a:prstGeom>
        </p:spPr>
      </p:pic>
    </p:spTree>
    <p:extLst>
      <p:ext uri="{BB962C8B-B14F-4D97-AF65-F5344CB8AC3E}">
        <p14:creationId xmlns:p14="http://schemas.microsoft.com/office/powerpoint/2010/main" val="1346220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5468" y="0"/>
            <a:ext cx="4572000" cy="6858000"/>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788788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0"/>
            <a:ext cx="4572000" cy="6858000"/>
          </a:xfrm>
          <a:prstGeom prst="rect">
            <a:avLst/>
          </a:prstGeom>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8" y="0"/>
            <a:ext cx="4568532" cy="6858000"/>
          </a:xfrm>
          <a:prstGeom prst="rect">
            <a:avLst/>
          </a:prstGeom>
        </p:spPr>
      </p:pic>
    </p:spTree>
    <p:extLst>
      <p:ext uri="{BB962C8B-B14F-4D97-AF65-F5344CB8AC3E}">
        <p14:creationId xmlns:p14="http://schemas.microsoft.com/office/powerpoint/2010/main" val="715524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5184576" cy="720080"/>
          </a:xfrm>
        </p:spPr>
        <p:txBody>
          <a:bodyPr>
            <a:normAutofit/>
          </a:bodyPr>
          <a:lstStyle/>
          <a:p>
            <a:r>
              <a:rPr lang="ru-RU" sz="2200" b="1" dirty="0" smtClean="0">
                <a:solidFill>
                  <a:schemeClr val="tx2">
                    <a:lumMod val="50000"/>
                  </a:schemeClr>
                </a:solidFill>
              </a:rPr>
              <a:t>Беседа с детьми</a:t>
            </a:r>
            <a:r>
              <a:rPr lang="ru-RU" sz="2200" dirty="0" smtClean="0">
                <a:solidFill>
                  <a:schemeClr val="tx2">
                    <a:lumMod val="50000"/>
                  </a:schemeClr>
                </a:solidFill>
              </a:rPr>
              <a:t>: «Микробы».</a:t>
            </a:r>
            <a:endParaRPr lang="ru-RU" dirty="0">
              <a:solidFill>
                <a:schemeClr val="tx2">
                  <a:lumMod val="50000"/>
                </a:schemeClr>
              </a:solidFill>
            </a:endParaRPr>
          </a:p>
        </p:txBody>
      </p:sp>
      <p:sp>
        <p:nvSpPr>
          <p:cNvPr id="3" name="Объект 2"/>
          <p:cNvSpPr>
            <a:spLocks noGrp="1"/>
          </p:cNvSpPr>
          <p:nvPr>
            <p:ph idx="1"/>
          </p:nvPr>
        </p:nvSpPr>
        <p:spPr>
          <a:xfrm>
            <a:off x="457200" y="836712"/>
            <a:ext cx="8229600" cy="5904656"/>
          </a:xfrm>
        </p:spPr>
        <p:txBody>
          <a:bodyPr>
            <a:normAutofit fontScale="40000" lnSpcReduction="20000"/>
          </a:bodyPr>
          <a:lstStyle/>
          <a:p>
            <a:pPr marL="0" indent="0">
              <a:buNone/>
            </a:pPr>
            <a:r>
              <a:rPr lang="ru-RU" sz="4800" dirty="0"/>
              <a:t>. </a:t>
            </a:r>
            <a:r>
              <a:rPr lang="ru-RU" sz="4800" b="1" dirty="0" smtClean="0"/>
              <a:t>Цель</a:t>
            </a:r>
            <a:r>
              <a:rPr lang="ru-RU" sz="4800" b="1" dirty="0"/>
              <a:t>:</a:t>
            </a:r>
            <a:r>
              <a:rPr lang="ru-RU" sz="4800" dirty="0"/>
              <a:t> Дать детям элементарное представление о микробе.  Формировать представление о том, что множество заболеваний носит инфекционный характер. Развивать знания детей о том, что человек в силах уберечь себя сам от болезней. Воспитывать желание быть здоровыми, сопротивляться болезням.</a:t>
            </a:r>
          </a:p>
          <a:p>
            <a:pPr marL="0" indent="0">
              <a:buNone/>
            </a:pPr>
            <a:r>
              <a:rPr lang="ru-RU" sz="4800" b="1" dirty="0"/>
              <a:t>Ход беседы.</a:t>
            </a:r>
            <a:endParaRPr lang="ru-RU" sz="4800" dirty="0"/>
          </a:p>
          <a:p>
            <a:pPr marL="0" indent="0">
              <a:buNone/>
            </a:pPr>
            <a:r>
              <a:rPr lang="ru-RU" sz="4800" b="1" dirty="0"/>
              <a:t>Кошка</a:t>
            </a:r>
            <a:r>
              <a:rPr lang="ru-RU" sz="4800" dirty="0"/>
              <a:t>:</a:t>
            </a:r>
          </a:p>
          <a:p>
            <a:pPr marL="0" indent="0">
              <a:buNone/>
            </a:pPr>
            <a:r>
              <a:rPr lang="ru-RU" sz="4800" dirty="0"/>
              <a:t>Мяу-мяу, помогите!</a:t>
            </a:r>
          </a:p>
          <a:p>
            <a:pPr marL="0" indent="0">
              <a:buNone/>
            </a:pPr>
            <a:r>
              <a:rPr lang="ru-RU" sz="4800" dirty="0"/>
              <a:t>Со мной приключилась большая беда</a:t>
            </a:r>
          </a:p>
          <a:p>
            <a:pPr marL="0" indent="0">
              <a:buNone/>
            </a:pPr>
            <a:r>
              <a:rPr lang="ru-RU" sz="4800" dirty="0"/>
              <a:t>Сметану холодную ела всегда</a:t>
            </a:r>
            <a:br>
              <a:rPr lang="ru-RU" sz="4800" dirty="0"/>
            </a:br>
            <a:r>
              <a:rPr lang="ru-RU" sz="4800" dirty="0"/>
              <a:t>И вот такая картина,-</a:t>
            </a:r>
            <a:br>
              <a:rPr lang="ru-RU" sz="4800" dirty="0"/>
            </a:br>
            <a:r>
              <a:rPr lang="ru-RU" sz="4800" dirty="0"/>
              <a:t>Ко мне привязалась ангина.</a:t>
            </a:r>
            <a:br>
              <a:rPr lang="ru-RU" sz="4800" dirty="0"/>
            </a:br>
            <a:r>
              <a:rPr lang="ru-RU" sz="4800" b="1" dirty="0"/>
              <a:t>Воспитатель:</a:t>
            </a:r>
            <a:r>
              <a:rPr lang="ru-RU" sz="4800" dirty="0"/>
              <a:t> Кошечка, да на тебя напали микробы! Дети, а вы выдели микроба? (нет)</a:t>
            </a:r>
            <a:br>
              <a:rPr lang="ru-RU" sz="4800" dirty="0"/>
            </a:br>
            <a:r>
              <a:rPr lang="ru-RU" sz="4800" dirty="0"/>
              <a:t>Я вам сейчас про него расскажу, а вы слушайте и представляйте:</a:t>
            </a:r>
          </a:p>
          <a:p>
            <a:pPr marL="0" indent="0">
              <a:buNone/>
            </a:pPr>
            <a:r>
              <a:rPr lang="ru-RU" sz="4800" dirty="0"/>
              <a:t> Не будь он так вертляв и </a:t>
            </a:r>
            <a:r>
              <a:rPr lang="ru-RU" sz="4800" dirty="0" smtClean="0"/>
              <a:t>мал,</a:t>
            </a:r>
          </a:p>
          <a:p>
            <a:pPr marL="0" indent="0">
              <a:buNone/>
            </a:pPr>
            <a:r>
              <a:rPr lang="ru-RU" sz="4800" dirty="0" smtClean="0"/>
              <a:t>Я </a:t>
            </a:r>
            <a:r>
              <a:rPr lang="ru-RU" sz="4800" dirty="0"/>
              <a:t>бы для вас его поймала</a:t>
            </a:r>
            <a:br>
              <a:rPr lang="ru-RU" sz="4800" dirty="0"/>
            </a:br>
            <a:r>
              <a:rPr lang="ru-RU" sz="4800" dirty="0"/>
              <a:t>И вы бы увидали сами</a:t>
            </a:r>
            <a:br>
              <a:rPr lang="ru-RU" sz="4800" dirty="0"/>
            </a:br>
            <a:r>
              <a:rPr lang="ru-RU" sz="4800" dirty="0" err="1"/>
              <a:t>Микробью</a:t>
            </a:r>
            <a:r>
              <a:rPr lang="ru-RU" sz="4800" dirty="0"/>
              <a:t> мордочку с усами</a:t>
            </a:r>
            <a:br>
              <a:rPr lang="ru-RU" sz="4800" dirty="0"/>
            </a:br>
            <a:r>
              <a:rPr lang="ru-RU" sz="4800" dirty="0"/>
              <a:t>Шесть быстрых ног и три хвоста.</a:t>
            </a:r>
            <a:br>
              <a:rPr lang="ru-RU" sz="4800" dirty="0"/>
            </a:br>
            <a:r>
              <a:rPr lang="ru-RU" sz="4800" dirty="0"/>
              <a:t>Ужас или красота?(</a:t>
            </a:r>
            <a:r>
              <a:rPr lang="ru-RU" sz="4800" dirty="0" smtClean="0"/>
              <a:t>просмотр презентации «Микробы»).</a:t>
            </a:r>
            <a:endParaRPr lang="ru-RU" sz="4800" dirty="0"/>
          </a:p>
          <a:p>
            <a:endParaRPr lang="ru-RU" dirty="0"/>
          </a:p>
        </p:txBody>
      </p:sp>
    </p:spTree>
    <p:extLst>
      <p:ext uri="{BB962C8B-B14F-4D97-AF65-F5344CB8AC3E}">
        <p14:creationId xmlns:p14="http://schemas.microsoft.com/office/powerpoint/2010/main" val="2478658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6120680"/>
          </a:xfrm>
        </p:spPr>
        <p:txBody>
          <a:bodyPr>
            <a:normAutofit fontScale="62500" lnSpcReduction="20000"/>
          </a:bodyPr>
          <a:lstStyle/>
          <a:p>
            <a:pPr marL="0" indent="0">
              <a:buNone/>
            </a:pPr>
            <a:r>
              <a:rPr lang="ru-RU" dirty="0"/>
              <a:t>-Конечно, ужас! Ребята, </a:t>
            </a:r>
            <a:r>
              <a:rPr lang="ru-RU" b="1" dirty="0"/>
              <a:t>микробы -</a:t>
            </a:r>
            <a:r>
              <a:rPr lang="ru-RU" dirty="0"/>
              <a:t> существа могущественные. Стоит только им пробраться в тело человека, сразу же начинают безобразничать и размножаться внутри. Человеку становится плохо, он заболевает. Его трясёт, колотит, начинает кашлять и чихать. А вы случайно не знаете, как микробы могут попасть к нам в организм? (предположительные ответы детей) – А как? (через немытые овощи и фрукты, грязные руки, когда человек кашляет и рот не прикрывает рукой, если ребёнок, сосет палец).</a:t>
            </a:r>
          </a:p>
          <a:p>
            <a:pPr marL="0" indent="0">
              <a:buNone/>
            </a:pPr>
            <a:r>
              <a:rPr lang="ru-RU" b="1" dirty="0"/>
              <a:t>Кошечка:</a:t>
            </a:r>
            <a:r>
              <a:rPr lang="ru-RU" dirty="0"/>
              <a:t> -Мне не нравится болеть!</a:t>
            </a:r>
          </a:p>
          <a:p>
            <a:pPr marL="0" indent="0">
              <a:buNone/>
            </a:pPr>
            <a:r>
              <a:rPr lang="ru-RU" b="1" dirty="0"/>
              <a:t>Воспитатель: -</a:t>
            </a:r>
            <a:r>
              <a:rPr lang="ru-RU" dirty="0"/>
              <a:t>Ребята, а вам хочется болеть? (нет)</a:t>
            </a:r>
            <a:br>
              <a:rPr lang="ru-RU" dirty="0"/>
            </a:br>
            <a:r>
              <a:rPr lang="ru-RU" dirty="0"/>
              <a:t>- А чтобы нам не болеть </a:t>
            </a:r>
          </a:p>
          <a:p>
            <a:pPr marL="0" indent="0">
              <a:buNone/>
            </a:pPr>
            <a:r>
              <a:rPr lang="ru-RU" dirty="0"/>
              <a:t>И не простужаться</a:t>
            </a:r>
          </a:p>
          <a:p>
            <a:pPr marL="0" indent="0">
              <a:buNone/>
            </a:pPr>
            <a:r>
              <a:rPr lang="ru-RU" dirty="0"/>
              <a:t>Мы зарядкой с вами будем заниматься</a:t>
            </a:r>
          </a:p>
          <a:p>
            <a:pPr marL="0" indent="0">
              <a:buNone/>
            </a:pPr>
            <a:r>
              <a:rPr lang="ru-RU" dirty="0"/>
              <a:t>И кошечку с собой возьмем.</a:t>
            </a:r>
          </a:p>
          <a:p>
            <a:pPr marL="0" indent="0">
              <a:buNone/>
            </a:pPr>
            <a:r>
              <a:rPr lang="ru-RU" dirty="0"/>
              <a:t>(вдруг звонит телефон. Попросить мл. воспитателя позвонить, как будто это доктор Айболит).</a:t>
            </a:r>
          </a:p>
          <a:p>
            <a:pPr marL="0" indent="0">
              <a:buNone/>
            </a:pPr>
            <a:r>
              <a:rPr lang="ru-RU" b="1" dirty="0"/>
              <a:t>Воспитатель. </a:t>
            </a:r>
            <a:r>
              <a:rPr lang="ru-RU" dirty="0"/>
              <a:t>– Алло, здравствуйте! Кто говорит?</a:t>
            </a:r>
          </a:p>
          <a:p>
            <a:pPr marL="0" indent="0">
              <a:buNone/>
            </a:pPr>
            <a:r>
              <a:rPr lang="ru-RU" b="1" dirty="0"/>
              <a:t>Доктор Айболит</a:t>
            </a:r>
            <a:r>
              <a:rPr lang="ru-RU" dirty="0"/>
              <a:t>. –Это доктор Айболит! Мне пришла телеграмма. </a:t>
            </a:r>
          </a:p>
          <a:p>
            <a:pPr marL="0" indent="0">
              <a:buNone/>
            </a:pPr>
            <a:r>
              <a:rPr lang="ru-RU" dirty="0"/>
              <a:t>Неужели в самом деле все ребята заболели?</a:t>
            </a:r>
          </a:p>
          <a:p>
            <a:pPr marL="0" indent="0">
              <a:buNone/>
            </a:pPr>
            <a:r>
              <a:rPr lang="ru-RU" dirty="0"/>
              <a:t>И надо будет приходить</a:t>
            </a:r>
          </a:p>
          <a:p>
            <a:pPr marL="0" indent="0">
              <a:buNone/>
            </a:pPr>
            <a:r>
              <a:rPr lang="ru-RU" dirty="0"/>
              <a:t>Деток всех ваших лечить?</a:t>
            </a:r>
          </a:p>
          <a:p>
            <a:pPr marL="0" indent="0">
              <a:buNone/>
            </a:pPr>
            <a:endParaRPr lang="ru-RU" dirty="0"/>
          </a:p>
        </p:txBody>
      </p:sp>
    </p:spTree>
    <p:extLst>
      <p:ext uri="{BB962C8B-B14F-4D97-AF65-F5344CB8AC3E}">
        <p14:creationId xmlns:p14="http://schemas.microsoft.com/office/powerpoint/2010/main" val="42454505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18058"/>
          </a:xfrm>
        </p:spPr>
        <p:txBody>
          <a:bodyPr>
            <a:normAutofit/>
          </a:bodyPr>
          <a:lstStyle/>
          <a:p>
            <a:r>
              <a:rPr lang="ru-RU" sz="2000" b="1" dirty="0" smtClean="0">
                <a:solidFill>
                  <a:schemeClr val="tx2">
                    <a:lumMod val="50000"/>
                  </a:schemeClr>
                </a:solidFill>
                <a:latin typeface="Times New Roman" panose="02020603050405020304" pitchFamily="18" charset="0"/>
                <a:cs typeface="Times New Roman" panose="02020603050405020304" pitchFamily="18" charset="0"/>
              </a:rPr>
              <a:t>Беседа с детьми: «Витамины я люблю быть здоровым я хочу!».</a:t>
            </a:r>
            <a:endParaRPr lang="ru-RU" sz="20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418058"/>
            <a:ext cx="8784976" cy="5963270"/>
          </a:xfrm>
        </p:spPr>
        <p:txBody>
          <a:bodyPr>
            <a:normAutofit fontScale="40000" lnSpcReduction="20000"/>
          </a:bodyPr>
          <a:lstStyle/>
          <a:p>
            <a:pPr marL="0" lvl="0" indent="0">
              <a:buNone/>
            </a:pPr>
            <a:r>
              <a:rPr lang="ru-RU" sz="4200" dirty="0" smtClean="0">
                <a:latin typeface="Times New Roman" panose="02020603050405020304" pitchFamily="18" charset="0"/>
                <a:cs typeface="Times New Roman" panose="02020603050405020304" pitchFamily="18" charset="0"/>
              </a:rPr>
              <a:t> </a:t>
            </a:r>
            <a:r>
              <a:rPr lang="ru-RU" sz="4600" b="1" dirty="0">
                <a:solidFill>
                  <a:prstClr val="black"/>
                </a:solidFill>
                <a:latin typeface="Times New Roman" panose="02020603050405020304" pitchFamily="18" charset="0"/>
                <a:cs typeface="Times New Roman" panose="02020603050405020304" pitchFamily="18" charset="0"/>
              </a:rPr>
              <a:t>Цель: </a:t>
            </a:r>
            <a:endParaRPr lang="ru-RU" sz="4600" dirty="0">
              <a:solidFill>
                <a:prstClr val="black"/>
              </a:solidFill>
              <a:latin typeface="Times New Roman" panose="02020603050405020304" pitchFamily="18" charset="0"/>
              <a:cs typeface="Times New Roman" panose="02020603050405020304" pitchFamily="18" charset="0"/>
            </a:endParaRP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Закрепить у детей названия некоторых овощей, фруктов, ягод, продуктов питания; расширять представления детей о том, на сколько полезны многие продукты, и как важно правильно питаться; продолжать совершенствовать речь детей и умение отвечать на вопросы; обучать детей умению вести диалог с педагогом.</a:t>
            </a: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Наглядный материал: муляжи фруктов и овощей.</a:t>
            </a: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 </a:t>
            </a:r>
          </a:p>
          <a:p>
            <a:pPr marL="0" lvl="0" indent="0">
              <a:buNone/>
            </a:pPr>
            <a:r>
              <a:rPr lang="ru-RU" sz="4600" b="1" dirty="0">
                <a:solidFill>
                  <a:prstClr val="black"/>
                </a:solidFill>
                <a:latin typeface="Times New Roman" panose="02020603050405020304" pitchFamily="18" charset="0"/>
                <a:cs typeface="Times New Roman" panose="02020603050405020304" pitchFamily="18" charset="0"/>
              </a:rPr>
              <a:t>Ход беседы:</a:t>
            </a:r>
            <a:endParaRPr lang="ru-RU" sz="4600" dirty="0">
              <a:solidFill>
                <a:prstClr val="black"/>
              </a:solidFill>
              <a:latin typeface="Times New Roman" panose="02020603050405020304" pitchFamily="18" charset="0"/>
              <a:cs typeface="Times New Roman" panose="02020603050405020304" pitchFamily="18" charset="0"/>
            </a:endParaRP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 </a:t>
            </a: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Воспитатель спрашивает </a:t>
            </a:r>
            <a:r>
              <a:rPr lang="ru-RU" sz="4600" dirty="0" smtClean="0">
                <a:solidFill>
                  <a:prstClr val="black"/>
                </a:solidFill>
                <a:latin typeface="Times New Roman" panose="02020603050405020304" pitchFamily="18" charset="0"/>
                <a:cs typeface="Times New Roman" panose="02020603050405020304" pitchFamily="18" charset="0"/>
              </a:rPr>
              <a:t>детей:</a:t>
            </a:r>
            <a:endParaRPr lang="ru-RU" sz="4600" dirty="0">
              <a:solidFill>
                <a:prstClr val="black"/>
              </a:solidFill>
              <a:latin typeface="Times New Roman" panose="02020603050405020304" pitchFamily="18" charset="0"/>
              <a:cs typeface="Times New Roman" panose="02020603050405020304" pitchFamily="18" charset="0"/>
            </a:endParaRP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 </a:t>
            </a: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 Ребята, вы любите витамины? А какие вы любите витамины? (ответы детей) Кто вам дает витамины? (скорее всего, дети назовут кого-то из членов семьи, воспитателя или медсестру).А где же мама (или др.) их покупают?</a:t>
            </a: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Выслушать, проанализировать и обобщить ответы детей.</a:t>
            </a: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Далее воспитатель сообщает детям, что витамины не только продаются в аптеке в красивой упаковке, но и содержатся в продуктах, которые мы едим. Воспитатель обращает внимание детей на муляжи фруктов и овощей:</a:t>
            </a:r>
          </a:p>
          <a:p>
            <a:pPr marL="0" lvl="0" indent="0">
              <a:buNone/>
            </a:pPr>
            <a:endParaRPr lang="ru-RU" sz="4600" dirty="0">
              <a:solidFill>
                <a:prstClr val="black"/>
              </a:solidFill>
              <a:latin typeface="Times New Roman" panose="02020603050405020304" pitchFamily="18" charset="0"/>
              <a:cs typeface="Times New Roman" panose="02020603050405020304" pitchFamily="18" charset="0"/>
            </a:endParaRPr>
          </a:p>
          <a:p>
            <a:pPr marL="0" lvl="0" indent="0">
              <a:buNone/>
            </a:pPr>
            <a:r>
              <a:rPr lang="ru-RU" sz="4600" dirty="0">
                <a:solidFill>
                  <a:prstClr val="black"/>
                </a:solidFill>
                <a:latin typeface="Times New Roman" panose="02020603050405020304" pitchFamily="18" charset="0"/>
                <a:cs typeface="Times New Roman" panose="02020603050405020304" pitchFamily="18" charset="0"/>
              </a:rPr>
              <a:t>— Посмотрите, малыши, что это у меня? (ответы детей) А вы знаете, сколько витаминов в них содержится! Вот, пожалуйста, поднимите руки те малыши, которые любят морковку. Молодцы! Пожалуйста, хлопните в ладоши те малыши, которые любят лимон. Молодцы! Пожалуйста, топните ножкой те, кто любят апельсины. Вот молодцы!</a:t>
            </a:r>
          </a:p>
          <a:p>
            <a:pPr marL="0" indent="0">
              <a:buNone/>
            </a:pPr>
            <a:endParaRPr lang="ru-RU" sz="4200"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6957776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25000" lnSpcReduction="20000"/>
          </a:bodyPr>
          <a:lstStyle/>
          <a:p>
            <a:pPr marL="0" indent="0">
              <a:buNone/>
            </a:pPr>
            <a:r>
              <a:rPr lang="ru-RU" sz="6400" dirty="0">
                <a:latin typeface="Times New Roman" panose="02020603050405020304" pitchFamily="18" charset="0"/>
                <a:cs typeface="Times New Roman" panose="02020603050405020304" pitchFamily="18" charset="0"/>
              </a:rPr>
              <a:t>От простуды и ангины </a:t>
            </a:r>
          </a:p>
          <a:p>
            <a:pPr marL="0" indent="0">
              <a:buNone/>
            </a:pPr>
            <a:r>
              <a:rPr lang="ru-RU" sz="6400" dirty="0">
                <a:latin typeface="Times New Roman" panose="02020603050405020304" pitchFamily="18" charset="0"/>
                <a:cs typeface="Times New Roman" panose="02020603050405020304" pitchFamily="18" charset="0"/>
              </a:rPr>
              <a:t>Помогают апельсины!</a:t>
            </a:r>
          </a:p>
          <a:p>
            <a:pPr marL="0" indent="0">
              <a:buNone/>
            </a:pPr>
            <a:r>
              <a:rPr lang="ru-RU" sz="6400" dirty="0">
                <a:latin typeface="Times New Roman" panose="02020603050405020304" pitchFamily="18" charset="0"/>
                <a:cs typeface="Times New Roman" panose="02020603050405020304" pitchFamily="18" charset="0"/>
              </a:rPr>
              <a:t>Ну а лучше съесть лимон,</a:t>
            </a:r>
          </a:p>
          <a:p>
            <a:pPr marL="0" indent="0">
              <a:buNone/>
            </a:pPr>
            <a:r>
              <a:rPr lang="ru-RU" sz="6400" dirty="0">
                <a:latin typeface="Times New Roman" panose="02020603050405020304" pitchFamily="18" charset="0"/>
                <a:cs typeface="Times New Roman" panose="02020603050405020304" pitchFamily="18" charset="0"/>
              </a:rPr>
              <a:t>Хоть и очень кислый он.</a:t>
            </a:r>
          </a:p>
          <a:p>
            <a:pPr marL="0" indent="0">
              <a:buNone/>
            </a:pPr>
            <a:r>
              <a:rPr lang="ru-RU" sz="6400" dirty="0">
                <a:latin typeface="Times New Roman" panose="02020603050405020304" pitchFamily="18" charset="0"/>
                <a:cs typeface="Times New Roman" panose="02020603050405020304" pitchFamily="18" charset="0"/>
              </a:rPr>
              <a:t>Ешь побольше апельсинов,</a:t>
            </a:r>
          </a:p>
          <a:p>
            <a:pPr marL="0" indent="0">
              <a:buNone/>
            </a:pPr>
            <a:r>
              <a:rPr lang="ru-RU" sz="6400" dirty="0">
                <a:latin typeface="Times New Roman" panose="02020603050405020304" pitchFamily="18" charset="0"/>
                <a:cs typeface="Times New Roman" panose="02020603050405020304" pitchFamily="18" charset="0"/>
              </a:rPr>
              <a:t>Пей морковный вкусный сок,</a:t>
            </a:r>
          </a:p>
          <a:p>
            <a:pPr marL="0" indent="0">
              <a:buNone/>
            </a:pPr>
            <a:r>
              <a:rPr lang="ru-RU" sz="6400" dirty="0">
                <a:latin typeface="Times New Roman" panose="02020603050405020304" pitchFamily="18" charset="0"/>
                <a:cs typeface="Times New Roman" panose="02020603050405020304" pitchFamily="18" charset="0"/>
              </a:rPr>
              <a:t>И тогда ты точно будешь </a:t>
            </a:r>
          </a:p>
          <a:p>
            <a:pPr marL="0" indent="0">
              <a:buNone/>
            </a:pPr>
            <a:r>
              <a:rPr lang="ru-RU" sz="6400" dirty="0">
                <a:latin typeface="Times New Roman" panose="02020603050405020304" pitchFamily="18" charset="0"/>
                <a:cs typeface="Times New Roman" panose="02020603050405020304" pitchFamily="18" charset="0"/>
              </a:rPr>
              <a:t>Очень строен и высок.</a:t>
            </a:r>
          </a:p>
          <a:p>
            <a:pPr marL="0" indent="0">
              <a:buNone/>
            </a:pPr>
            <a:r>
              <a:rPr lang="ru-RU" sz="6400" dirty="0">
                <a:latin typeface="Times New Roman" panose="02020603050405020304" pitchFamily="18" charset="0"/>
                <a:cs typeface="Times New Roman" panose="02020603050405020304" pitchFamily="18" charset="0"/>
              </a:rPr>
              <a:t>Нет полезнее продуктов —</a:t>
            </a:r>
          </a:p>
          <a:p>
            <a:pPr marL="0" indent="0">
              <a:buNone/>
            </a:pPr>
            <a:r>
              <a:rPr lang="ru-RU" sz="6400" dirty="0">
                <a:latin typeface="Times New Roman" panose="02020603050405020304" pitchFamily="18" charset="0"/>
                <a:cs typeface="Times New Roman" panose="02020603050405020304" pitchFamily="18" charset="0"/>
              </a:rPr>
              <a:t>Вкусных овощей и фруктов.</a:t>
            </a:r>
          </a:p>
          <a:p>
            <a:pPr marL="0" indent="0">
              <a:buNone/>
            </a:pPr>
            <a:r>
              <a:rPr lang="ru-RU" sz="6400" dirty="0">
                <a:latin typeface="Times New Roman" panose="02020603050405020304" pitchFamily="18" charset="0"/>
                <a:cs typeface="Times New Roman" panose="02020603050405020304" pitchFamily="18" charset="0"/>
              </a:rPr>
              <a:t> </a:t>
            </a:r>
          </a:p>
          <a:p>
            <a:pPr marL="0" indent="0">
              <a:buNone/>
            </a:pPr>
            <a:r>
              <a:rPr lang="ru-RU" sz="6400" dirty="0">
                <a:latin typeface="Times New Roman" panose="02020603050405020304" pitchFamily="18" charset="0"/>
                <a:cs typeface="Times New Roman" panose="02020603050405020304" pitchFamily="18" charset="0"/>
              </a:rPr>
              <a:t>— Но знаете ребята, витамины содержатся не только в овощах и фруктах, но и в других продуктах. Очень полезно кушать кашу с маслом, мед, много витаминов содержится в рыбе, обязательно надо есть мясо. Богаты витаминами и ягоды. А какие вы знаете ягоды? (ответы детей)</a:t>
            </a:r>
          </a:p>
          <a:p>
            <a:pPr marL="0" indent="0">
              <a:buNone/>
            </a:pPr>
            <a:r>
              <a:rPr lang="ru-RU" sz="6400" dirty="0">
                <a:latin typeface="Times New Roman" panose="02020603050405020304" pitchFamily="18" charset="0"/>
                <a:cs typeface="Times New Roman" panose="02020603050405020304" pitchFamily="18" charset="0"/>
              </a:rPr>
              <a:t> </a:t>
            </a:r>
          </a:p>
          <a:p>
            <a:pPr marL="0" indent="0">
              <a:buNone/>
            </a:pPr>
            <a:r>
              <a:rPr lang="ru-RU" sz="6400" dirty="0">
                <a:latin typeface="Times New Roman" panose="02020603050405020304" pitchFamily="18" charset="0"/>
                <a:cs typeface="Times New Roman" panose="02020603050405020304" pitchFamily="18" charset="0"/>
              </a:rPr>
              <a:t>Если хочешь быть здоровым,</a:t>
            </a:r>
          </a:p>
          <a:p>
            <a:pPr marL="0" indent="0">
              <a:buNone/>
            </a:pPr>
            <a:r>
              <a:rPr lang="ru-RU" sz="6400" dirty="0">
                <a:latin typeface="Times New Roman" panose="02020603050405020304" pitchFamily="18" charset="0"/>
                <a:cs typeface="Times New Roman" panose="02020603050405020304" pitchFamily="18" charset="0"/>
              </a:rPr>
              <a:t>Правильно питайся.</a:t>
            </a:r>
          </a:p>
          <a:p>
            <a:pPr marL="0" indent="0">
              <a:buNone/>
            </a:pPr>
            <a:r>
              <a:rPr lang="ru-RU" sz="6400" dirty="0">
                <a:latin typeface="Times New Roman" panose="02020603050405020304" pitchFamily="18" charset="0"/>
                <a:cs typeface="Times New Roman" panose="02020603050405020304" pitchFamily="18" charset="0"/>
              </a:rPr>
              <a:t>Ешь побольше витаминов</a:t>
            </a:r>
          </a:p>
          <a:p>
            <a:pPr marL="0" indent="0">
              <a:buNone/>
            </a:pPr>
            <a:r>
              <a:rPr lang="ru-RU" sz="6400" dirty="0">
                <a:latin typeface="Times New Roman" panose="02020603050405020304" pitchFamily="18" charset="0"/>
                <a:cs typeface="Times New Roman" panose="02020603050405020304" pitchFamily="18" charset="0"/>
              </a:rPr>
              <a:t>И с болезнями не знайся.</a:t>
            </a:r>
          </a:p>
          <a:p>
            <a:pPr marL="0" indent="0">
              <a:buNone/>
            </a:pPr>
            <a:r>
              <a:rPr lang="ru-RU" sz="6400" dirty="0">
                <a:latin typeface="Times New Roman" panose="02020603050405020304" pitchFamily="18" charset="0"/>
                <a:cs typeface="Times New Roman" panose="02020603050405020304" pitchFamily="18" charset="0"/>
              </a:rPr>
              <a:t> </a:t>
            </a:r>
          </a:p>
          <a:p>
            <a:pPr marL="0" indent="0">
              <a:buNone/>
            </a:pPr>
            <a:r>
              <a:rPr lang="ru-RU" sz="6400" dirty="0">
                <a:latin typeface="Times New Roman" panose="02020603050405020304" pitchFamily="18" charset="0"/>
                <a:cs typeface="Times New Roman" panose="02020603050405020304" pitchFamily="18" charset="0"/>
              </a:rPr>
              <a:t>— Вот видите, малыши, сколько пользы от витаминов! Поэтому ешьте витамины, которые покупают вам в аптеке. Но, а самое главное, хорошо кушайте, чтобы не болеть, расти здоровыми и умными!</a:t>
            </a:r>
          </a:p>
          <a:p>
            <a:pPr marL="0" indent="0">
              <a:buNone/>
            </a:pPr>
            <a:endParaRPr lang="ru-RU" dirty="0"/>
          </a:p>
        </p:txBody>
      </p:sp>
    </p:spTree>
    <p:extLst>
      <p:ext uri="{BB962C8B-B14F-4D97-AF65-F5344CB8AC3E}">
        <p14:creationId xmlns:p14="http://schemas.microsoft.com/office/powerpoint/2010/main" val="37175508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856"/>
            <a:ext cx="8229600" cy="418058"/>
          </a:xfrm>
        </p:spPr>
        <p:txBody>
          <a:bodyPr>
            <a:normAutofit/>
          </a:bodyPr>
          <a:lstStyle/>
          <a:p>
            <a:r>
              <a:rPr lang="ru-RU" sz="2000" b="1" dirty="0" smtClean="0">
                <a:solidFill>
                  <a:schemeClr val="tx2">
                    <a:lumMod val="50000"/>
                  </a:schemeClr>
                </a:solidFill>
                <a:latin typeface="Times New Roman" panose="02020603050405020304" pitchFamily="18" charset="0"/>
                <a:cs typeface="Times New Roman" panose="02020603050405020304" pitchFamily="18" charset="0"/>
              </a:rPr>
              <a:t>Беседа с детьми: «Друзья </a:t>
            </a:r>
            <a:r>
              <a:rPr lang="ru-RU" sz="2000" b="1" dirty="0" err="1" smtClean="0">
                <a:solidFill>
                  <a:schemeClr val="tx2">
                    <a:lumMod val="50000"/>
                  </a:schemeClr>
                </a:solidFill>
                <a:latin typeface="Times New Roman" panose="02020603050405020304" pitchFamily="18" charset="0"/>
                <a:cs typeface="Times New Roman" panose="02020603050405020304" pitchFamily="18" charset="0"/>
              </a:rPr>
              <a:t>Мойдодыра</a:t>
            </a:r>
            <a:r>
              <a:rPr lang="ru-RU" sz="2000" b="1"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20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445914"/>
            <a:ext cx="8229600" cy="5680249"/>
          </a:xfrm>
        </p:spPr>
        <p:txBody>
          <a:bodyPr>
            <a:normAutofit fontScale="70000" lnSpcReduction="20000"/>
          </a:bodyPr>
          <a:lstStyle/>
          <a:p>
            <a:pPr marL="0" indent="0">
              <a:buNone/>
            </a:pPr>
            <a:r>
              <a:rPr lang="ru-RU" b="1" dirty="0"/>
              <a:t>Цель: </a:t>
            </a:r>
            <a:endParaRPr lang="ru-RU" dirty="0"/>
          </a:p>
          <a:p>
            <a:pPr marL="0" indent="0">
              <a:buNone/>
            </a:pPr>
            <a:r>
              <a:rPr lang="ru-RU" dirty="0"/>
              <a:t>Продолжать воспитывать у детей культурно-гигиенические навыки; расширять представления детей о том, на сколько важно следить за чистотой своего тела, рук, лица и т.д.; продолжать приучать детей внимательно слушать рассказ воспитателя, вовлекать детей в разговор во время рассматривания иллюстраций; обучать умению вести диалог с воспитателем, слушать и понимать заданный вопрос.</a:t>
            </a:r>
          </a:p>
          <a:p>
            <a:pPr marL="0" indent="0">
              <a:buNone/>
            </a:pPr>
            <a:r>
              <a:rPr lang="ru-RU" dirty="0"/>
              <a:t>Наглядный материал: иллюстрация «</a:t>
            </a:r>
            <a:r>
              <a:rPr lang="ru-RU" dirty="0" err="1"/>
              <a:t>Мойдодыра</a:t>
            </a:r>
            <a:r>
              <a:rPr lang="ru-RU" dirty="0"/>
              <a:t>», ширма «Уроки </a:t>
            </a:r>
            <a:r>
              <a:rPr lang="ru-RU" dirty="0" err="1"/>
              <a:t>Мойдодыра</a:t>
            </a:r>
            <a:r>
              <a:rPr lang="ru-RU" dirty="0"/>
              <a:t>», конверт с письмом-стихотворением.</a:t>
            </a:r>
          </a:p>
          <a:p>
            <a:pPr marL="0" indent="0">
              <a:buNone/>
            </a:pPr>
            <a:r>
              <a:rPr lang="ru-RU" dirty="0"/>
              <a:t> </a:t>
            </a:r>
          </a:p>
          <a:p>
            <a:pPr marL="0" indent="0">
              <a:buNone/>
            </a:pPr>
            <a:r>
              <a:rPr lang="ru-RU" b="1" dirty="0"/>
              <a:t>Ход беседы:</a:t>
            </a:r>
          </a:p>
          <a:p>
            <a:pPr marL="0" indent="0">
              <a:buNone/>
            </a:pPr>
            <a:r>
              <a:rPr lang="ru-RU" dirty="0"/>
              <a:t>Воспитатель обращает внимание детей на иллюстрацию «</a:t>
            </a:r>
            <a:r>
              <a:rPr lang="ru-RU" dirty="0" err="1"/>
              <a:t>Мойдодыра</a:t>
            </a:r>
            <a:r>
              <a:rPr lang="ru-RU" dirty="0"/>
              <a:t>»:</a:t>
            </a:r>
          </a:p>
          <a:p>
            <a:pPr marL="0" indent="0">
              <a:buNone/>
            </a:pPr>
            <a:r>
              <a:rPr lang="ru-RU" dirty="0"/>
              <a:t>— </a:t>
            </a:r>
            <a:r>
              <a:rPr lang="ru-RU" dirty="0" smtClean="0"/>
              <a:t>Дети, </a:t>
            </a:r>
            <a:r>
              <a:rPr lang="ru-RU" dirty="0"/>
              <a:t>вы знаете, кто это? (выслушать ответы детей, уточнить их) А вы знаете, я сегодня получила письмо от </a:t>
            </a:r>
            <a:r>
              <a:rPr lang="ru-RU" dirty="0" err="1"/>
              <a:t>Мойдодыра</a:t>
            </a:r>
            <a:r>
              <a:rPr lang="ru-RU" dirty="0"/>
              <a:t> (показывает конверт). Сейчас я открою конверт и прочитаю его.</a:t>
            </a:r>
          </a:p>
          <a:p>
            <a:pPr marL="0" indent="0">
              <a:buNone/>
            </a:pPr>
            <a:endParaRPr lang="ru-RU" dirty="0"/>
          </a:p>
        </p:txBody>
      </p:sp>
    </p:spTree>
    <p:extLst>
      <p:ext uri="{BB962C8B-B14F-4D97-AF65-F5344CB8AC3E}">
        <p14:creationId xmlns:p14="http://schemas.microsoft.com/office/powerpoint/2010/main" val="477863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32656"/>
            <a:ext cx="9036496" cy="6525344"/>
          </a:xfrm>
        </p:spPr>
        <p:txBody>
          <a:bodyPr>
            <a:normAutofit fontScale="25000" lnSpcReduction="20000"/>
          </a:bodyPr>
          <a:lstStyle/>
          <a:p>
            <a:pPr marL="0" indent="0">
              <a:buNone/>
            </a:pPr>
            <a:r>
              <a:rPr lang="ru-RU" b="1" dirty="0"/>
              <a:t>«</a:t>
            </a:r>
            <a:r>
              <a:rPr lang="ru-RU" sz="4800" b="1" dirty="0">
                <a:latin typeface="Times New Roman" panose="02020603050405020304" pitchFamily="18" charset="0"/>
                <a:cs typeface="Times New Roman" panose="02020603050405020304" pitchFamily="18" charset="0"/>
              </a:rPr>
              <a:t>Письмо ко всем детям по одному очень важному делу»</a:t>
            </a:r>
            <a:endParaRPr lang="ru-RU" sz="4800" dirty="0">
              <a:latin typeface="Times New Roman" panose="02020603050405020304" pitchFamily="18" charset="0"/>
              <a:cs typeface="Times New Roman" panose="02020603050405020304" pitchFamily="18" charset="0"/>
            </a:endParaRPr>
          </a:p>
          <a:p>
            <a:pPr marL="0" indent="0">
              <a:buNone/>
            </a:pPr>
            <a:r>
              <a:rPr lang="ru-RU" sz="4800" dirty="0">
                <a:latin typeface="Times New Roman" panose="02020603050405020304" pitchFamily="18" charset="0"/>
                <a:cs typeface="Times New Roman" panose="02020603050405020304" pitchFamily="18" charset="0"/>
              </a:rPr>
              <a:t>Дорогие мои дети! </a:t>
            </a:r>
          </a:p>
          <a:p>
            <a:pPr marL="0" indent="0">
              <a:buNone/>
            </a:pPr>
            <a:r>
              <a:rPr lang="ru-RU" sz="4800" dirty="0">
                <a:latin typeface="Times New Roman" panose="02020603050405020304" pitchFamily="18" charset="0"/>
                <a:cs typeface="Times New Roman" panose="02020603050405020304" pitchFamily="18" charset="0"/>
              </a:rPr>
              <a:t>Я пишу вам письмо: </a:t>
            </a:r>
          </a:p>
          <a:p>
            <a:pPr marL="0" indent="0">
              <a:buNone/>
            </a:pPr>
            <a:r>
              <a:rPr lang="ru-RU" sz="4800" dirty="0">
                <a:latin typeface="Times New Roman" panose="02020603050405020304" pitchFamily="18" charset="0"/>
                <a:cs typeface="Times New Roman" panose="02020603050405020304" pitchFamily="18" charset="0"/>
              </a:rPr>
              <a:t>Я прошу вас, мойте чаще </a:t>
            </a:r>
          </a:p>
          <a:p>
            <a:pPr marL="0" indent="0">
              <a:buNone/>
            </a:pPr>
            <a:r>
              <a:rPr lang="ru-RU" sz="4800" dirty="0">
                <a:latin typeface="Times New Roman" panose="02020603050405020304" pitchFamily="18" charset="0"/>
                <a:cs typeface="Times New Roman" panose="02020603050405020304" pitchFamily="18" charset="0"/>
              </a:rPr>
              <a:t>Ваши руки и лицо. </a:t>
            </a:r>
          </a:p>
          <a:p>
            <a:pPr marL="0" indent="0">
              <a:buNone/>
            </a:pPr>
            <a:r>
              <a:rPr lang="ru-RU" sz="4800" dirty="0">
                <a:latin typeface="Times New Roman" panose="02020603050405020304" pitchFamily="18" charset="0"/>
                <a:cs typeface="Times New Roman" panose="02020603050405020304" pitchFamily="18" charset="0"/>
              </a:rPr>
              <a:t>Все равно какой водою: </a:t>
            </a:r>
          </a:p>
          <a:p>
            <a:pPr marL="0" indent="0">
              <a:buNone/>
            </a:pPr>
            <a:r>
              <a:rPr lang="ru-RU" sz="4800" dirty="0">
                <a:latin typeface="Times New Roman" panose="02020603050405020304" pitchFamily="18" charset="0"/>
                <a:cs typeface="Times New Roman" panose="02020603050405020304" pitchFamily="18" charset="0"/>
              </a:rPr>
              <a:t>Кипяченной, ключевою, </a:t>
            </a:r>
          </a:p>
          <a:p>
            <a:pPr marL="0" indent="0">
              <a:buNone/>
            </a:pPr>
            <a:r>
              <a:rPr lang="ru-RU" sz="4800" dirty="0">
                <a:latin typeface="Times New Roman" panose="02020603050405020304" pitchFamily="18" charset="0"/>
                <a:cs typeface="Times New Roman" panose="02020603050405020304" pitchFamily="18" charset="0"/>
              </a:rPr>
              <a:t>Из реки, иль из колодца, </a:t>
            </a:r>
          </a:p>
          <a:p>
            <a:pPr marL="0" indent="0">
              <a:buNone/>
            </a:pPr>
            <a:r>
              <a:rPr lang="ru-RU" sz="4800" dirty="0">
                <a:latin typeface="Times New Roman" panose="02020603050405020304" pitchFamily="18" charset="0"/>
                <a:cs typeface="Times New Roman" panose="02020603050405020304" pitchFamily="18" charset="0"/>
              </a:rPr>
              <a:t>Или просто дождевой! </a:t>
            </a:r>
          </a:p>
          <a:p>
            <a:pPr marL="0" indent="0">
              <a:buNone/>
            </a:pPr>
            <a:r>
              <a:rPr lang="ru-RU" sz="4800" dirty="0">
                <a:latin typeface="Times New Roman" panose="02020603050405020304" pitchFamily="18" charset="0"/>
                <a:cs typeface="Times New Roman" panose="02020603050405020304" pitchFamily="18" charset="0"/>
              </a:rPr>
              <a:t>Нужно мыться непременно </a:t>
            </a:r>
          </a:p>
          <a:p>
            <a:pPr marL="0" indent="0">
              <a:buNone/>
            </a:pPr>
            <a:r>
              <a:rPr lang="ru-RU" sz="4800" dirty="0">
                <a:latin typeface="Times New Roman" panose="02020603050405020304" pitchFamily="18" charset="0"/>
                <a:cs typeface="Times New Roman" panose="02020603050405020304" pitchFamily="18" charset="0"/>
              </a:rPr>
              <a:t>Утром, вечером и днем —</a:t>
            </a:r>
          </a:p>
          <a:p>
            <a:pPr marL="0" indent="0">
              <a:buNone/>
            </a:pPr>
            <a:r>
              <a:rPr lang="ru-RU" sz="4800" dirty="0">
                <a:latin typeface="Times New Roman" panose="02020603050405020304" pitchFamily="18" charset="0"/>
                <a:cs typeface="Times New Roman" panose="02020603050405020304" pitchFamily="18" charset="0"/>
              </a:rPr>
              <a:t>Перед каждою </a:t>
            </a:r>
            <a:r>
              <a:rPr lang="ru-RU" sz="4800" dirty="0" err="1">
                <a:latin typeface="Times New Roman" panose="02020603050405020304" pitchFamily="18" charset="0"/>
                <a:cs typeface="Times New Roman" panose="02020603050405020304" pitchFamily="18" charset="0"/>
              </a:rPr>
              <a:t>едою</a:t>
            </a:r>
            <a:r>
              <a:rPr lang="ru-RU" sz="4800" dirty="0">
                <a:latin typeface="Times New Roman" panose="02020603050405020304" pitchFamily="18" charset="0"/>
                <a:cs typeface="Times New Roman" panose="02020603050405020304" pitchFamily="18" charset="0"/>
              </a:rPr>
              <a:t>, </a:t>
            </a:r>
          </a:p>
          <a:p>
            <a:pPr marL="0" indent="0">
              <a:buNone/>
            </a:pPr>
            <a:r>
              <a:rPr lang="ru-RU" sz="4800" dirty="0">
                <a:latin typeface="Times New Roman" panose="02020603050405020304" pitchFamily="18" charset="0"/>
                <a:cs typeface="Times New Roman" panose="02020603050405020304" pitchFamily="18" charset="0"/>
              </a:rPr>
              <a:t>Перед сном и после сна! </a:t>
            </a:r>
          </a:p>
          <a:p>
            <a:pPr marL="0" indent="0">
              <a:buNone/>
            </a:pPr>
            <a:r>
              <a:rPr lang="ru-RU" sz="4800" dirty="0">
                <a:latin typeface="Times New Roman" panose="02020603050405020304" pitchFamily="18" charset="0"/>
                <a:cs typeface="Times New Roman" panose="02020603050405020304" pitchFamily="18" charset="0"/>
              </a:rPr>
              <a:t>Тритесь губкой и мочалкой, </a:t>
            </a:r>
          </a:p>
          <a:p>
            <a:pPr marL="0" indent="0">
              <a:buNone/>
            </a:pPr>
            <a:r>
              <a:rPr lang="ru-RU" sz="4800" dirty="0">
                <a:latin typeface="Times New Roman" panose="02020603050405020304" pitchFamily="18" charset="0"/>
                <a:cs typeface="Times New Roman" panose="02020603050405020304" pitchFamily="18" charset="0"/>
              </a:rPr>
              <a:t>Потерпите — не беда! </a:t>
            </a:r>
          </a:p>
          <a:p>
            <a:pPr marL="0" indent="0">
              <a:buNone/>
            </a:pPr>
            <a:r>
              <a:rPr lang="ru-RU" sz="4800" dirty="0">
                <a:latin typeface="Times New Roman" panose="02020603050405020304" pitchFamily="18" charset="0"/>
                <a:cs typeface="Times New Roman" panose="02020603050405020304" pitchFamily="18" charset="0"/>
              </a:rPr>
              <a:t>И чернила и варенье </a:t>
            </a:r>
          </a:p>
          <a:p>
            <a:pPr marL="0" indent="0">
              <a:buNone/>
            </a:pPr>
            <a:r>
              <a:rPr lang="ru-RU" sz="4800" dirty="0" smtClean="0">
                <a:latin typeface="Times New Roman" panose="02020603050405020304" pitchFamily="18" charset="0"/>
                <a:cs typeface="Times New Roman" panose="02020603050405020304" pitchFamily="18" charset="0"/>
              </a:rPr>
              <a:t>Смоют </a:t>
            </a:r>
            <a:r>
              <a:rPr lang="ru-RU" sz="4800" dirty="0">
                <a:latin typeface="Times New Roman" panose="02020603050405020304" pitchFamily="18" charset="0"/>
                <a:cs typeface="Times New Roman" panose="02020603050405020304" pitchFamily="18" charset="0"/>
              </a:rPr>
              <a:t>мыло и вода. </a:t>
            </a:r>
          </a:p>
          <a:p>
            <a:pPr marL="0" indent="0">
              <a:buNone/>
            </a:pPr>
            <a:r>
              <a:rPr lang="ru-RU" sz="4800" dirty="0">
                <a:latin typeface="Times New Roman" panose="02020603050405020304" pitchFamily="18" charset="0"/>
                <a:cs typeface="Times New Roman" panose="02020603050405020304" pitchFamily="18" charset="0"/>
              </a:rPr>
              <a:t>Дорогие мои дети! </a:t>
            </a:r>
          </a:p>
          <a:p>
            <a:pPr marL="0" indent="0">
              <a:buNone/>
            </a:pPr>
            <a:r>
              <a:rPr lang="ru-RU" sz="4800" dirty="0">
                <a:latin typeface="Times New Roman" panose="02020603050405020304" pitchFamily="18" charset="0"/>
                <a:cs typeface="Times New Roman" panose="02020603050405020304" pitchFamily="18" charset="0"/>
              </a:rPr>
              <a:t>Очень, очень вас прошу: </a:t>
            </a:r>
          </a:p>
          <a:p>
            <a:pPr marL="0" indent="0">
              <a:buNone/>
            </a:pPr>
            <a:r>
              <a:rPr lang="ru-RU" sz="4800" dirty="0">
                <a:latin typeface="Times New Roman" panose="02020603050405020304" pitchFamily="18" charset="0"/>
                <a:cs typeface="Times New Roman" panose="02020603050405020304" pitchFamily="18" charset="0"/>
              </a:rPr>
              <a:t>Мойтесь чаще, мойтесь чаще — </a:t>
            </a:r>
          </a:p>
          <a:p>
            <a:pPr marL="0" indent="0">
              <a:buNone/>
            </a:pPr>
            <a:r>
              <a:rPr lang="ru-RU" sz="4800" dirty="0">
                <a:latin typeface="Times New Roman" panose="02020603050405020304" pitchFamily="18" charset="0"/>
                <a:cs typeface="Times New Roman" panose="02020603050405020304" pitchFamily="18" charset="0"/>
              </a:rPr>
              <a:t>Я </a:t>
            </a:r>
            <a:r>
              <a:rPr lang="ru-RU" sz="4800" dirty="0" err="1">
                <a:latin typeface="Times New Roman" panose="02020603050405020304" pitchFamily="18" charset="0"/>
                <a:cs typeface="Times New Roman" panose="02020603050405020304" pitchFamily="18" charset="0"/>
              </a:rPr>
              <a:t>грязнуль</a:t>
            </a:r>
            <a:r>
              <a:rPr lang="ru-RU" sz="4800" dirty="0">
                <a:latin typeface="Times New Roman" panose="02020603050405020304" pitchFamily="18" charset="0"/>
                <a:cs typeface="Times New Roman" panose="02020603050405020304" pitchFamily="18" charset="0"/>
              </a:rPr>
              <a:t> не выношу. </a:t>
            </a:r>
          </a:p>
          <a:p>
            <a:pPr marL="0" indent="0">
              <a:buNone/>
            </a:pPr>
            <a:r>
              <a:rPr lang="ru-RU" sz="4800" dirty="0">
                <a:latin typeface="Times New Roman" panose="02020603050405020304" pitchFamily="18" charset="0"/>
                <a:cs typeface="Times New Roman" panose="02020603050405020304" pitchFamily="18" charset="0"/>
              </a:rPr>
              <a:t>Не подам руки грязнулям. </a:t>
            </a:r>
          </a:p>
          <a:p>
            <a:pPr marL="0" indent="0">
              <a:buNone/>
            </a:pPr>
            <a:r>
              <a:rPr lang="ru-RU" sz="4800" dirty="0">
                <a:latin typeface="Times New Roman" panose="02020603050405020304" pitchFamily="18" charset="0"/>
                <a:cs typeface="Times New Roman" panose="02020603050405020304" pitchFamily="18" charset="0"/>
              </a:rPr>
              <a:t>Не поеду в гости к ним! </a:t>
            </a:r>
          </a:p>
          <a:p>
            <a:pPr marL="0" indent="0">
              <a:buNone/>
            </a:pPr>
            <a:r>
              <a:rPr lang="ru-RU" sz="4800" dirty="0">
                <a:latin typeface="Times New Roman" panose="02020603050405020304" pitchFamily="18" charset="0"/>
                <a:cs typeface="Times New Roman" panose="02020603050405020304" pitchFamily="18" charset="0"/>
              </a:rPr>
              <a:t>Сам я моюсь очень часто </a:t>
            </a:r>
          </a:p>
          <a:p>
            <a:pPr marL="0" indent="0">
              <a:buNone/>
            </a:pPr>
            <a:r>
              <a:rPr lang="ru-RU" sz="4800" dirty="0">
                <a:latin typeface="Times New Roman" panose="02020603050405020304" pitchFamily="18" charset="0"/>
                <a:cs typeface="Times New Roman" panose="02020603050405020304" pitchFamily="18" charset="0"/>
              </a:rPr>
              <a:t>До свиданья! </a:t>
            </a:r>
            <a:r>
              <a:rPr lang="ru-RU" sz="4800" dirty="0" err="1">
                <a:latin typeface="Times New Roman" panose="02020603050405020304" pitchFamily="18" charset="0"/>
                <a:cs typeface="Times New Roman" panose="02020603050405020304" pitchFamily="18" charset="0"/>
              </a:rPr>
              <a:t>Мойдодыр</a:t>
            </a:r>
            <a:r>
              <a:rPr lang="ru-RU" sz="4800" dirty="0">
                <a:latin typeface="Times New Roman" panose="02020603050405020304" pitchFamily="18" charset="0"/>
                <a:cs typeface="Times New Roman" panose="02020603050405020304" pitchFamily="18" charset="0"/>
              </a:rPr>
              <a:t>.</a:t>
            </a:r>
          </a:p>
          <a:p>
            <a:pPr marL="0" indent="0">
              <a:buNone/>
            </a:pPr>
            <a:r>
              <a:rPr lang="ru-RU" sz="4800" dirty="0">
                <a:latin typeface="Times New Roman" panose="02020603050405020304" pitchFamily="18" charset="0"/>
                <a:cs typeface="Times New Roman" panose="02020603050405020304" pitchFamily="18" charset="0"/>
              </a:rPr>
              <a:t> </a:t>
            </a:r>
          </a:p>
          <a:p>
            <a:pPr marL="0" indent="0">
              <a:buNone/>
            </a:pPr>
            <a:r>
              <a:rPr lang="ru-RU" sz="4800" dirty="0">
                <a:latin typeface="Times New Roman" panose="02020603050405020304" pitchFamily="18" charset="0"/>
                <a:cs typeface="Times New Roman" panose="02020603050405020304" pitchFamily="18" charset="0"/>
              </a:rPr>
              <a:t>— </a:t>
            </a:r>
            <a:r>
              <a:rPr lang="ru-RU" sz="4800" dirty="0" smtClean="0">
                <a:latin typeface="Times New Roman" panose="02020603050405020304" pitchFamily="18" charset="0"/>
                <a:cs typeface="Times New Roman" panose="02020603050405020304" pitchFamily="18" charset="0"/>
              </a:rPr>
              <a:t>Ребята, </a:t>
            </a:r>
            <a:r>
              <a:rPr lang="ru-RU" sz="4800" dirty="0">
                <a:latin typeface="Times New Roman" panose="02020603050405020304" pitchFamily="18" charset="0"/>
                <a:cs typeface="Times New Roman" panose="02020603050405020304" pitchFamily="18" charset="0"/>
              </a:rPr>
              <a:t>о чем же нас просит </a:t>
            </a:r>
            <a:r>
              <a:rPr lang="ru-RU" sz="4800" dirty="0" err="1">
                <a:latin typeface="Times New Roman" panose="02020603050405020304" pitchFamily="18" charset="0"/>
                <a:cs typeface="Times New Roman" panose="02020603050405020304" pitchFamily="18" charset="0"/>
              </a:rPr>
              <a:t>Мойдодыр</a:t>
            </a:r>
            <a:r>
              <a:rPr lang="ru-RU" sz="4800" dirty="0">
                <a:latin typeface="Times New Roman" panose="02020603050405020304" pitchFamily="18" charset="0"/>
                <a:cs typeface="Times New Roman" panose="02020603050405020304" pitchFamily="18" charset="0"/>
              </a:rPr>
              <a:t>?</a:t>
            </a:r>
          </a:p>
          <a:p>
            <a:pPr marL="0" indent="0">
              <a:buNone/>
            </a:pPr>
            <a:r>
              <a:rPr lang="ru-RU" sz="4800" dirty="0">
                <a:latin typeface="Times New Roman" panose="02020603050405020304" pitchFamily="18" charset="0"/>
                <a:cs typeface="Times New Roman" panose="02020603050405020304" pitchFamily="18" charset="0"/>
              </a:rPr>
              <a:t> </a:t>
            </a:r>
          </a:p>
          <a:p>
            <a:pPr marL="0" indent="0">
              <a:buNone/>
            </a:pPr>
            <a:r>
              <a:rPr lang="ru-RU" sz="4800" dirty="0">
                <a:latin typeface="Times New Roman" panose="02020603050405020304" pitchFamily="18" charset="0"/>
                <a:cs typeface="Times New Roman" panose="02020603050405020304" pitchFamily="18" charset="0"/>
              </a:rPr>
              <a:t>Выслушать ответы детей, а в случае затруднения помочь детям наводящими вопросами. Воспитатель привлекает внимание детей к ширме «Уроки </a:t>
            </a:r>
            <a:r>
              <a:rPr lang="ru-RU" sz="4800" dirty="0" err="1">
                <a:latin typeface="Times New Roman" panose="02020603050405020304" pitchFamily="18" charset="0"/>
                <a:cs typeface="Times New Roman" panose="02020603050405020304" pitchFamily="18" charset="0"/>
              </a:rPr>
              <a:t>Мойдодыра</a:t>
            </a:r>
            <a:r>
              <a:rPr lang="ru-RU" sz="4800" dirty="0">
                <a:latin typeface="Times New Roman" panose="02020603050405020304" pitchFamily="18" charset="0"/>
                <a:cs typeface="Times New Roman" panose="02020603050405020304" pitchFamily="18" charset="0"/>
              </a:rPr>
              <a:t>», показывает на ней мини плакат «Дружи с водой».</a:t>
            </a:r>
          </a:p>
          <a:p>
            <a:pPr marL="0" indent="0">
              <a:buNone/>
            </a:pPr>
            <a:r>
              <a:rPr lang="ru-RU" sz="4800" dirty="0">
                <a:latin typeface="Times New Roman" panose="02020603050405020304" pitchFamily="18" charset="0"/>
                <a:cs typeface="Times New Roman" panose="02020603050405020304" pitchFamily="18" charset="0"/>
              </a:rPr>
              <a:t>— Посмотрите, ребята, что вы видите на картинке? (воспитатель уточняет ответы детей) </a:t>
            </a:r>
          </a:p>
          <a:p>
            <a:pPr marL="0" indent="0">
              <a:buNone/>
            </a:pPr>
            <a:r>
              <a:rPr lang="ru-RU" sz="4800" dirty="0">
                <a:latin typeface="Times New Roman" panose="02020603050405020304" pitchFamily="18" charset="0"/>
                <a:cs typeface="Times New Roman" panose="02020603050405020304" pitchFamily="18" charset="0"/>
              </a:rPr>
              <a:t>Далее воспитатель помогает детям рассматривать иллюстрации, подробно их объясняя, и делая вывод о том, почему же так важно дружить с водой.</a:t>
            </a:r>
          </a:p>
          <a:p>
            <a:pPr marL="0" indent="0">
              <a:buNone/>
            </a:pPr>
            <a:endParaRPr lang="ru-RU" dirty="0"/>
          </a:p>
        </p:txBody>
      </p:sp>
    </p:spTree>
    <p:extLst>
      <p:ext uri="{BB962C8B-B14F-4D97-AF65-F5344CB8AC3E}">
        <p14:creationId xmlns:p14="http://schemas.microsoft.com/office/powerpoint/2010/main" val="3491806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57158" y="229870"/>
            <a:ext cx="860733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План проекта.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1день.</a:t>
            </a:r>
            <a:endParaRPr kumimoji="0" lang="ru-RU" sz="24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Утренняя </a:t>
            </a:r>
            <a:r>
              <a:rPr lang="ru-RU" sz="2000" dirty="0" smtClean="0">
                <a:latin typeface="Times New Roman" pitchFamily="18" charset="0"/>
                <a:ea typeface="Times New Roman" pitchFamily="18" charset="0"/>
                <a:cs typeface="Times New Roman" pitchFamily="18" charset="0"/>
              </a:rPr>
              <a:t>гимнастика ритмическая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Доктор Айболит».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Беседа </a:t>
            </a:r>
            <a:r>
              <a:rPr lang="ru-RU" sz="2000" dirty="0"/>
              <a:t>«Микробы</a:t>
            </a:r>
            <a:r>
              <a:rPr lang="ru-RU" sz="2000" dirty="0" smtClean="0"/>
              <a:t>».</a:t>
            </a:r>
          </a:p>
          <a:p>
            <a:pPr lvl="0"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Чтение сказки « Про Зайца – грязнулю».</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Активная прогулка на участке: "Играем, прыгаем, смеемся. Радуемся</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весне!»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Подвижная игра «У медведя во бору».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Пальчиковая игра «Расскажу про кошку».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2000" dirty="0" smtClean="0">
                <a:latin typeface="Times New Roman" pitchFamily="18" charset="0"/>
                <a:ea typeface="Times New Roman" pitchFamily="18" charset="0"/>
                <a:cs typeface="Times New Roman" pitchFamily="18" charset="0"/>
              </a:rPr>
              <a:t>Игровое упражнение: «Преодоление препятствий».</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86" name="Rectangle 2"/>
          <p:cNvSpPr>
            <a:spLocks noChangeArrowheads="1"/>
          </p:cNvSpPr>
          <p:nvPr/>
        </p:nvSpPr>
        <p:spPr bwMode="auto">
          <a:xfrm>
            <a:off x="357158" y="3429000"/>
            <a:ext cx="860733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sz="2000" b="1" dirty="0" smtClean="0">
                <a:solidFill>
                  <a:srgbClr val="C00000"/>
                </a:solidFill>
                <a:latin typeface="Times New Roman" pitchFamily="18" charset="0"/>
                <a:ea typeface="Times New Roman" pitchFamily="18" charset="0"/>
                <a:cs typeface="Times New Roman" pitchFamily="18" charset="0"/>
              </a:rPr>
              <a:t>2 день</a:t>
            </a:r>
            <a:endParaRPr lang="ru-RU" sz="2000"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Утренняя гимнастика(повтор).</a:t>
            </a: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Беседа  «Витамины я люблю, быть здоровым я хочу».</a:t>
            </a: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Дидактическая игра « Овощи и фрукты»</a:t>
            </a:r>
            <a:endParaRPr lang="ru-RU" sz="2000" dirty="0" smtClean="0">
              <a:latin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Подвижная игра « Бездомный заяц».</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Чтение.</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 Михалков «Про девочку которая плохо кушала».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Пальчиковая игра: «Подснежник».</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5472608" cy="1152128"/>
          </a:xfrm>
        </p:spPr>
        <p:txBody>
          <a:bodyPr>
            <a:normAutofit fontScale="90000"/>
          </a:bodyPr>
          <a:lstStyle/>
          <a:p>
            <a:r>
              <a:rPr lang="ru-RU" sz="2700" b="1" dirty="0"/>
              <a:t>Утренняя гимнастика </a:t>
            </a:r>
            <a:r>
              <a:rPr lang="ru-RU" sz="2700" dirty="0"/>
              <a:t>(ритмическая)</a:t>
            </a:r>
            <a:r>
              <a:rPr lang="ru-RU" dirty="0"/>
              <a:t/>
            </a:r>
            <a:br>
              <a:rPr lang="ru-RU" dirty="0"/>
            </a:br>
            <a:endParaRPr lang="ru-RU" dirty="0"/>
          </a:p>
        </p:txBody>
      </p:sp>
      <p:sp>
        <p:nvSpPr>
          <p:cNvPr id="3" name="Объект 2"/>
          <p:cNvSpPr>
            <a:spLocks noGrp="1"/>
          </p:cNvSpPr>
          <p:nvPr>
            <p:ph idx="1"/>
          </p:nvPr>
        </p:nvSpPr>
        <p:spPr>
          <a:xfrm>
            <a:off x="107504" y="620688"/>
            <a:ext cx="8579296" cy="6237312"/>
          </a:xfrm>
        </p:spPr>
        <p:txBody>
          <a:bodyPr>
            <a:normAutofit fontScale="32500" lnSpcReduction="20000"/>
          </a:bodyPr>
          <a:lstStyle/>
          <a:p>
            <a:pPr marL="0" indent="0">
              <a:buNone/>
            </a:pPr>
            <a:r>
              <a:rPr lang="ru-RU" sz="3700" dirty="0" smtClean="0"/>
              <a:t>Нас </a:t>
            </a:r>
            <a:r>
              <a:rPr lang="ru-RU" sz="3700" dirty="0"/>
              <a:t>н</a:t>
            </a:r>
            <a:r>
              <a:rPr lang="ru-RU" sz="3700" dirty="0" smtClean="0"/>
              <a:t>е </a:t>
            </a:r>
            <a:r>
              <a:rPr lang="ru-RU" sz="3700" dirty="0"/>
              <a:t>надо вам лечить,</a:t>
            </a:r>
          </a:p>
          <a:p>
            <a:pPr marL="0" indent="0">
              <a:buNone/>
            </a:pPr>
            <a:r>
              <a:rPr lang="ru-RU" sz="3700" dirty="0"/>
              <a:t>Добрый доктор Айболит.</a:t>
            </a:r>
          </a:p>
          <a:p>
            <a:pPr marL="0" indent="0">
              <a:buNone/>
            </a:pPr>
            <a:r>
              <a:rPr lang="ru-RU" sz="3700" dirty="0"/>
              <a:t>Будем бегать и шагать,</a:t>
            </a:r>
          </a:p>
          <a:p>
            <a:pPr marL="0" indent="0">
              <a:buNone/>
            </a:pPr>
            <a:r>
              <a:rPr lang="ru-RU" sz="3700" dirty="0"/>
              <a:t>Будем силы набирать.</a:t>
            </a:r>
          </a:p>
          <a:p>
            <a:pPr marL="0" indent="0">
              <a:buNone/>
            </a:pPr>
            <a:r>
              <a:rPr lang="ru-RU" sz="3700" dirty="0"/>
              <a:t>(чередование ходьбы и бега-20-30с.)</a:t>
            </a:r>
          </a:p>
          <a:p>
            <a:pPr marL="0" indent="0">
              <a:buNone/>
            </a:pPr>
            <a:r>
              <a:rPr lang="ru-RU" sz="3700" dirty="0"/>
              <a:t>Не болят у нас животики,</a:t>
            </a:r>
          </a:p>
          <a:p>
            <a:pPr marL="0" indent="0">
              <a:buNone/>
            </a:pPr>
            <a:r>
              <a:rPr lang="ru-RU" sz="3700" dirty="0"/>
              <a:t>Как у бедных </a:t>
            </a:r>
            <a:r>
              <a:rPr lang="ru-RU" sz="3700" dirty="0" err="1"/>
              <a:t>бегемотиков</a:t>
            </a:r>
            <a:r>
              <a:rPr lang="ru-RU" sz="3700" dirty="0"/>
              <a:t>.</a:t>
            </a:r>
          </a:p>
          <a:p>
            <a:pPr marL="0" indent="0">
              <a:buNone/>
            </a:pPr>
            <a:r>
              <a:rPr lang="ru-RU" sz="3700" dirty="0"/>
              <a:t>К солнцу руки мы потянем,</a:t>
            </a:r>
          </a:p>
          <a:p>
            <a:pPr marL="0" indent="0">
              <a:buNone/>
            </a:pPr>
            <a:r>
              <a:rPr lang="ru-RU" sz="3700" dirty="0"/>
              <a:t>(дети встают на носочки и тянут ручки вверх 4-6 раз)</a:t>
            </a:r>
          </a:p>
          <a:p>
            <a:pPr marL="0" indent="0">
              <a:buNone/>
            </a:pPr>
            <a:r>
              <a:rPr lang="ru-RU" sz="3700" dirty="0"/>
              <a:t>А потом к траве присядем.</a:t>
            </a:r>
          </a:p>
          <a:p>
            <a:pPr marL="0" indent="0">
              <a:buNone/>
            </a:pPr>
            <a:r>
              <a:rPr lang="ru-RU" sz="3700" dirty="0"/>
              <a:t>(приседание 4-6 раз)</a:t>
            </a:r>
          </a:p>
          <a:p>
            <a:pPr marL="0" indent="0">
              <a:buNone/>
            </a:pPr>
            <a:r>
              <a:rPr lang="ru-RU" sz="3700" dirty="0"/>
              <a:t>Как орлы, летим, парим,</a:t>
            </a:r>
          </a:p>
          <a:p>
            <a:pPr marL="0" indent="0">
              <a:buNone/>
            </a:pPr>
            <a:r>
              <a:rPr lang="ru-RU" sz="3700" dirty="0"/>
              <a:t>Во все стороны глядим.</a:t>
            </a:r>
          </a:p>
          <a:p>
            <a:pPr marL="0" indent="0">
              <a:buNone/>
            </a:pPr>
            <a:r>
              <a:rPr lang="ru-RU" sz="3700" dirty="0"/>
              <a:t>Взмах руками, повернуть головы вправо, потом взмах руками</a:t>
            </a:r>
            <a:r>
              <a:rPr lang="ru-RU" sz="3700" dirty="0" smtClean="0"/>
              <a:t>,</a:t>
            </a:r>
          </a:p>
          <a:p>
            <a:pPr marL="0" indent="0">
              <a:buNone/>
            </a:pPr>
            <a:r>
              <a:rPr lang="ru-RU" sz="3700" dirty="0" smtClean="0"/>
              <a:t> </a:t>
            </a:r>
            <a:r>
              <a:rPr lang="ru-RU" sz="3700" dirty="0"/>
              <a:t>поворот головы влево -4-6 раз)</a:t>
            </a:r>
          </a:p>
          <a:p>
            <a:pPr marL="0" indent="0">
              <a:buNone/>
            </a:pPr>
            <a:r>
              <a:rPr lang="ru-RU" sz="3700" dirty="0"/>
              <a:t>Где же Африка-страна?</a:t>
            </a:r>
          </a:p>
          <a:p>
            <a:pPr marL="0" indent="0">
              <a:buNone/>
            </a:pPr>
            <a:r>
              <a:rPr lang="ru-RU" sz="3700" dirty="0"/>
              <a:t>Может, помощь там нужна?</a:t>
            </a:r>
          </a:p>
          <a:p>
            <a:pPr marL="0" indent="0">
              <a:buNone/>
            </a:pPr>
            <a:r>
              <a:rPr lang="ru-RU" sz="3700" dirty="0"/>
              <a:t>Вместе с Читой мы поскачем,</a:t>
            </a:r>
          </a:p>
          <a:p>
            <a:pPr marL="0" indent="0">
              <a:buNone/>
            </a:pPr>
            <a:r>
              <a:rPr lang="ru-RU" sz="3700" dirty="0"/>
              <a:t>Как веселый, звонкий мячик.</a:t>
            </a:r>
          </a:p>
          <a:p>
            <a:pPr marL="0" indent="0">
              <a:buNone/>
            </a:pPr>
            <a:r>
              <a:rPr lang="ru-RU" sz="3700" dirty="0"/>
              <a:t>Скок-поскок, скок-поскок,</a:t>
            </a:r>
          </a:p>
          <a:p>
            <a:pPr marL="0" indent="0">
              <a:buNone/>
            </a:pPr>
            <a:r>
              <a:rPr lang="ru-RU" sz="3700" dirty="0"/>
              <a:t>Не цепляйся за сучок.</a:t>
            </a:r>
          </a:p>
          <a:p>
            <a:pPr marL="0" indent="0">
              <a:buNone/>
            </a:pPr>
            <a:r>
              <a:rPr lang="ru-RU" sz="3700" dirty="0"/>
              <a:t>(прыжки на месте)</a:t>
            </a:r>
          </a:p>
          <a:p>
            <a:pPr marL="0" indent="0">
              <a:buNone/>
            </a:pPr>
            <a:r>
              <a:rPr lang="ru-RU" sz="3700" dirty="0"/>
              <a:t>Дружно к бедным страусятам</a:t>
            </a:r>
          </a:p>
          <a:p>
            <a:pPr marL="0" indent="0">
              <a:buNone/>
            </a:pPr>
            <a:r>
              <a:rPr lang="ru-RU" sz="3700" dirty="0"/>
              <a:t>По траве пройдут ребята.</a:t>
            </a:r>
          </a:p>
          <a:p>
            <a:pPr marL="0" indent="0">
              <a:buNone/>
            </a:pPr>
            <a:r>
              <a:rPr lang="ru-RU" sz="3700" dirty="0"/>
              <a:t>Ноги будут поднимать,</a:t>
            </a:r>
          </a:p>
          <a:p>
            <a:pPr marL="0" indent="0">
              <a:buNone/>
            </a:pPr>
            <a:r>
              <a:rPr lang="ru-RU" sz="3700" dirty="0"/>
              <a:t>По густой траве шагать.</a:t>
            </a:r>
          </a:p>
          <a:p>
            <a:pPr marL="0" indent="0">
              <a:buNone/>
            </a:pPr>
            <a:r>
              <a:rPr lang="ru-RU" sz="3700" dirty="0"/>
              <a:t>(ходьба с высоко поднятыми коленями)</a:t>
            </a:r>
          </a:p>
          <a:p>
            <a:pPr marL="0" indent="0">
              <a:buNone/>
            </a:pPr>
            <a:r>
              <a:rPr lang="ru-RU" sz="3700" dirty="0"/>
              <a:t>Всем мы помощь оказали,</a:t>
            </a:r>
          </a:p>
          <a:p>
            <a:pPr marL="0" indent="0">
              <a:buNone/>
            </a:pPr>
            <a:r>
              <a:rPr lang="ru-RU" sz="3700" dirty="0"/>
              <a:t>Сами сильными мы стали.</a:t>
            </a:r>
          </a:p>
          <a:p>
            <a:pPr marL="0" indent="0">
              <a:buNone/>
            </a:pPr>
            <a:r>
              <a:rPr lang="ru-RU" sz="3700" dirty="0"/>
              <a:t>Зарядка кончилась друзья.</a:t>
            </a:r>
          </a:p>
          <a:p>
            <a:pPr marL="0" indent="0">
              <a:buNone/>
            </a:pPr>
            <a:r>
              <a:rPr lang="ru-RU" sz="3700" dirty="0"/>
              <a:t>Воздух чистый вдохнем </a:t>
            </a:r>
          </a:p>
          <a:p>
            <a:pPr marL="0" indent="0">
              <a:buNone/>
            </a:pPr>
            <a:r>
              <a:rPr lang="ru-RU" sz="3700" dirty="0"/>
              <a:t>И умываться пойдем</a:t>
            </a:r>
          </a:p>
          <a:p>
            <a:pPr marL="0" indent="0">
              <a:buNone/>
            </a:pPr>
            <a:r>
              <a:rPr lang="ru-RU" sz="3700" dirty="0"/>
              <a:t>(поднимаются на носки, руки вверх, в стороны-вдох, опускаются на всю стопу, руки вниз- выдох –2 раза)</a:t>
            </a:r>
          </a:p>
          <a:p>
            <a:pPr marL="0" indent="0">
              <a:buNone/>
            </a:pP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620688"/>
            <a:ext cx="4572000" cy="5517232"/>
          </a:xfrm>
          <a:prstGeom prst="rect">
            <a:avLst/>
          </a:prstGeom>
        </p:spPr>
      </p:pic>
    </p:spTree>
    <p:extLst>
      <p:ext uri="{BB962C8B-B14F-4D97-AF65-F5344CB8AC3E}">
        <p14:creationId xmlns:p14="http://schemas.microsoft.com/office/powerpoint/2010/main" val="11182241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a:bodyPr>
          <a:lstStyle/>
          <a:p>
            <a:r>
              <a:rPr lang="ru-RU" sz="2800" dirty="0" smtClean="0">
                <a:latin typeface="Times New Roman" panose="02020603050405020304" pitchFamily="18" charset="0"/>
                <a:cs typeface="Times New Roman" panose="02020603050405020304" pitchFamily="18" charset="0"/>
              </a:rPr>
              <a:t>Оздоровительный досуг: «Вечерняя сказка».</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692696"/>
            <a:ext cx="8229600" cy="6165304"/>
          </a:xfrm>
        </p:spPr>
        <p:txBody>
          <a:bodyPr>
            <a:normAutofit fontScale="55000" lnSpcReduction="20000"/>
          </a:bodyPr>
          <a:lstStyle/>
          <a:p>
            <a:pPr marL="0" indent="0">
              <a:buNone/>
            </a:pPr>
            <a:endParaRPr lang="ru-RU" sz="2900" dirty="0">
              <a:latin typeface="Times New Roman" panose="02020603050405020304" pitchFamily="18" charset="0"/>
              <a:cs typeface="Times New Roman" panose="02020603050405020304" pitchFamily="18" charset="0"/>
            </a:endParaRPr>
          </a:p>
          <a:p>
            <a:pPr marL="0" indent="0">
              <a:buNone/>
            </a:pPr>
            <a:r>
              <a:rPr lang="ru-RU" sz="2900" b="1" dirty="0">
                <a:latin typeface="Times New Roman" panose="02020603050405020304" pitchFamily="18" charset="0"/>
                <a:cs typeface="Times New Roman" panose="02020603050405020304" pitchFamily="18" charset="0"/>
              </a:rPr>
              <a:t>Задачи</a:t>
            </a:r>
            <a:r>
              <a:rPr lang="ru-RU" sz="2900" dirty="0">
                <a:latin typeface="Times New Roman" panose="02020603050405020304" pitchFamily="18" charset="0"/>
                <a:cs typeface="Times New Roman" panose="02020603050405020304" pitchFamily="18" charset="0"/>
              </a:rPr>
              <a:t>: Обучить детей культурно – гигиеническим навыкам, которые нужно выполнять перед сном.</a:t>
            </a:r>
          </a:p>
          <a:p>
            <a:pPr marL="0" indent="0">
              <a:buNone/>
            </a:pPr>
            <a:r>
              <a:rPr lang="ru-RU" sz="2900" dirty="0">
                <a:latin typeface="Times New Roman" panose="02020603050405020304" pitchFamily="18" charset="0"/>
                <a:cs typeface="Times New Roman" panose="02020603050405020304" pitchFamily="18" charset="0"/>
              </a:rPr>
              <a:t>Развить выдержку и внимание в играх.</a:t>
            </a:r>
          </a:p>
          <a:p>
            <a:pPr marL="0" indent="0">
              <a:buNone/>
            </a:pPr>
            <a:r>
              <a:rPr lang="ru-RU" sz="2900" dirty="0">
                <a:latin typeface="Times New Roman" panose="02020603050405020304" pitchFamily="18" charset="0"/>
                <a:cs typeface="Times New Roman" panose="02020603050405020304" pitchFamily="18" charset="0"/>
              </a:rPr>
              <a:t>Воспитать послушание, любовь к родителям.</a:t>
            </a:r>
          </a:p>
          <a:p>
            <a:pPr marL="0" indent="0">
              <a:buNone/>
            </a:pPr>
            <a:r>
              <a:rPr lang="ru-RU" sz="2900" b="1" dirty="0">
                <a:latin typeface="Times New Roman" panose="02020603050405020304" pitchFamily="18" charset="0"/>
                <a:cs typeface="Times New Roman" panose="02020603050405020304" pitchFamily="18" charset="0"/>
              </a:rPr>
              <a:t>Оборудование</a:t>
            </a:r>
            <a:r>
              <a:rPr lang="ru-RU" sz="2900" dirty="0">
                <a:latin typeface="Times New Roman" panose="02020603050405020304" pitchFamily="18" charset="0"/>
                <a:cs typeface="Times New Roman" panose="02020603050405020304" pitchFamily="18" charset="0"/>
              </a:rPr>
              <a:t>: игрушки – маленькая кошка Киса, большая кошка – мама, кот – папа, мышка; кисточка, рисунок, </a:t>
            </a:r>
            <a:r>
              <a:rPr lang="ru-RU" sz="2900" dirty="0" err="1">
                <a:latin typeface="Times New Roman" panose="02020603050405020304" pitchFamily="18" charset="0"/>
                <a:cs typeface="Times New Roman" panose="02020603050405020304" pitchFamily="18" charset="0"/>
              </a:rPr>
              <a:t>пазлы</a:t>
            </a:r>
            <a:r>
              <a:rPr lang="ru-RU" sz="2900" dirty="0">
                <a:latin typeface="Times New Roman" panose="02020603050405020304" pitchFamily="18" charset="0"/>
                <a:cs typeface="Times New Roman" panose="02020603050405020304" pitchFamily="18" charset="0"/>
              </a:rPr>
              <a:t> «Домик», кружка, книжка, кукольная кровать; фонограмма любой колыбельной.</a:t>
            </a:r>
          </a:p>
          <a:p>
            <a:pPr marL="0" indent="0">
              <a:buNone/>
            </a:pPr>
            <a:r>
              <a:rPr lang="ru-RU" sz="2900" dirty="0">
                <a:latin typeface="Times New Roman" panose="02020603050405020304" pitchFamily="18" charset="0"/>
                <a:cs typeface="Times New Roman" panose="02020603050405020304" pitchFamily="18" charset="0"/>
              </a:rPr>
              <a:t>Дети садятся на стульчики звучит фонограмма колыбельной.</a:t>
            </a:r>
          </a:p>
          <a:p>
            <a:pPr marL="0" indent="0" algn="ctr">
              <a:buNone/>
            </a:pPr>
            <a:r>
              <a:rPr lang="ru-RU" sz="2900" dirty="0">
                <a:latin typeface="Times New Roman" panose="02020603050405020304" pitchFamily="18" charset="0"/>
                <a:cs typeface="Times New Roman" panose="02020603050405020304" pitchFamily="18" charset="0"/>
              </a:rPr>
              <a:t>Ход развлечения</a:t>
            </a:r>
          </a:p>
          <a:p>
            <a:pPr marL="0" indent="0">
              <a:buNone/>
            </a:pPr>
            <a:r>
              <a:rPr lang="ru-RU" sz="2900" b="1" dirty="0">
                <a:latin typeface="Times New Roman" panose="02020603050405020304" pitchFamily="18" charset="0"/>
                <a:cs typeface="Times New Roman" panose="02020603050405020304" pitchFamily="18" charset="0"/>
              </a:rPr>
              <a:t>Воспитатель</a:t>
            </a:r>
            <a:endParaRPr lang="ru-RU" sz="2900" dirty="0">
              <a:latin typeface="Times New Roman" panose="02020603050405020304" pitchFamily="18" charset="0"/>
              <a:cs typeface="Times New Roman" panose="02020603050405020304" pitchFamily="18" charset="0"/>
            </a:endParaRPr>
          </a:p>
          <a:p>
            <a:pPr marL="0" indent="0">
              <a:buNone/>
            </a:pPr>
            <a:r>
              <a:rPr lang="ru-RU" sz="2900" dirty="0">
                <a:latin typeface="Times New Roman" panose="02020603050405020304" pitchFamily="18" charset="0"/>
                <a:cs typeface="Times New Roman" panose="02020603050405020304" pitchFamily="18" charset="0"/>
              </a:rPr>
              <a:t>Сядьте, детки, рядышком,</a:t>
            </a:r>
          </a:p>
          <a:p>
            <a:pPr marL="0" indent="0">
              <a:buNone/>
            </a:pPr>
            <a:r>
              <a:rPr lang="ru-RU" sz="2900" dirty="0">
                <a:latin typeface="Times New Roman" panose="02020603050405020304" pitchFamily="18" charset="0"/>
                <a:cs typeface="Times New Roman" panose="02020603050405020304" pitchFamily="18" charset="0"/>
              </a:rPr>
              <a:t>Расскажу вам сказочку.</a:t>
            </a:r>
          </a:p>
          <a:p>
            <a:pPr marL="0" indent="0">
              <a:buNone/>
            </a:pPr>
            <a:r>
              <a:rPr lang="ru-RU" sz="2900" dirty="0">
                <a:latin typeface="Times New Roman" panose="02020603050405020304" pitchFamily="18" charset="0"/>
                <a:cs typeface="Times New Roman" panose="02020603050405020304" pitchFamily="18" charset="0"/>
              </a:rPr>
              <a:t>Чтобы утром рано встать,</a:t>
            </a:r>
          </a:p>
          <a:p>
            <a:pPr marL="0" indent="0">
              <a:buNone/>
            </a:pPr>
            <a:r>
              <a:rPr lang="ru-RU" sz="2900" dirty="0">
                <a:latin typeface="Times New Roman" panose="02020603050405020304" pitchFamily="18" charset="0"/>
                <a:cs typeface="Times New Roman" panose="02020603050405020304" pitchFamily="18" charset="0"/>
              </a:rPr>
              <a:t>Надо вовремя лечь спать.</a:t>
            </a:r>
          </a:p>
          <a:p>
            <a:pPr marL="0" indent="0">
              <a:buNone/>
            </a:pPr>
            <a:r>
              <a:rPr lang="ru-RU" sz="2900" dirty="0">
                <a:latin typeface="Times New Roman" panose="02020603050405020304" pitchFamily="18" charset="0"/>
                <a:cs typeface="Times New Roman" panose="02020603050405020304" pitchFamily="18" charset="0"/>
              </a:rPr>
              <a:t>Слушайте, ребятки,</a:t>
            </a:r>
          </a:p>
          <a:p>
            <a:pPr marL="0" indent="0">
              <a:buNone/>
            </a:pPr>
            <a:r>
              <a:rPr lang="ru-RU" sz="2900" dirty="0">
                <a:latin typeface="Times New Roman" panose="02020603050405020304" pitchFamily="18" charset="0"/>
                <a:cs typeface="Times New Roman" panose="02020603050405020304" pitchFamily="18" charset="0"/>
              </a:rPr>
              <a:t>Вечернюю сказку. (достает Кису)</a:t>
            </a:r>
          </a:p>
          <a:p>
            <a:pPr marL="0" indent="0">
              <a:buNone/>
            </a:pPr>
            <a:r>
              <a:rPr lang="ru-RU" sz="2900" dirty="0">
                <a:latin typeface="Times New Roman" panose="02020603050405020304" pitchFamily="18" charset="0"/>
                <a:cs typeface="Times New Roman" panose="02020603050405020304" pitchFamily="18" charset="0"/>
              </a:rPr>
              <a:t>Спать пора. Спокойной ночи.</a:t>
            </a:r>
          </a:p>
          <a:p>
            <a:pPr marL="0" indent="0">
              <a:buNone/>
            </a:pPr>
            <a:r>
              <a:rPr lang="ru-RU" sz="2900" dirty="0">
                <a:latin typeface="Times New Roman" panose="02020603050405020304" pitchFamily="18" charset="0"/>
                <a:cs typeface="Times New Roman" panose="02020603050405020304" pitchFamily="18" charset="0"/>
              </a:rPr>
              <a:t>Но не хочет Киса спать.</a:t>
            </a:r>
          </a:p>
          <a:p>
            <a:pPr marL="0" indent="0">
              <a:buNone/>
            </a:pPr>
            <a:r>
              <a:rPr lang="ru-RU" sz="2900" dirty="0">
                <a:latin typeface="Times New Roman" panose="02020603050405020304" pitchFamily="18" charset="0"/>
                <a:cs typeface="Times New Roman" panose="02020603050405020304" pitchFamily="18" charset="0"/>
              </a:rPr>
              <a:t>Что ты хочешь, Кисонька? Киса хочет петь. Давайте споем вместе с нею нашу любимую песенку</a:t>
            </a:r>
            <a:r>
              <a:rPr lang="ru-RU" sz="2900" dirty="0" smtClean="0">
                <a:latin typeface="Times New Roman" panose="02020603050405020304" pitchFamily="18" charset="0"/>
                <a:cs typeface="Times New Roman" panose="02020603050405020304" pitchFamily="18" charset="0"/>
              </a:rPr>
              <a:t>. «Киса, киса, кис, </a:t>
            </a:r>
            <a:r>
              <a:rPr lang="ru-RU" sz="2900" dirty="0" err="1" smtClean="0">
                <a:latin typeface="Times New Roman" panose="02020603050405020304" pitchFamily="18" charset="0"/>
                <a:cs typeface="Times New Roman" panose="02020603050405020304" pitchFamily="18" charset="0"/>
              </a:rPr>
              <a:t>кис,кис!.С</a:t>
            </a:r>
            <a:r>
              <a:rPr lang="ru-RU" sz="2900" dirty="0" smtClean="0">
                <a:latin typeface="Times New Roman" panose="02020603050405020304" pitchFamily="18" charset="0"/>
                <a:cs typeface="Times New Roman" panose="02020603050405020304" pitchFamily="18" charset="0"/>
              </a:rPr>
              <a:t> нами рядышком садись».</a:t>
            </a:r>
            <a:endParaRPr lang="ru-RU" sz="2900" dirty="0">
              <a:latin typeface="Times New Roman" panose="02020603050405020304" pitchFamily="18" charset="0"/>
              <a:cs typeface="Times New Roman" panose="02020603050405020304" pitchFamily="18" charset="0"/>
            </a:endParaRPr>
          </a:p>
          <a:p>
            <a:pPr marL="0" indent="0">
              <a:buNone/>
            </a:pPr>
            <a:r>
              <a:rPr lang="ru-RU" sz="2900" dirty="0">
                <a:latin typeface="Times New Roman" panose="02020603050405020304" pitchFamily="18" charset="0"/>
                <a:cs typeface="Times New Roman" panose="02020603050405020304" pitchFamily="18" charset="0"/>
              </a:rPr>
              <a:t>Киса песенку бормочет,</a:t>
            </a:r>
          </a:p>
          <a:p>
            <a:pPr marL="0" indent="0">
              <a:buNone/>
            </a:pPr>
            <a:r>
              <a:rPr lang="ru-RU" sz="2900" dirty="0">
                <a:latin typeface="Times New Roman" panose="02020603050405020304" pitchFamily="18" charset="0"/>
                <a:cs typeface="Times New Roman" panose="02020603050405020304" pitchFamily="18" charset="0"/>
              </a:rPr>
              <a:t>Киса хочет рисовать.</a:t>
            </a:r>
          </a:p>
          <a:p>
            <a:pPr marL="0" indent="0">
              <a:buNone/>
            </a:pPr>
            <a:r>
              <a:rPr lang="ru-RU" sz="2900" dirty="0">
                <a:latin typeface="Times New Roman" panose="02020603050405020304" pitchFamily="18" charset="0"/>
                <a:cs typeface="Times New Roman" panose="02020603050405020304" pitchFamily="18" charset="0"/>
              </a:rPr>
              <a:t>Ведущий достает рисунок и кисточку.</a:t>
            </a:r>
          </a:p>
          <a:p>
            <a:pPr marL="0" indent="0">
              <a:buNone/>
            </a:pPr>
            <a:r>
              <a:rPr lang="ru-RU" sz="2900" dirty="0">
                <a:latin typeface="Times New Roman" panose="02020603050405020304" pitchFamily="18" charset="0"/>
                <a:cs typeface="Times New Roman" panose="02020603050405020304" pitchFamily="18" charset="0"/>
              </a:rPr>
              <a:t>Посмотрим, как же Киса нарисовала.</a:t>
            </a:r>
          </a:p>
          <a:p>
            <a:pPr marL="0" indent="0">
              <a:buNone/>
            </a:pPr>
            <a:endParaRPr lang="ru-RU" sz="21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177278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9213"/>
            <a:ext cx="8136904" cy="654644"/>
          </a:xfrm>
        </p:spPr>
        <p:txBody>
          <a:bodyPr>
            <a:normAutofit fontScale="90000"/>
          </a:bodyPr>
          <a:lstStyle/>
          <a:p>
            <a:r>
              <a:rPr lang="ru-RU" altLang="ru-RU" dirty="0" smtClean="0">
                <a:latin typeface="Arial" panose="020B0604020202020204" pitchFamily="34" charset="0"/>
                <a:ea typeface="Times New Roman" panose="02020603050405020304" pitchFamily="18" charset="0"/>
              </a:rPr>
              <a:t/>
            </a:r>
            <a:br>
              <a:rPr lang="ru-RU" altLang="ru-RU" dirty="0" smtClean="0">
                <a:latin typeface="Arial" panose="020B0604020202020204" pitchFamily="34" charset="0"/>
                <a:ea typeface="Times New Roman" panose="02020603050405020304" pitchFamily="18" charset="0"/>
              </a:rPr>
            </a:br>
            <a:r>
              <a:rPr lang="ru-RU" altLang="ru-RU" dirty="0" smtClean="0">
                <a:latin typeface="Arial" panose="020B0604020202020204" pitchFamily="34" charset="0"/>
                <a:ea typeface="Times New Roman" panose="02020603050405020304" pitchFamily="18" charset="0"/>
              </a:rPr>
              <a:t>Пальчиковая игра </a:t>
            </a:r>
            <a:r>
              <a:rPr lang="ru-RU" altLang="ru-RU" dirty="0">
                <a:latin typeface="Arial" panose="020B0604020202020204" pitchFamily="34" charset="0"/>
                <a:ea typeface="Times New Roman" panose="02020603050405020304" pitchFamily="18" charset="0"/>
              </a:rPr>
              <a:t>«Рисунок»</a:t>
            </a:r>
            <a:r>
              <a:rPr lang="ru-RU" altLang="ru-RU" sz="5400" dirty="0">
                <a:latin typeface="Arial" panose="020B0604020202020204" pitchFamily="34" charset="0"/>
              </a:rPr>
              <a:t/>
            </a:r>
            <a:br>
              <a:rPr lang="ru-RU" altLang="ru-RU" sz="5400" dirty="0">
                <a:latin typeface="Arial" panose="020B0604020202020204" pitchFamily="34"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89995967"/>
              </p:ext>
            </p:extLst>
          </p:nvPr>
        </p:nvGraphicFramePr>
        <p:xfrm>
          <a:off x="457200" y="1124741"/>
          <a:ext cx="8229600" cy="5328594"/>
        </p:xfrm>
        <a:graphic>
          <a:graphicData uri="http://schemas.openxmlformats.org/drawingml/2006/table">
            <a:tbl>
              <a:tblPr firstRow="1" firstCol="1" bandRow="1">
                <a:tableStyleId>{5C22544A-7EE6-4342-B048-85BDC9FD1C3A}</a:tableStyleId>
              </a:tblPr>
              <a:tblGrid>
                <a:gridCol w="4114800"/>
                <a:gridCol w="4114800"/>
              </a:tblGrid>
              <a:tr h="824066">
                <a:tc>
                  <a:txBody>
                    <a:bodyPr/>
                    <a:lstStyle/>
                    <a:p>
                      <a:pPr>
                        <a:lnSpc>
                          <a:spcPct val="107000"/>
                        </a:lnSpc>
                        <a:spcAft>
                          <a:spcPts val="0"/>
                        </a:spcAft>
                      </a:pPr>
                      <a:r>
                        <a:rPr lang="ru-RU" sz="1400" dirty="0">
                          <a:effectLst/>
                        </a:rPr>
                        <a:t>Киса кисточку взяла</a:t>
                      </a:r>
                      <a:endParaRPr lang="ru-RU" sz="1200" dirty="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a:effectLst/>
                        </a:rPr>
                        <a:t>Поднимают к плечу согнутую в локте руку, пальцы сжаты в кулак.</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r>
              <a:tr h="476066">
                <a:tc>
                  <a:txBody>
                    <a:bodyPr/>
                    <a:lstStyle/>
                    <a:p>
                      <a:pPr>
                        <a:lnSpc>
                          <a:spcPct val="107000"/>
                        </a:lnSpc>
                        <a:spcAft>
                          <a:spcPts val="0"/>
                        </a:spcAft>
                      </a:pPr>
                      <a:r>
                        <a:rPr lang="ru-RU" sz="1400">
                          <a:effectLst/>
                        </a:rPr>
                        <a:t>Что рисует нам она?</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a:effectLst/>
                        </a:rPr>
                        <a:t>«Рисуют», поднимая и опуская руку</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r>
              <a:tr h="476066">
                <a:tc>
                  <a:txBody>
                    <a:bodyPr/>
                    <a:lstStyle/>
                    <a:p>
                      <a:pPr>
                        <a:lnSpc>
                          <a:spcPct val="107000"/>
                        </a:lnSpc>
                        <a:spcAft>
                          <a:spcPts val="0"/>
                        </a:spcAft>
                      </a:pPr>
                      <a:r>
                        <a:rPr lang="ru-RU" sz="1400">
                          <a:effectLst/>
                        </a:rPr>
                        <a:t>Это дом с высокой крышей</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a:effectLst/>
                        </a:rPr>
                        <a:t>Соединяют руки над головой, показывая «крышу»</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r>
              <a:tr h="476066">
                <a:tc>
                  <a:txBody>
                    <a:bodyPr/>
                    <a:lstStyle/>
                    <a:p>
                      <a:pPr>
                        <a:lnSpc>
                          <a:spcPct val="107000"/>
                        </a:lnSpc>
                        <a:spcAft>
                          <a:spcPts val="0"/>
                        </a:spcAft>
                      </a:pPr>
                      <a:r>
                        <a:rPr lang="ru-RU" sz="1400">
                          <a:effectLst/>
                        </a:rPr>
                        <a:t>На крыльцо котенок вышел</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a:effectLst/>
                        </a:rPr>
                        <a:t>Вытягивают ладони перед собой</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r>
              <a:tr h="824066">
                <a:tc>
                  <a:txBody>
                    <a:bodyPr/>
                    <a:lstStyle/>
                    <a:p>
                      <a:pPr>
                        <a:lnSpc>
                          <a:spcPct val="107000"/>
                        </a:lnSpc>
                        <a:spcAft>
                          <a:spcPts val="0"/>
                        </a:spcAft>
                      </a:pPr>
                      <a:r>
                        <a:rPr lang="ru-RU" sz="1400">
                          <a:effectLst/>
                        </a:rPr>
                        <a:t>Побежит он по дорожке</a:t>
                      </a:r>
                      <a:endParaRPr lang="ru-RU" sz="1200">
                        <a:effectLst/>
                      </a:endParaRPr>
                    </a:p>
                    <a:p>
                      <a:pPr>
                        <a:lnSpc>
                          <a:spcPct val="107000"/>
                        </a:lnSpc>
                        <a:spcAft>
                          <a:spcPts val="0"/>
                        </a:spcAft>
                      </a:pPr>
                      <a:r>
                        <a:rPr lang="ru-RU" sz="1400">
                          <a:effectLst/>
                        </a:rPr>
                        <a:t>К полосатой маме – кошке.</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a:effectLst/>
                        </a:rPr>
                        <a:t>«Пробегают» пальчиками по бедрам</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r>
              <a:tr h="476066">
                <a:tc>
                  <a:txBody>
                    <a:bodyPr/>
                    <a:lstStyle/>
                    <a:p>
                      <a:pPr>
                        <a:lnSpc>
                          <a:spcPct val="107000"/>
                        </a:lnSpc>
                        <a:spcAft>
                          <a:spcPts val="0"/>
                        </a:spcAft>
                      </a:pPr>
                      <a:r>
                        <a:rPr lang="ru-RU" sz="1400">
                          <a:effectLst/>
                        </a:rPr>
                        <a:t>Вот зеленая трава</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a:effectLst/>
                        </a:rPr>
                        <a:t>Шевелят пальцами</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r>
              <a:tr h="476066">
                <a:tc>
                  <a:txBody>
                    <a:bodyPr/>
                    <a:lstStyle/>
                    <a:p>
                      <a:pPr>
                        <a:lnSpc>
                          <a:spcPct val="107000"/>
                        </a:lnSpc>
                        <a:spcAft>
                          <a:spcPts val="0"/>
                        </a:spcAft>
                      </a:pPr>
                      <a:r>
                        <a:rPr lang="ru-RU" sz="1400">
                          <a:effectLst/>
                        </a:rPr>
                        <a:t>Вот скамейка у пруда</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a:effectLst/>
                        </a:rPr>
                        <a:t>Кладут ладони друг на друга(«скамейка»)</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r>
              <a:tr h="824066">
                <a:tc>
                  <a:txBody>
                    <a:bodyPr/>
                    <a:lstStyle/>
                    <a:p>
                      <a:pPr>
                        <a:lnSpc>
                          <a:spcPct val="107000"/>
                        </a:lnSpc>
                        <a:spcAft>
                          <a:spcPts val="0"/>
                        </a:spcAft>
                      </a:pPr>
                      <a:r>
                        <a:rPr lang="ru-RU" sz="1400">
                          <a:effectLst/>
                        </a:rPr>
                        <a:t>В небе – круглая луна</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a:effectLst/>
                        </a:rPr>
                        <a:t>Поднимают руки вверх, соединив указательные и большие пальцы («луна»)</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r>
              <a:tr h="476066">
                <a:tc>
                  <a:txBody>
                    <a:bodyPr/>
                    <a:lstStyle/>
                    <a:p>
                      <a:pPr>
                        <a:lnSpc>
                          <a:spcPct val="107000"/>
                        </a:lnSpc>
                        <a:spcAft>
                          <a:spcPts val="0"/>
                        </a:spcAft>
                      </a:pPr>
                      <a:r>
                        <a:rPr lang="ru-RU" sz="1400">
                          <a:effectLst/>
                        </a:rPr>
                        <a:t>Видно, Кисе спать пора</a:t>
                      </a:r>
                      <a:endParaRPr lang="ru-RU" sz="12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dirty="0">
                          <a:effectLst/>
                        </a:rPr>
                        <a:t>Кладут ладошки под щечку</a:t>
                      </a:r>
                      <a:endParaRPr lang="ru-RU" sz="1200" dirty="0">
                        <a:effectLst/>
                        <a:latin typeface="Times New Roman" panose="02020603050405020304" pitchFamily="18" charset="0"/>
                        <a:ea typeface="Times New Roman" panose="02020603050405020304" pitchFamily="18" charset="0"/>
                      </a:endParaRPr>
                    </a:p>
                  </a:txBody>
                  <a:tcPr marL="66675" marR="66675" marT="47625" marB="47625" anchor="ctr"/>
                </a:tc>
              </a:tr>
            </a:tbl>
          </a:graphicData>
        </a:graphic>
      </p:graphicFrame>
    </p:spTree>
    <p:extLst>
      <p:ext uri="{BB962C8B-B14F-4D97-AF65-F5344CB8AC3E}">
        <p14:creationId xmlns:p14="http://schemas.microsoft.com/office/powerpoint/2010/main" val="34071238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229600" cy="4608512"/>
          </a:xfrm>
        </p:spPr>
        <p:txBody>
          <a:bodyPr>
            <a:normAutofit fontScale="70000" lnSpcReduction="20000"/>
          </a:bodyPr>
          <a:lstStyle/>
          <a:p>
            <a:pPr marL="0" indent="0">
              <a:buNone/>
            </a:pPr>
            <a:r>
              <a:rPr lang="ru-RU" sz="2100" dirty="0">
                <a:latin typeface="Times New Roman" panose="02020603050405020304" pitchFamily="18" charset="0"/>
                <a:cs typeface="Times New Roman" panose="02020603050405020304" pitchFamily="18" charset="0"/>
              </a:rPr>
              <a:t>Но наша Киса не хочет ложиться спать</a:t>
            </a:r>
          </a:p>
          <a:p>
            <a:pPr marL="0" indent="0">
              <a:buNone/>
            </a:pPr>
            <a:r>
              <a:rPr lang="ru-RU" sz="2100" dirty="0">
                <a:latin typeface="Times New Roman" panose="02020603050405020304" pitchFamily="18" charset="0"/>
                <a:cs typeface="Times New Roman" panose="02020603050405020304" pitchFamily="18" charset="0"/>
              </a:rPr>
              <a:t>Хочет из мозаики</a:t>
            </a:r>
          </a:p>
          <a:p>
            <a:pPr marL="0" indent="0">
              <a:buNone/>
            </a:pPr>
            <a:r>
              <a:rPr lang="ru-RU" sz="2100" dirty="0">
                <a:latin typeface="Times New Roman" panose="02020603050405020304" pitchFamily="18" charset="0"/>
                <a:cs typeface="Times New Roman" panose="02020603050405020304" pitchFamily="18" charset="0"/>
              </a:rPr>
              <a:t>Дом сложить для заиньки.</a:t>
            </a:r>
          </a:p>
          <a:p>
            <a:pPr marL="0" indent="0">
              <a:buNone/>
            </a:pPr>
            <a:r>
              <a:rPr lang="ru-RU" sz="2100" b="1" dirty="0">
                <a:latin typeface="Times New Roman" panose="02020603050405020304" pitchFamily="18" charset="0"/>
                <a:cs typeface="Times New Roman" panose="02020603050405020304" pitchFamily="18" charset="0"/>
              </a:rPr>
              <a:t>Домик из </a:t>
            </a:r>
            <a:r>
              <a:rPr lang="ru-RU" sz="2100" b="1" dirty="0" err="1" smtClean="0">
                <a:latin typeface="Times New Roman" panose="02020603050405020304" pitchFamily="18" charset="0"/>
                <a:cs typeface="Times New Roman" panose="02020603050405020304" pitchFamily="18" charset="0"/>
              </a:rPr>
              <a:t>пазлов</a:t>
            </a:r>
            <a:r>
              <a:rPr lang="ru-RU" sz="2100" b="1" dirty="0" smtClean="0">
                <a:latin typeface="Times New Roman" panose="02020603050405020304" pitchFamily="18" charset="0"/>
                <a:cs typeface="Times New Roman" panose="02020603050405020304" pitchFamily="18" charset="0"/>
              </a:rPr>
              <a:t>, конструктора</a:t>
            </a:r>
            <a:endParaRPr lang="ru-RU" sz="2100" dirty="0">
              <a:latin typeface="Times New Roman" panose="02020603050405020304" pitchFamily="18" charset="0"/>
              <a:cs typeface="Times New Roman" panose="02020603050405020304" pitchFamily="18" charset="0"/>
            </a:endParaRPr>
          </a:p>
          <a:p>
            <a:pPr marL="0" indent="0">
              <a:buNone/>
            </a:pPr>
            <a:r>
              <a:rPr lang="ru-RU" sz="2100" dirty="0">
                <a:latin typeface="Times New Roman" panose="02020603050405020304" pitchFamily="18" charset="0"/>
                <a:cs typeface="Times New Roman" panose="02020603050405020304" pitchFamily="18" charset="0"/>
              </a:rPr>
              <a:t>Несколько детей с помощью ведущего складывают домик из больших </a:t>
            </a:r>
            <a:r>
              <a:rPr lang="ru-RU" sz="2100" dirty="0" err="1" smtClean="0">
                <a:latin typeface="Times New Roman" panose="02020603050405020304" pitchFamily="18" charset="0"/>
                <a:cs typeface="Times New Roman" panose="02020603050405020304" pitchFamily="18" charset="0"/>
              </a:rPr>
              <a:t>пазлов</a:t>
            </a:r>
            <a:r>
              <a:rPr lang="ru-RU" sz="2100" dirty="0" smtClean="0">
                <a:latin typeface="Times New Roman" panose="02020603050405020304" pitchFamily="18" charset="0"/>
                <a:cs typeface="Times New Roman" panose="02020603050405020304" pitchFamily="18" charset="0"/>
              </a:rPr>
              <a:t>, конструктора</a:t>
            </a:r>
            <a:endParaRPr lang="ru-RU" sz="2100" dirty="0">
              <a:latin typeface="Times New Roman" panose="02020603050405020304" pitchFamily="18" charset="0"/>
              <a:cs typeface="Times New Roman" panose="02020603050405020304" pitchFamily="18" charset="0"/>
            </a:endParaRPr>
          </a:p>
          <a:p>
            <a:pPr marL="0" indent="0">
              <a:buNone/>
            </a:pPr>
            <a:r>
              <a:rPr lang="ru-RU" sz="2100" dirty="0">
                <a:latin typeface="Times New Roman" panose="02020603050405020304" pitchFamily="18" charset="0"/>
                <a:cs typeface="Times New Roman" panose="02020603050405020304" pitchFamily="18" charset="0"/>
              </a:rPr>
              <a:t>И опять Киса не ложиться спать.</a:t>
            </a:r>
          </a:p>
          <a:p>
            <a:pPr marL="0" indent="0">
              <a:buNone/>
            </a:pPr>
            <a:r>
              <a:rPr lang="ru-RU" sz="2100" dirty="0">
                <a:latin typeface="Times New Roman" panose="02020603050405020304" pitchFamily="18" charset="0"/>
                <a:cs typeface="Times New Roman" panose="02020603050405020304" pitchFamily="18" charset="0"/>
              </a:rPr>
              <a:t>Хочет она еще немножко</a:t>
            </a:r>
          </a:p>
          <a:p>
            <a:pPr marL="0" indent="0">
              <a:buNone/>
            </a:pPr>
            <a:r>
              <a:rPr lang="ru-RU" sz="2100" dirty="0">
                <a:latin typeface="Times New Roman" panose="02020603050405020304" pitchFamily="18" charset="0"/>
                <a:cs typeface="Times New Roman" panose="02020603050405020304" pitchFamily="18" charset="0"/>
              </a:rPr>
              <a:t>Посмотреть в окошко</a:t>
            </a:r>
          </a:p>
          <a:p>
            <a:pPr marL="0" indent="0">
              <a:buNone/>
            </a:pPr>
            <a:r>
              <a:rPr lang="ru-RU" sz="2100" dirty="0">
                <a:latin typeface="Times New Roman" panose="02020603050405020304" pitchFamily="18" charset="0"/>
                <a:cs typeface="Times New Roman" panose="02020603050405020304" pitchFamily="18" charset="0"/>
              </a:rPr>
              <a:t>А что же происходит под окошком?</a:t>
            </a:r>
          </a:p>
          <a:p>
            <a:pPr marL="0" indent="0">
              <a:buNone/>
            </a:pPr>
            <a:r>
              <a:rPr lang="ru-RU" sz="2100" dirty="0">
                <a:latin typeface="Times New Roman" panose="02020603050405020304" pitchFamily="18" charset="0"/>
                <a:cs typeface="Times New Roman" panose="02020603050405020304" pitchFamily="18" charset="0"/>
              </a:rPr>
              <a:t>Под окошком на дорожке</a:t>
            </a:r>
          </a:p>
          <a:p>
            <a:pPr marL="0" indent="0">
              <a:buNone/>
            </a:pPr>
            <a:r>
              <a:rPr lang="ru-RU" sz="2100" dirty="0">
                <a:latin typeface="Times New Roman" panose="02020603050405020304" pitchFamily="18" charset="0"/>
                <a:cs typeface="Times New Roman" panose="02020603050405020304" pitchFamily="18" charset="0"/>
              </a:rPr>
              <a:t>Мышки водят хоровод.</a:t>
            </a:r>
          </a:p>
          <a:p>
            <a:pPr marL="0" indent="0">
              <a:buNone/>
            </a:pPr>
            <a:r>
              <a:rPr lang="ru-RU" sz="2100" dirty="0">
                <a:latin typeface="Times New Roman" panose="02020603050405020304" pitchFamily="18" charset="0"/>
                <a:cs typeface="Times New Roman" panose="02020603050405020304" pitchFamily="18" charset="0"/>
              </a:rPr>
              <a:t>Пляшут маленькие ножки,</a:t>
            </a:r>
          </a:p>
          <a:p>
            <a:pPr marL="0" indent="0">
              <a:buNone/>
            </a:pPr>
            <a:r>
              <a:rPr lang="ru-RU" sz="2100" dirty="0">
                <a:latin typeface="Times New Roman" panose="02020603050405020304" pitchFamily="18" charset="0"/>
                <a:cs typeface="Times New Roman" panose="02020603050405020304" pitchFamily="18" charset="0"/>
              </a:rPr>
              <a:t>На крылечке дремлет кот</a:t>
            </a:r>
            <a:r>
              <a:rPr lang="ru-RU" sz="2100" dirty="0" smtClean="0">
                <a:latin typeface="Times New Roman" panose="02020603050405020304" pitchFamily="18" charset="0"/>
                <a:cs typeface="Times New Roman" panose="02020603050405020304" pitchFamily="18" charset="0"/>
              </a:rPr>
              <a:t>.</a:t>
            </a:r>
          </a:p>
          <a:p>
            <a:pPr marL="0" indent="0">
              <a:buNone/>
            </a:pPr>
            <a:r>
              <a:rPr lang="ru-RU" sz="2100" b="1" dirty="0">
                <a:latin typeface="Times New Roman" panose="02020603050405020304" pitchFamily="18" charset="0"/>
                <a:cs typeface="Times New Roman" panose="02020603050405020304" pitchFamily="18" charset="0"/>
              </a:rPr>
              <a:t>Танец – игра «Мышки»</a:t>
            </a:r>
            <a:endParaRPr lang="ru-RU" sz="2100" dirty="0">
              <a:latin typeface="Times New Roman" panose="02020603050405020304" pitchFamily="18" charset="0"/>
              <a:cs typeface="Times New Roman" panose="02020603050405020304" pitchFamily="18" charset="0"/>
            </a:endParaRPr>
          </a:p>
          <a:p>
            <a:pPr marL="0" indent="0">
              <a:buNone/>
            </a:pPr>
            <a:r>
              <a:rPr lang="ru-RU" sz="2100" dirty="0">
                <a:latin typeface="Times New Roman" panose="02020603050405020304" pitchFamily="18" charset="0"/>
                <a:cs typeface="Times New Roman" panose="02020603050405020304" pitchFamily="18" charset="0"/>
              </a:rPr>
              <a:t>Посмотрела Киса, как танцуют мышки, и стала ко сну готовиться. Что перед сном нужно сделать? Нужно умыться.</a:t>
            </a:r>
          </a:p>
          <a:p>
            <a:pPr marL="0" indent="0">
              <a:buNone/>
            </a:pPr>
            <a:r>
              <a:rPr lang="ru-RU" sz="2100" dirty="0">
                <a:latin typeface="Times New Roman" panose="02020603050405020304" pitchFamily="18" charset="0"/>
                <a:cs typeface="Times New Roman" panose="02020603050405020304" pitchFamily="18" charset="0"/>
              </a:rPr>
              <a:t>Киса моет лапки, ушки,</a:t>
            </a:r>
          </a:p>
          <a:p>
            <a:pPr marL="0" indent="0">
              <a:buNone/>
            </a:pPr>
            <a:r>
              <a:rPr lang="ru-RU" sz="2100" dirty="0">
                <a:latin typeface="Times New Roman" panose="02020603050405020304" pitchFamily="18" charset="0"/>
                <a:cs typeface="Times New Roman" panose="02020603050405020304" pitchFamily="18" charset="0"/>
              </a:rPr>
              <a:t>Воду пьет из красной кружки.</a:t>
            </a:r>
          </a:p>
          <a:p>
            <a:pPr marL="0" indent="0">
              <a:buNone/>
            </a:pPr>
            <a:r>
              <a:rPr lang="ru-RU" sz="2100" dirty="0">
                <a:latin typeface="Times New Roman" panose="02020603050405020304" pitchFamily="18" charset="0"/>
                <a:cs typeface="Times New Roman" panose="02020603050405020304" pitchFamily="18" charset="0"/>
              </a:rPr>
              <a:t>Поможем нашей Кисе умыться</a:t>
            </a:r>
            <a:r>
              <a:rPr lang="ru-RU" sz="2100" dirty="0" smtClean="0">
                <a:latin typeface="Times New Roman" panose="02020603050405020304" pitchFamily="18" charset="0"/>
                <a:cs typeface="Times New Roman" panose="02020603050405020304" pitchFamily="18" charset="0"/>
              </a:rPr>
              <a:t>.</a:t>
            </a:r>
          </a:p>
          <a:p>
            <a:pPr marL="0" indent="0">
              <a:buNone/>
            </a:pPr>
            <a:r>
              <a:rPr lang="ru-RU" sz="2000" b="1" dirty="0"/>
              <a:t>Массаж лица «</a:t>
            </a:r>
            <a:r>
              <a:rPr lang="ru-RU" sz="2000" b="1" dirty="0" err="1"/>
              <a:t>Умывалочка</a:t>
            </a:r>
            <a:r>
              <a:rPr lang="ru-RU" sz="2000" b="1" dirty="0" smtClean="0"/>
              <a:t>».</a:t>
            </a:r>
            <a:endParaRPr lang="ru-RU" sz="2000" dirty="0"/>
          </a:p>
          <a:p>
            <a:pPr marL="0" indent="0">
              <a:buNone/>
            </a:pPr>
            <a:endParaRPr lang="ru-RU" sz="2100" dirty="0" smtClean="0">
              <a:latin typeface="Times New Roman" panose="02020603050405020304" pitchFamily="18" charset="0"/>
              <a:cs typeface="Times New Roman" panose="02020603050405020304" pitchFamily="18" charset="0"/>
            </a:endParaRPr>
          </a:p>
          <a:p>
            <a:pPr marL="0" indent="0">
              <a:buNone/>
            </a:pPr>
            <a:endParaRPr lang="ru-RU" sz="2100" dirty="0" smtClean="0">
              <a:latin typeface="Times New Roman" panose="02020603050405020304" pitchFamily="18" charset="0"/>
              <a:cs typeface="Times New Roman" panose="02020603050405020304" pitchFamily="18" charset="0"/>
            </a:endParaRPr>
          </a:p>
          <a:p>
            <a:pPr marL="0" indent="0">
              <a:buNone/>
            </a:pPr>
            <a:endParaRPr lang="ru-RU" sz="2100" dirty="0" smtClean="0">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smtClean="0"/>
          </a:p>
          <a:p>
            <a:pPr marL="0" indent="0">
              <a:buNone/>
            </a:pPr>
            <a:endParaRPr lang="ru-RU" dirty="0"/>
          </a:p>
          <a:p>
            <a:pPr marL="0" indent="0">
              <a:buNone/>
            </a:pP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183316069"/>
              </p:ext>
            </p:extLst>
          </p:nvPr>
        </p:nvGraphicFramePr>
        <p:xfrm>
          <a:off x="251520" y="4869160"/>
          <a:ext cx="8712968" cy="1728192"/>
        </p:xfrm>
        <a:graphic>
          <a:graphicData uri="http://schemas.openxmlformats.org/drawingml/2006/table">
            <a:tbl>
              <a:tblPr firstRow="1" firstCol="1" bandRow="1">
                <a:tableStyleId>{5C22544A-7EE6-4342-B048-85BDC9FD1C3A}</a:tableStyleId>
              </a:tblPr>
              <a:tblGrid>
                <a:gridCol w="4356484"/>
                <a:gridCol w="4356484"/>
              </a:tblGrid>
              <a:tr h="1014738">
                <a:tc>
                  <a:txBody>
                    <a:bodyPr/>
                    <a:lstStyle/>
                    <a:p>
                      <a:pPr>
                        <a:lnSpc>
                          <a:spcPct val="107000"/>
                        </a:lnSpc>
                        <a:spcAft>
                          <a:spcPts val="0"/>
                        </a:spcAft>
                      </a:pPr>
                      <a:r>
                        <a:rPr lang="ru-RU" sz="1400" dirty="0">
                          <a:effectLst/>
                        </a:rPr>
                        <a:t>Умыли</a:t>
                      </a:r>
                      <a:r>
                        <a:rPr lang="ru-RU" sz="1400" dirty="0">
                          <a:solidFill>
                            <a:schemeClr val="bg1"/>
                          </a:solidFill>
                          <a:effectLst/>
                        </a:rPr>
                        <a:t> </a:t>
                      </a:r>
                      <a:r>
                        <a:rPr lang="ru-RU" sz="1400" u="none" strike="noStrike" dirty="0">
                          <a:solidFill>
                            <a:schemeClr val="bg1"/>
                          </a:solidFill>
                          <a:effectLst/>
                          <a:hlinkClick r:id="rId2" tooltip="Котята"/>
                        </a:rPr>
                        <a:t>котята</a:t>
                      </a:r>
                      <a:r>
                        <a:rPr lang="ru-RU" sz="1400" dirty="0">
                          <a:solidFill>
                            <a:schemeClr val="bg1"/>
                          </a:solidFill>
                          <a:effectLst/>
                        </a:rPr>
                        <a:t> </a:t>
                      </a:r>
                      <a:r>
                        <a:rPr lang="ru-RU" sz="1400" dirty="0">
                          <a:effectLst/>
                        </a:rPr>
                        <a:t>глаза и носы,</a:t>
                      </a:r>
                      <a:endParaRPr lang="ru-RU" sz="1200" dirty="0">
                        <a:effectLst/>
                      </a:endParaRPr>
                    </a:p>
                    <a:p>
                      <a:pPr>
                        <a:lnSpc>
                          <a:spcPct val="107000"/>
                        </a:lnSpc>
                        <a:spcAft>
                          <a:spcPts val="0"/>
                        </a:spcAft>
                      </a:pPr>
                      <a:r>
                        <a:rPr lang="ru-RU" sz="1400" dirty="0">
                          <a:effectLst/>
                        </a:rPr>
                        <a:t>И щечки, и лобики,</a:t>
                      </a:r>
                      <a:endParaRPr lang="ru-RU" sz="1200" dirty="0">
                        <a:effectLst/>
                      </a:endParaRPr>
                    </a:p>
                    <a:p>
                      <a:pPr>
                        <a:lnSpc>
                          <a:spcPct val="107000"/>
                        </a:lnSpc>
                        <a:spcAft>
                          <a:spcPts val="0"/>
                        </a:spcAft>
                      </a:pPr>
                      <a:r>
                        <a:rPr lang="ru-RU" sz="1400" dirty="0">
                          <a:effectLst/>
                        </a:rPr>
                        <a:t>Даже – усы.</a:t>
                      </a:r>
                      <a:endParaRPr lang="ru-RU" sz="1200" dirty="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dirty="0">
                          <a:effectLst/>
                        </a:rPr>
                        <a:t>Мягко проводят пальцами по векам, носу, щечкам, лбу еще раз по крыльям носа.</a:t>
                      </a:r>
                      <a:endParaRPr lang="ru-RU" sz="1200" dirty="0">
                        <a:effectLst/>
                        <a:latin typeface="Times New Roman" panose="02020603050405020304" pitchFamily="18" charset="0"/>
                        <a:ea typeface="Times New Roman" panose="02020603050405020304" pitchFamily="18" charset="0"/>
                      </a:endParaRPr>
                    </a:p>
                  </a:txBody>
                  <a:tcPr marL="66675" marR="66675" marT="47625" marB="47625" anchor="ctr"/>
                </a:tc>
              </a:tr>
              <a:tr h="713454">
                <a:tc>
                  <a:txBody>
                    <a:bodyPr/>
                    <a:lstStyle/>
                    <a:p>
                      <a:pPr>
                        <a:lnSpc>
                          <a:spcPct val="107000"/>
                        </a:lnSpc>
                        <a:spcAft>
                          <a:spcPts val="0"/>
                        </a:spcAft>
                      </a:pPr>
                      <a:r>
                        <a:rPr lang="ru-RU" sz="1400" dirty="0">
                          <a:effectLst/>
                        </a:rPr>
                        <a:t>И доброе слово друг дружке</a:t>
                      </a:r>
                      <a:endParaRPr lang="ru-RU" sz="1200" dirty="0">
                        <a:effectLst/>
                      </a:endParaRPr>
                    </a:p>
                    <a:p>
                      <a:pPr>
                        <a:lnSpc>
                          <a:spcPct val="107000"/>
                        </a:lnSpc>
                        <a:spcAft>
                          <a:spcPts val="0"/>
                        </a:spcAft>
                      </a:pPr>
                      <a:r>
                        <a:rPr lang="ru-RU" sz="1400" dirty="0">
                          <a:effectLst/>
                        </a:rPr>
                        <a:t>Мяукнули в чистые ушки.</a:t>
                      </a:r>
                      <a:endParaRPr lang="ru-RU" sz="1200" dirty="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1400" dirty="0">
                          <a:effectLst/>
                        </a:rPr>
                        <a:t>Поглаживают ладонями ушки.</a:t>
                      </a:r>
                      <a:endParaRPr lang="ru-RU" sz="1200" dirty="0">
                        <a:effectLst/>
                        <a:latin typeface="Times New Roman" panose="02020603050405020304" pitchFamily="18" charset="0"/>
                        <a:ea typeface="Times New Roman" panose="02020603050405020304" pitchFamily="18" charset="0"/>
                      </a:endParaRPr>
                    </a:p>
                  </a:txBody>
                  <a:tcPr marL="66675" marR="66675" marT="47625" marB="47625" anchor="ctr"/>
                </a:tc>
              </a:tr>
            </a:tbl>
          </a:graphicData>
        </a:graphic>
      </p:graphicFrame>
    </p:spTree>
    <p:extLst>
      <p:ext uri="{BB962C8B-B14F-4D97-AF65-F5344CB8AC3E}">
        <p14:creationId xmlns:p14="http://schemas.microsoft.com/office/powerpoint/2010/main" val="4495678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fontScale="25000" lnSpcReduction="20000"/>
          </a:bodyPr>
          <a:lstStyle/>
          <a:p>
            <a:pPr marL="0" indent="0">
              <a:buNone/>
            </a:pPr>
            <a:r>
              <a:rPr lang="ru-RU" sz="7200" dirty="0">
                <a:latin typeface="Times New Roman" panose="02020603050405020304" pitchFamily="18" charset="0"/>
                <a:cs typeface="Times New Roman" panose="02020603050405020304" pitchFamily="18" charset="0"/>
              </a:rPr>
              <a:t>Недовольная мама Мурка,</a:t>
            </a:r>
          </a:p>
          <a:p>
            <a:pPr marL="0" indent="0">
              <a:buNone/>
            </a:pPr>
            <a:r>
              <a:rPr lang="ru-RU" sz="7200" dirty="0">
                <a:latin typeface="Times New Roman" panose="02020603050405020304" pitchFamily="18" charset="0"/>
                <a:cs typeface="Times New Roman" panose="02020603050405020304" pitchFamily="18" charset="0"/>
              </a:rPr>
              <a:t>Что не спит ее дочурка…</a:t>
            </a:r>
          </a:p>
          <a:p>
            <a:pPr marL="0" indent="0">
              <a:buNone/>
            </a:pPr>
            <a:r>
              <a:rPr lang="ru-RU" sz="7200" dirty="0">
                <a:latin typeface="Times New Roman" panose="02020603050405020304" pitchFamily="18" charset="0"/>
                <a:cs typeface="Times New Roman" panose="02020603050405020304" pitchFamily="18" charset="0"/>
              </a:rPr>
              <a:t>Не сердитесь на малышку,</a:t>
            </a:r>
          </a:p>
          <a:p>
            <a:pPr marL="0" indent="0">
              <a:buNone/>
            </a:pPr>
            <a:r>
              <a:rPr lang="ru-RU" sz="7200" dirty="0">
                <a:latin typeface="Times New Roman" panose="02020603050405020304" pitchFamily="18" charset="0"/>
                <a:cs typeface="Times New Roman" panose="02020603050405020304" pitchFamily="18" charset="0"/>
              </a:rPr>
              <a:t>Дайте лучше книжку ей.</a:t>
            </a:r>
          </a:p>
          <a:p>
            <a:pPr marL="0" indent="0">
              <a:buNone/>
            </a:pPr>
            <a:r>
              <a:rPr lang="ru-RU" sz="7200" dirty="0">
                <a:latin typeface="Times New Roman" panose="02020603050405020304" pitchFamily="18" charset="0"/>
                <a:cs typeface="Times New Roman" panose="02020603050405020304" pitchFamily="18" charset="0"/>
              </a:rPr>
              <a:t>Пусть прочтет малышка книжку</a:t>
            </a:r>
          </a:p>
          <a:p>
            <a:pPr marL="0" indent="0">
              <a:buNone/>
            </a:pPr>
            <a:r>
              <a:rPr lang="ru-RU" sz="7200" dirty="0">
                <a:latin typeface="Times New Roman" panose="02020603050405020304" pitchFamily="18" charset="0"/>
                <a:cs typeface="Times New Roman" panose="02020603050405020304" pitchFamily="18" charset="0"/>
              </a:rPr>
              <a:t>Для себя и для друзей.</a:t>
            </a:r>
          </a:p>
          <a:p>
            <a:pPr marL="0" indent="0">
              <a:buNone/>
            </a:pPr>
            <a:r>
              <a:rPr lang="ru-RU" sz="7200" dirty="0">
                <a:latin typeface="Times New Roman" panose="02020603050405020304" pitchFamily="18" charset="0"/>
                <a:cs typeface="Times New Roman" panose="02020603050405020304" pitchFamily="18" charset="0"/>
              </a:rPr>
              <a:t>Хотите узнать, про кого будете читать Киса? (показывает книжку про мышек)</a:t>
            </a:r>
          </a:p>
          <a:p>
            <a:pPr marL="0" indent="0">
              <a:buNone/>
            </a:pPr>
            <a:r>
              <a:rPr lang="ru-RU" sz="7200" dirty="0">
                <a:latin typeface="Times New Roman" panose="02020603050405020304" pitchFamily="18" charset="0"/>
                <a:cs typeface="Times New Roman" panose="02020603050405020304" pitchFamily="18" charset="0"/>
              </a:rPr>
              <a:t>Полосатая </a:t>
            </a:r>
            <a:r>
              <a:rPr lang="ru-RU" sz="7200" dirty="0" err="1">
                <a:latin typeface="Times New Roman" panose="02020603050405020304" pitchFamily="18" charset="0"/>
                <a:cs typeface="Times New Roman" panose="02020603050405020304" pitchFamily="18" charset="0"/>
              </a:rPr>
              <a:t>мурлышка</a:t>
            </a:r>
            <a:endParaRPr lang="ru-RU" sz="7200" dirty="0">
              <a:latin typeface="Times New Roman" panose="02020603050405020304" pitchFamily="18" charset="0"/>
              <a:cs typeface="Times New Roman" panose="02020603050405020304" pitchFamily="18" charset="0"/>
            </a:endParaRPr>
          </a:p>
          <a:p>
            <a:pPr marL="0" indent="0">
              <a:buNone/>
            </a:pPr>
            <a:r>
              <a:rPr lang="ru-RU" sz="7200" dirty="0">
                <a:latin typeface="Times New Roman" panose="02020603050405020304" pitchFamily="18" charset="0"/>
                <a:cs typeface="Times New Roman" panose="02020603050405020304" pitchFamily="18" charset="0"/>
              </a:rPr>
              <a:t>Водит носиком по книжке</a:t>
            </a:r>
            <a:r>
              <a:rPr lang="ru-RU" sz="7200" dirty="0" smtClean="0">
                <a:latin typeface="Times New Roman" panose="02020603050405020304" pitchFamily="18" charset="0"/>
                <a:cs typeface="Times New Roman" panose="02020603050405020304" pitchFamily="18" charset="0"/>
              </a:rPr>
              <a:t>:</a:t>
            </a:r>
          </a:p>
          <a:p>
            <a:pPr marL="0" indent="0">
              <a:buNone/>
            </a:pPr>
            <a:r>
              <a:rPr lang="ru-RU" sz="7200" dirty="0" smtClean="0">
                <a:latin typeface="Times New Roman" panose="02020603050405020304" pitchFamily="18" charset="0"/>
                <a:cs typeface="Times New Roman" panose="02020603050405020304" pitchFamily="18" charset="0"/>
              </a:rPr>
              <a:t>- </a:t>
            </a:r>
            <a:r>
              <a:rPr lang="ru-RU" sz="7200" dirty="0">
                <a:latin typeface="Times New Roman" panose="02020603050405020304" pitchFamily="18" charset="0"/>
                <a:cs typeface="Times New Roman" panose="02020603050405020304" pitchFamily="18" charset="0"/>
              </a:rPr>
              <a:t>Почему не пахнут мышки,</a:t>
            </a:r>
          </a:p>
          <a:p>
            <a:pPr marL="0" indent="0">
              <a:buNone/>
            </a:pPr>
            <a:r>
              <a:rPr lang="ru-RU" sz="7200" dirty="0">
                <a:latin typeface="Times New Roman" panose="02020603050405020304" pitchFamily="18" charset="0"/>
                <a:cs typeface="Times New Roman" panose="02020603050405020304" pitchFamily="18" charset="0"/>
              </a:rPr>
              <a:t>Нарисованные в книжке?</a:t>
            </a:r>
          </a:p>
          <a:p>
            <a:pPr marL="0" indent="0">
              <a:buNone/>
            </a:pPr>
            <a:r>
              <a:rPr lang="ru-RU" sz="7200" dirty="0">
                <a:latin typeface="Times New Roman" panose="02020603050405020304" pitchFamily="18" charset="0"/>
                <a:cs typeface="Times New Roman" panose="02020603050405020304" pitchFamily="18" charset="0"/>
              </a:rPr>
              <a:t>(</a:t>
            </a:r>
            <a:r>
              <a:rPr lang="ru-RU" sz="7200" dirty="0" err="1">
                <a:latin typeface="Times New Roman" panose="02020603050405020304" pitchFamily="18" charset="0"/>
                <a:cs typeface="Times New Roman" panose="02020603050405020304" pitchFamily="18" charset="0"/>
              </a:rPr>
              <a:t>Г.Лагздынь</a:t>
            </a:r>
            <a:r>
              <a:rPr lang="ru-RU" sz="7200" dirty="0">
                <a:latin typeface="Times New Roman" panose="02020603050405020304" pitchFamily="18" charset="0"/>
                <a:cs typeface="Times New Roman" panose="02020603050405020304" pitchFamily="18" charset="0"/>
              </a:rPr>
              <a:t>)</a:t>
            </a:r>
          </a:p>
          <a:p>
            <a:pPr marL="0" indent="0">
              <a:buNone/>
            </a:pPr>
            <a:r>
              <a:rPr lang="ru-RU" sz="7200" dirty="0">
                <a:latin typeface="Times New Roman" panose="02020603050405020304" pitchFamily="18" charset="0"/>
                <a:cs typeface="Times New Roman" panose="02020603050405020304" pitchFamily="18" charset="0"/>
              </a:rPr>
              <a:t>Есть у Мышки </a:t>
            </a:r>
            <a:r>
              <a:rPr lang="ru-RU" sz="7200" dirty="0">
                <a:latin typeface="Times New Roman" panose="02020603050405020304" pitchFamily="18" charset="0"/>
                <a:cs typeface="Times New Roman" panose="02020603050405020304" pitchFamily="18" charset="0"/>
                <a:hlinkClick r:id="rId2" tooltip="Телефон"/>
              </a:rPr>
              <a:t>телефон</a:t>
            </a:r>
            <a:r>
              <a:rPr lang="ru-RU" sz="7200" dirty="0">
                <a:latin typeface="Times New Roman" panose="02020603050405020304" pitchFamily="18" charset="0"/>
                <a:cs typeface="Times New Roman" panose="02020603050405020304" pitchFamily="18" charset="0"/>
              </a:rPr>
              <a:t>,</a:t>
            </a:r>
          </a:p>
          <a:p>
            <a:pPr marL="0" indent="0">
              <a:buNone/>
            </a:pPr>
            <a:r>
              <a:rPr lang="ru-RU" sz="7200" dirty="0">
                <a:latin typeface="Times New Roman" panose="02020603050405020304" pitchFamily="18" charset="0"/>
                <a:cs typeface="Times New Roman" panose="02020603050405020304" pitchFamily="18" charset="0"/>
              </a:rPr>
              <a:t>Целый день трезвонит он.</a:t>
            </a:r>
          </a:p>
          <a:p>
            <a:pPr marL="0" indent="0">
              <a:buNone/>
            </a:pPr>
            <a:r>
              <a:rPr lang="ru-RU" sz="7200" dirty="0">
                <a:latin typeface="Times New Roman" panose="02020603050405020304" pitchFamily="18" charset="0"/>
                <a:cs typeface="Times New Roman" panose="02020603050405020304" pitchFamily="18" charset="0"/>
              </a:rPr>
              <a:t>Это к Мышке от мышат</a:t>
            </a:r>
          </a:p>
          <a:p>
            <a:pPr marL="0" indent="0">
              <a:buNone/>
            </a:pPr>
            <a:r>
              <a:rPr lang="ru-RU" sz="7200" dirty="0">
                <a:latin typeface="Times New Roman" panose="02020603050405020304" pitchFamily="18" charset="0"/>
                <a:cs typeface="Times New Roman" panose="02020603050405020304" pitchFamily="18" charset="0"/>
              </a:rPr>
              <a:t>Поздравления спешат.</a:t>
            </a:r>
          </a:p>
          <a:p>
            <a:pPr marL="0" indent="0">
              <a:buNone/>
            </a:pPr>
            <a:r>
              <a:rPr lang="ru-RU" sz="7200" dirty="0">
                <a:latin typeface="Times New Roman" panose="02020603050405020304" pitchFamily="18" charset="0"/>
                <a:cs typeface="Times New Roman" panose="02020603050405020304" pitchFamily="18" charset="0"/>
              </a:rPr>
              <a:t>(</a:t>
            </a:r>
            <a:r>
              <a:rPr lang="ru-RU" sz="7200" dirty="0" err="1">
                <a:latin typeface="Times New Roman" panose="02020603050405020304" pitchFamily="18" charset="0"/>
                <a:cs typeface="Times New Roman" panose="02020603050405020304" pitchFamily="18" charset="0"/>
              </a:rPr>
              <a:t>В.Степанов</a:t>
            </a:r>
            <a:r>
              <a:rPr lang="ru-RU" sz="7200" dirty="0">
                <a:latin typeface="Times New Roman" panose="02020603050405020304" pitchFamily="18" charset="0"/>
                <a:cs typeface="Times New Roman" panose="02020603050405020304" pitchFamily="18" charset="0"/>
              </a:rPr>
              <a:t>)</a:t>
            </a:r>
          </a:p>
          <a:p>
            <a:pPr marL="0" indent="0">
              <a:buNone/>
            </a:pPr>
            <a:r>
              <a:rPr lang="ru-RU" sz="7200" dirty="0">
                <a:latin typeface="Times New Roman" panose="02020603050405020304" pitchFamily="18" charset="0"/>
                <a:cs typeface="Times New Roman" panose="02020603050405020304" pitchFamily="18" charset="0"/>
              </a:rPr>
              <a:t>Очень Кисе нравится книжка.</a:t>
            </a:r>
          </a:p>
          <a:p>
            <a:pPr marL="0" indent="0">
              <a:buNone/>
            </a:pPr>
            <a:r>
              <a:rPr lang="ru-RU" sz="7200" dirty="0">
                <a:latin typeface="Times New Roman" panose="02020603050405020304" pitchFamily="18" charset="0"/>
                <a:cs typeface="Times New Roman" panose="02020603050405020304" pitchFamily="18" charset="0"/>
              </a:rPr>
              <a:t>«До чего интересная книжка! -</a:t>
            </a:r>
          </a:p>
          <a:p>
            <a:pPr marL="0" indent="0">
              <a:buNone/>
            </a:pPr>
            <a:r>
              <a:rPr lang="ru-RU" sz="7200" dirty="0">
                <a:latin typeface="Times New Roman" panose="02020603050405020304" pitchFamily="18" charset="0"/>
                <a:cs typeface="Times New Roman" panose="02020603050405020304" pitchFamily="18" charset="0"/>
              </a:rPr>
              <a:t>Удивляется киска- малышка. -</a:t>
            </a:r>
          </a:p>
          <a:p>
            <a:pPr marL="0" indent="0">
              <a:buNone/>
            </a:pPr>
            <a:r>
              <a:rPr lang="ru-RU" sz="7200" dirty="0">
                <a:latin typeface="Times New Roman" panose="02020603050405020304" pitchFamily="18" charset="0"/>
                <a:cs typeface="Times New Roman" panose="02020603050405020304" pitchFamily="18" charset="0"/>
              </a:rPr>
              <a:t>Хоть и вечер, и стало темно,</a:t>
            </a:r>
          </a:p>
          <a:p>
            <a:pPr marL="0" indent="0">
              <a:buNone/>
            </a:pPr>
            <a:r>
              <a:rPr lang="ru-RU" sz="7200" dirty="0">
                <a:latin typeface="Times New Roman" panose="02020603050405020304" pitchFamily="18" charset="0"/>
                <a:cs typeface="Times New Roman" panose="02020603050405020304" pitchFamily="18" charset="0"/>
              </a:rPr>
              <a:t>Дочитаю ее все равно»</a:t>
            </a:r>
          </a:p>
          <a:p>
            <a:pPr marL="0" indent="0">
              <a:buNone/>
            </a:pPr>
            <a:r>
              <a:rPr lang="ru-RU" sz="7200" dirty="0">
                <a:latin typeface="Times New Roman" panose="02020603050405020304" pitchFamily="18" charset="0"/>
                <a:cs typeface="Times New Roman" panose="02020603050405020304" pitchFamily="18" charset="0"/>
              </a:rPr>
              <a:t>(</a:t>
            </a:r>
            <a:r>
              <a:rPr lang="ru-RU" sz="7200" dirty="0" err="1">
                <a:latin typeface="Times New Roman" panose="02020603050405020304" pitchFamily="18" charset="0"/>
                <a:cs typeface="Times New Roman" panose="02020603050405020304" pitchFamily="18" charset="0"/>
              </a:rPr>
              <a:t>О.Александрова</a:t>
            </a:r>
            <a:r>
              <a:rPr lang="ru-RU" sz="7200" dirty="0">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285244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18194607"/>
              </p:ext>
            </p:extLst>
          </p:nvPr>
        </p:nvGraphicFramePr>
        <p:xfrm>
          <a:off x="395536" y="1844824"/>
          <a:ext cx="8229600" cy="4685856"/>
        </p:xfrm>
        <a:graphic>
          <a:graphicData uri="http://schemas.openxmlformats.org/drawingml/2006/table">
            <a:tbl>
              <a:tblPr firstRow="1" firstCol="1" bandRow="1">
                <a:tableStyleId>{5C22544A-7EE6-4342-B048-85BDC9FD1C3A}</a:tableStyleId>
              </a:tblPr>
              <a:tblGrid>
                <a:gridCol w="4114800"/>
                <a:gridCol w="4114800"/>
              </a:tblGrid>
              <a:tr h="538201">
                <a:tc>
                  <a:txBody>
                    <a:bodyPr/>
                    <a:lstStyle/>
                    <a:p>
                      <a:pPr>
                        <a:lnSpc>
                          <a:spcPct val="107000"/>
                        </a:lnSpc>
                        <a:spcAft>
                          <a:spcPts val="0"/>
                        </a:spcAft>
                      </a:pPr>
                      <a:r>
                        <a:rPr lang="ru-RU" sz="2400" dirty="0">
                          <a:effectLst/>
                        </a:rPr>
                        <a:t>Мышки в </a:t>
                      </a:r>
                      <a:r>
                        <a:rPr lang="ru-RU" sz="2400" dirty="0" err="1">
                          <a:effectLst/>
                        </a:rPr>
                        <a:t>норочке</a:t>
                      </a:r>
                      <a:r>
                        <a:rPr lang="ru-RU" sz="2400" dirty="0">
                          <a:effectLst/>
                        </a:rPr>
                        <a:t> сидели,</a:t>
                      </a:r>
                    </a:p>
                    <a:p>
                      <a:pPr>
                        <a:lnSpc>
                          <a:spcPct val="107000"/>
                        </a:lnSpc>
                        <a:spcAft>
                          <a:spcPts val="0"/>
                        </a:spcAft>
                      </a:pPr>
                      <a:r>
                        <a:rPr lang="ru-RU" sz="2400" dirty="0">
                          <a:effectLst/>
                        </a:rPr>
                        <a:t>Мышки в щелочке глядели.</a:t>
                      </a:r>
                    </a:p>
                    <a:p>
                      <a:pPr>
                        <a:lnSpc>
                          <a:spcPct val="107000"/>
                        </a:lnSpc>
                        <a:spcAft>
                          <a:spcPts val="0"/>
                        </a:spcAft>
                      </a:pPr>
                      <a:r>
                        <a:rPr lang="ru-RU" sz="2400" dirty="0">
                          <a:effectLst/>
                        </a:rPr>
                        <a:t>Видят кошки не видать.</a:t>
                      </a:r>
                      <a:endParaRPr lang="ru-RU" sz="2400" dirty="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2400">
                          <a:effectLst/>
                        </a:rPr>
                        <a:t>Закрывают лицо ладонями, пальцы широко раздвинуты.</a:t>
                      </a:r>
                      <a:endParaRPr lang="ru-RU" sz="2400">
                        <a:effectLst/>
                        <a:latin typeface="Times New Roman" panose="02020603050405020304" pitchFamily="18" charset="0"/>
                        <a:ea typeface="Times New Roman" panose="02020603050405020304" pitchFamily="18" charset="0"/>
                      </a:endParaRPr>
                    </a:p>
                  </a:txBody>
                  <a:tcPr marL="66675" marR="66675" marT="47625" marB="47625" anchor="ctr"/>
                </a:tc>
              </a:tr>
              <a:tr h="378403">
                <a:tc>
                  <a:txBody>
                    <a:bodyPr/>
                    <a:lstStyle/>
                    <a:p>
                      <a:pPr>
                        <a:lnSpc>
                          <a:spcPct val="107000"/>
                        </a:lnSpc>
                        <a:spcAft>
                          <a:spcPts val="0"/>
                        </a:spcAft>
                      </a:pPr>
                      <a:r>
                        <a:rPr lang="ru-RU" sz="2400">
                          <a:effectLst/>
                        </a:rPr>
                        <a:t>Вышли мышки погулять.</a:t>
                      </a:r>
                    </a:p>
                    <a:p>
                      <a:pPr>
                        <a:lnSpc>
                          <a:spcPct val="107000"/>
                        </a:lnSpc>
                        <a:spcAft>
                          <a:spcPts val="0"/>
                        </a:spcAft>
                      </a:pPr>
                      <a:r>
                        <a:rPr lang="ru-RU" sz="2400">
                          <a:effectLst/>
                        </a:rPr>
                        <a:t>Мышки корку отыскали</a:t>
                      </a:r>
                      <a:endParaRPr lang="ru-RU" sz="24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2400">
                          <a:effectLst/>
                        </a:rPr>
                        <a:t>Легкий бег на носках врассыпную.</a:t>
                      </a:r>
                      <a:endParaRPr lang="ru-RU" sz="2400">
                        <a:effectLst/>
                        <a:latin typeface="Times New Roman" panose="02020603050405020304" pitchFamily="18" charset="0"/>
                        <a:ea typeface="Times New Roman" panose="02020603050405020304" pitchFamily="18" charset="0"/>
                      </a:endParaRPr>
                    </a:p>
                  </a:txBody>
                  <a:tcPr marL="66675" marR="66675" marT="47625" marB="47625" anchor="ctr"/>
                </a:tc>
              </a:tr>
              <a:tr h="697999">
                <a:tc>
                  <a:txBody>
                    <a:bodyPr/>
                    <a:lstStyle/>
                    <a:p>
                      <a:pPr>
                        <a:lnSpc>
                          <a:spcPct val="107000"/>
                        </a:lnSpc>
                        <a:spcAft>
                          <a:spcPts val="0"/>
                        </a:spcAft>
                      </a:pPr>
                      <a:r>
                        <a:rPr lang="ru-RU" sz="2400">
                          <a:effectLst/>
                        </a:rPr>
                        <a:t>И обедать сразу стали.</a:t>
                      </a:r>
                    </a:p>
                    <a:p>
                      <a:pPr>
                        <a:lnSpc>
                          <a:spcPct val="107000"/>
                        </a:lnSpc>
                        <a:spcAft>
                          <a:spcPts val="0"/>
                        </a:spcAft>
                      </a:pPr>
                      <a:r>
                        <a:rPr lang="ru-RU" sz="2400">
                          <a:effectLst/>
                        </a:rPr>
                        <a:t>Хрум- хрум- хрум,</a:t>
                      </a:r>
                    </a:p>
                    <a:p>
                      <a:pPr>
                        <a:lnSpc>
                          <a:spcPct val="107000"/>
                        </a:lnSpc>
                        <a:spcAft>
                          <a:spcPts val="0"/>
                        </a:spcAft>
                      </a:pPr>
                      <a:r>
                        <a:rPr lang="ru-RU" sz="2400">
                          <a:effectLst/>
                        </a:rPr>
                        <a:t>Хрум- хрум- хрум!</a:t>
                      </a:r>
                    </a:p>
                    <a:p>
                      <a:pPr>
                        <a:lnSpc>
                          <a:spcPct val="107000"/>
                        </a:lnSpc>
                        <a:spcAft>
                          <a:spcPts val="0"/>
                        </a:spcAft>
                      </a:pPr>
                      <a:r>
                        <a:rPr lang="ru-RU" sz="2400">
                          <a:effectLst/>
                        </a:rPr>
                        <a:t>Подняли мышата шум.</a:t>
                      </a:r>
                      <a:endParaRPr lang="ru-RU" sz="240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2400">
                          <a:effectLst/>
                        </a:rPr>
                        <a:t>Приседают и «грызут корочки»</a:t>
                      </a:r>
                      <a:endParaRPr lang="ru-RU" sz="2400">
                        <a:effectLst/>
                        <a:latin typeface="Times New Roman" panose="02020603050405020304" pitchFamily="18" charset="0"/>
                        <a:ea typeface="Times New Roman" panose="02020603050405020304" pitchFamily="18" charset="0"/>
                      </a:endParaRPr>
                    </a:p>
                  </a:txBody>
                  <a:tcPr marL="66675" marR="66675" marT="47625" marB="47625" anchor="ctr"/>
                </a:tc>
              </a:tr>
              <a:tr h="861777">
                <a:tc>
                  <a:txBody>
                    <a:bodyPr/>
                    <a:lstStyle/>
                    <a:p>
                      <a:pPr>
                        <a:lnSpc>
                          <a:spcPct val="107000"/>
                        </a:lnSpc>
                        <a:spcAft>
                          <a:spcPts val="0"/>
                        </a:spcAft>
                      </a:pPr>
                      <a:r>
                        <a:rPr lang="ru-RU" sz="2400" dirty="0">
                          <a:effectLst/>
                        </a:rPr>
                        <a:t>Кошка мышек услыхала </a:t>
                      </a:r>
                    </a:p>
                    <a:p>
                      <a:pPr>
                        <a:lnSpc>
                          <a:spcPct val="107000"/>
                        </a:lnSpc>
                        <a:spcAft>
                          <a:spcPts val="0"/>
                        </a:spcAft>
                      </a:pPr>
                      <a:r>
                        <a:rPr lang="ru-RU" sz="2400" dirty="0">
                          <a:effectLst/>
                        </a:rPr>
                        <a:t>И мышаток догоняла!</a:t>
                      </a:r>
                      <a:endParaRPr lang="ru-RU" sz="2400" dirty="0">
                        <a:effectLst/>
                        <a:latin typeface="Times New Roman" panose="02020603050405020304" pitchFamily="18" charset="0"/>
                        <a:ea typeface="Times New Roman" panose="02020603050405020304" pitchFamily="18" charset="0"/>
                      </a:endParaRPr>
                    </a:p>
                  </a:txBody>
                  <a:tcPr marL="66675" marR="66675" marT="47625" marB="47625" anchor="ctr"/>
                </a:tc>
                <a:tc>
                  <a:txBody>
                    <a:bodyPr/>
                    <a:lstStyle/>
                    <a:p>
                      <a:pPr>
                        <a:lnSpc>
                          <a:spcPct val="107000"/>
                        </a:lnSpc>
                        <a:spcAft>
                          <a:spcPts val="0"/>
                        </a:spcAft>
                      </a:pPr>
                      <a:r>
                        <a:rPr lang="ru-RU" sz="2400" dirty="0">
                          <a:effectLst/>
                        </a:rPr>
                        <a:t>Убегают от «кошки».</a:t>
                      </a:r>
                      <a:endParaRPr lang="ru-RU" sz="2400" dirty="0">
                        <a:effectLst/>
                        <a:latin typeface="Times New Roman" panose="02020603050405020304" pitchFamily="18" charset="0"/>
                        <a:ea typeface="Times New Roman" panose="02020603050405020304" pitchFamily="18" charset="0"/>
                      </a:endParaRPr>
                    </a:p>
                  </a:txBody>
                  <a:tcPr marL="66675" marR="66675" marT="47625" marB="47625" anchor="ctr"/>
                </a:tc>
              </a:tr>
            </a:tbl>
          </a:graphicData>
        </a:graphic>
      </p:graphicFrame>
      <p:sp>
        <p:nvSpPr>
          <p:cNvPr id="5" name="Rectangle 1"/>
          <p:cNvSpPr>
            <a:spLocks noChangeArrowheads="1"/>
          </p:cNvSpPr>
          <p:nvPr/>
        </p:nvSpPr>
        <p:spPr bwMode="auto">
          <a:xfrm>
            <a:off x="395536" y="188640"/>
            <a:ext cx="835292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А в книжке ребятишки</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Играли в кошки – мышки.</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Игра «Кот и мыши»</a:t>
            </a:r>
            <a:endParaRPr kumimoji="0" lang="ru-RU" altLang="ru-RU"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Дети – «мышки» сидят на стульчиках. Ребенок – «кошка» сидит в уголке</a:t>
            </a:r>
            <a:r>
              <a:rPr kumimoji="0" lang="ru-RU" altLang="ru-RU"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ru-RU" altLang="ru-RU"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76845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229600" cy="6336704"/>
          </a:xfrm>
        </p:spPr>
        <p:txBody>
          <a:bodyPr>
            <a:normAutofit fontScale="25000" lnSpcReduction="20000"/>
          </a:bodyPr>
          <a:lstStyle/>
          <a:p>
            <a:pPr marL="0" indent="0">
              <a:buNone/>
            </a:pPr>
            <a:r>
              <a:rPr lang="ru-RU" sz="7200" dirty="0">
                <a:latin typeface="Times New Roman" panose="02020603050405020304" pitchFamily="18" charset="0"/>
                <a:cs typeface="Times New Roman" panose="02020603050405020304" pitchFamily="18" charset="0"/>
              </a:rPr>
              <a:t>Только сказка кончится-</a:t>
            </a:r>
          </a:p>
          <a:p>
            <a:pPr marL="0" indent="0">
              <a:buNone/>
            </a:pPr>
            <a:r>
              <a:rPr lang="ru-RU" sz="7200" dirty="0">
                <a:latin typeface="Times New Roman" panose="02020603050405020304" pitchFamily="18" charset="0"/>
                <a:cs typeface="Times New Roman" panose="02020603050405020304" pitchFamily="18" charset="0"/>
              </a:rPr>
              <a:t>Детям спать захочется.</a:t>
            </a:r>
          </a:p>
          <a:p>
            <a:pPr marL="0" indent="0">
              <a:buNone/>
            </a:pPr>
            <a:r>
              <a:rPr lang="ru-RU" sz="7200" dirty="0">
                <a:latin typeface="Times New Roman" panose="02020603050405020304" pitchFamily="18" charset="0"/>
                <a:cs typeface="Times New Roman" panose="02020603050405020304" pitchFamily="18" charset="0"/>
              </a:rPr>
              <a:t>Дочка маму обнимает.</a:t>
            </a:r>
          </a:p>
          <a:p>
            <a:pPr marL="0" indent="0">
              <a:buNone/>
            </a:pPr>
            <a:r>
              <a:rPr lang="ru-RU" sz="7200" dirty="0">
                <a:latin typeface="Times New Roman" panose="02020603050405020304" pitchFamily="18" charset="0"/>
                <a:cs typeface="Times New Roman" panose="02020603050405020304" pitchFamily="18" charset="0"/>
              </a:rPr>
              <a:t>Дочка папу обнимает.</a:t>
            </a:r>
          </a:p>
          <a:p>
            <a:pPr marL="0" indent="0">
              <a:buNone/>
            </a:pPr>
            <a:r>
              <a:rPr lang="ru-RU" sz="7200" dirty="0">
                <a:latin typeface="Times New Roman" panose="02020603050405020304" pitchFamily="18" charset="0"/>
                <a:cs typeface="Times New Roman" panose="02020603050405020304" pitchFamily="18" charset="0"/>
              </a:rPr>
              <a:t>- Я вас больше всех люблю,</a:t>
            </a:r>
          </a:p>
          <a:p>
            <a:pPr marL="0" indent="0">
              <a:buNone/>
            </a:pPr>
            <a:r>
              <a:rPr lang="ru-RU" sz="7200" dirty="0">
                <a:latin typeface="Times New Roman" panose="02020603050405020304" pitchFamily="18" charset="0"/>
                <a:cs typeface="Times New Roman" panose="02020603050405020304" pitchFamily="18" charset="0"/>
              </a:rPr>
              <a:t>Я – послушная, я – сплю…</a:t>
            </a:r>
          </a:p>
          <a:p>
            <a:pPr marL="0" indent="0">
              <a:buNone/>
            </a:pPr>
            <a:r>
              <a:rPr lang="ru-RU" sz="7200" dirty="0">
                <a:latin typeface="Times New Roman" panose="02020603050405020304" pitchFamily="18" charset="0"/>
                <a:cs typeface="Times New Roman" panose="02020603050405020304" pitchFamily="18" charset="0"/>
              </a:rPr>
              <a:t>Ведущий укладывает Кису в кроватку.</a:t>
            </a:r>
          </a:p>
          <a:p>
            <a:pPr marL="0" indent="0">
              <a:buNone/>
            </a:pPr>
            <a:r>
              <a:rPr lang="ru-RU" sz="7200" dirty="0">
                <a:latin typeface="Times New Roman" panose="02020603050405020304" pitchFamily="18" charset="0"/>
                <a:cs typeface="Times New Roman" panose="02020603050405020304" pitchFamily="18" charset="0"/>
              </a:rPr>
              <a:t>Вот и легла наша Киса спать. Мы ее укроем теплым одеялом и колыбельную споем.</a:t>
            </a:r>
          </a:p>
          <a:p>
            <a:pPr marL="0" indent="0">
              <a:buNone/>
            </a:pPr>
            <a:r>
              <a:rPr lang="ru-RU" sz="7200" dirty="0">
                <a:latin typeface="Times New Roman" panose="02020603050405020304" pitchFamily="18" charset="0"/>
                <a:cs typeface="Times New Roman" panose="02020603050405020304" pitchFamily="18" charset="0"/>
              </a:rPr>
              <a:t>«Колыбельная»</a:t>
            </a:r>
          </a:p>
          <a:p>
            <a:pPr marL="0" indent="0">
              <a:buNone/>
            </a:pPr>
            <a:r>
              <a:rPr lang="ru-RU" sz="7200" dirty="0">
                <a:latin typeface="Times New Roman" panose="02020603050405020304" pitchFamily="18" charset="0"/>
                <a:cs typeface="Times New Roman" panose="02020603050405020304" pitchFamily="18" charset="0"/>
              </a:rPr>
              <a:t>«Баю – бай, баю- бай!</a:t>
            </a:r>
          </a:p>
          <a:p>
            <a:pPr marL="0" indent="0">
              <a:buNone/>
            </a:pPr>
            <a:r>
              <a:rPr lang="ru-RU" sz="7200" dirty="0">
                <a:latin typeface="Times New Roman" panose="02020603050405020304" pitchFamily="18" charset="0"/>
                <a:cs typeface="Times New Roman" panose="02020603050405020304" pitchFamily="18" charset="0"/>
              </a:rPr>
              <a:t>Наша киска засыпай.</a:t>
            </a:r>
          </a:p>
          <a:p>
            <a:pPr marL="0" indent="0">
              <a:buNone/>
            </a:pPr>
            <a:r>
              <a:rPr lang="ru-RU" sz="7200" dirty="0">
                <a:latin typeface="Times New Roman" panose="02020603050405020304" pitchFamily="18" charset="0"/>
                <a:cs typeface="Times New Roman" panose="02020603050405020304" pitchFamily="18" charset="0"/>
              </a:rPr>
              <a:t>Ты скорей закрой глазок,</a:t>
            </a:r>
          </a:p>
          <a:p>
            <a:pPr marL="0" indent="0">
              <a:buNone/>
            </a:pPr>
            <a:r>
              <a:rPr lang="ru-RU" sz="7200" dirty="0">
                <a:latin typeface="Times New Roman" panose="02020603050405020304" pitchFamily="18" charset="0"/>
                <a:cs typeface="Times New Roman" panose="02020603050405020304" pitchFamily="18" charset="0"/>
              </a:rPr>
              <a:t>Ты поспи, поспи часок.</a:t>
            </a:r>
          </a:p>
          <a:p>
            <a:pPr marL="0" indent="0">
              <a:buNone/>
            </a:pPr>
            <a:r>
              <a:rPr lang="ru-RU" sz="7200" dirty="0">
                <a:latin typeface="Times New Roman" panose="02020603050405020304" pitchFamily="18" charset="0"/>
                <a:cs typeface="Times New Roman" panose="02020603050405020304" pitchFamily="18" charset="0"/>
              </a:rPr>
              <a:t>Баю – баю, баю – бай!</a:t>
            </a:r>
          </a:p>
          <a:p>
            <a:pPr marL="0" indent="0">
              <a:buNone/>
            </a:pPr>
            <a:r>
              <a:rPr lang="ru-RU" sz="7200" dirty="0">
                <a:latin typeface="Times New Roman" panose="02020603050405020304" pitchFamily="18" charset="0"/>
                <a:cs typeface="Times New Roman" panose="02020603050405020304" pitchFamily="18" charset="0"/>
              </a:rPr>
              <a:t>Наша киска засыпай!»</a:t>
            </a:r>
          </a:p>
          <a:p>
            <a:pPr marL="0" indent="0">
              <a:buNone/>
            </a:pPr>
            <a:r>
              <a:rPr lang="ru-RU" sz="7200" dirty="0">
                <a:latin typeface="Times New Roman" panose="02020603050405020304" pitchFamily="18" charset="0"/>
                <a:cs typeface="Times New Roman" panose="02020603050405020304" pitchFamily="18" charset="0"/>
              </a:rPr>
              <a:t>Ребятки, а вы послушные? Вы не капризничаете, когда надо спать ложиться?</a:t>
            </a:r>
          </a:p>
          <a:p>
            <a:pPr marL="0" indent="0">
              <a:buNone/>
            </a:pPr>
            <a:r>
              <a:rPr lang="ru-RU" sz="7200" dirty="0">
                <a:latin typeface="Times New Roman" panose="02020603050405020304" pitchFamily="18" charset="0"/>
                <a:cs typeface="Times New Roman" panose="02020603050405020304" pitchFamily="18" charset="0"/>
              </a:rPr>
              <a:t>Дети отвечают.</a:t>
            </a:r>
          </a:p>
          <a:p>
            <a:pPr marL="0" indent="0">
              <a:buNone/>
            </a:pPr>
            <a:r>
              <a:rPr lang="ru-RU" sz="7200" dirty="0">
                <a:latin typeface="Times New Roman" panose="02020603050405020304" pitchFamily="18" charset="0"/>
                <a:cs typeface="Times New Roman" panose="02020603050405020304" pitchFamily="18" charset="0"/>
              </a:rPr>
              <a:t>Давайте вспомним, как мы будем спать ложиться. Сначала разденемся, умоемся, ляжем в кроватку и попросим маму или папу нам сказку прочитать и колыбельную спеть. И спать будем, как наша Кисонька, сладко- сладко. Пусть она спит, а мы с вами тихонечко возьмем настольные игры и будем играть.</a:t>
            </a:r>
          </a:p>
          <a:p>
            <a:pPr marL="0" indent="0">
              <a:buNone/>
            </a:pPr>
            <a:endParaRPr lang="ru-RU" dirty="0"/>
          </a:p>
        </p:txBody>
      </p:sp>
    </p:spTree>
    <p:extLst>
      <p:ext uri="{BB962C8B-B14F-4D97-AF65-F5344CB8AC3E}">
        <p14:creationId xmlns:p14="http://schemas.microsoft.com/office/powerpoint/2010/main" val="19554265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131"/>
            <a:ext cx="8229600" cy="418058"/>
          </a:xfrm>
        </p:spPr>
        <p:txBody>
          <a:bodyPr>
            <a:normAutofit fontScale="90000"/>
          </a:bodyPr>
          <a:lstStyle/>
          <a:p>
            <a:pPr lvl="0"/>
            <a:r>
              <a:rPr lang="ru-RU" sz="2200" dirty="0" smtClean="0">
                <a:latin typeface="Times New Roman" pitchFamily="18" charset="0"/>
                <a:ea typeface="Times New Roman" pitchFamily="18" charset="0"/>
                <a:cs typeface="Times New Roman" pitchFamily="18" charset="0"/>
              </a:rPr>
              <a:t/>
            </a:r>
            <a:br>
              <a:rPr lang="ru-RU" sz="2200" dirty="0" smtClean="0">
                <a:latin typeface="Times New Roman" pitchFamily="18" charset="0"/>
                <a:ea typeface="Times New Roman" pitchFamily="18" charset="0"/>
                <a:cs typeface="Times New Roman" pitchFamily="18" charset="0"/>
              </a:rPr>
            </a:br>
            <a:r>
              <a:rPr lang="ru-RU" sz="2200" dirty="0">
                <a:latin typeface="Times New Roman" pitchFamily="18" charset="0"/>
                <a:ea typeface="Times New Roman" pitchFamily="18" charset="0"/>
                <a:cs typeface="Times New Roman" pitchFamily="18" charset="0"/>
              </a:rPr>
              <a:t/>
            </a:r>
            <a:br>
              <a:rPr lang="ru-RU" sz="2200" dirty="0">
                <a:latin typeface="Times New Roman" pitchFamily="18" charset="0"/>
                <a:ea typeface="Times New Roman" pitchFamily="18" charset="0"/>
                <a:cs typeface="Times New Roman" pitchFamily="18" charset="0"/>
              </a:rPr>
            </a:br>
            <a:r>
              <a:rPr lang="ru-RU" sz="2200" dirty="0" smtClean="0">
                <a:latin typeface="Times New Roman" pitchFamily="18" charset="0"/>
                <a:ea typeface="Times New Roman" pitchFamily="18" charset="0"/>
                <a:cs typeface="Times New Roman" pitchFamily="18" charset="0"/>
              </a:rPr>
              <a:t>Физкультурное </a:t>
            </a:r>
            <a:r>
              <a:rPr lang="ru-RU" sz="2200" dirty="0">
                <a:latin typeface="Times New Roman" pitchFamily="18" charset="0"/>
                <a:ea typeface="Times New Roman" pitchFamily="18" charset="0"/>
                <a:cs typeface="Times New Roman" pitchFamily="18" charset="0"/>
              </a:rPr>
              <a:t>развлечение с кошечкой «Веселая физкультура».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457200" y="548680"/>
            <a:ext cx="8229600" cy="5577483"/>
          </a:xfrm>
        </p:spPr>
        <p:txBody>
          <a:bodyPr>
            <a:normAutofit fontScale="55000" lnSpcReduction="20000"/>
          </a:bodyPr>
          <a:lstStyle/>
          <a:p>
            <a:r>
              <a:rPr lang="ru-RU" b="1" dirty="0"/>
              <a:t>Задачи</a:t>
            </a:r>
            <a:r>
              <a:rPr lang="ru-RU" dirty="0"/>
              <a:t>: Выработать первоначальное представление о здоровом образе жизни. Закреплять в игровой форме навыки выполнения упражнений (бег, прыжки, ходьба), спрыгивания с высоты. Вызвать положительный эмоциональный настрой.</a:t>
            </a:r>
          </a:p>
          <a:p>
            <a:r>
              <a:rPr lang="ru-RU" b="1" dirty="0"/>
              <a:t>Оборудование:</a:t>
            </a:r>
            <a:r>
              <a:rPr lang="ru-RU" dirty="0"/>
              <a:t> Мягкие игрушки двух котят и щенка; мячи по количеству детей; гимнастическая скамейка </a:t>
            </a:r>
            <a:r>
              <a:rPr lang="ru-RU" dirty="0" smtClean="0"/>
              <a:t>1 </a:t>
            </a:r>
            <a:r>
              <a:rPr lang="ru-RU" dirty="0"/>
              <a:t>шт.; маска кота.</a:t>
            </a:r>
          </a:p>
          <a:p>
            <a:r>
              <a:rPr lang="ru-RU" b="1" dirty="0"/>
              <a:t>Ход занятия.</a:t>
            </a:r>
            <a:endParaRPr lang="ru-RU" dirty="0"/>
          </a:p>
          <a:p>
            <a:r>
              <a:rPr lang="ru-RU" b="1" dirty="0"/>
              <a:t>Воспитатель:</a:t>
            </a:r>
            <a:r>
              <a:rPr lang="ru-RU" dirty="0"/>
              <a:t> Ребята, отгадайте загадку:</a:t>
            </a:r>
          </a:p>
          <a:p>
            <a:r>
              <a:rPr lang="ru-RU" dirty="0"/>
              <a:t> «</a:t>
            </a:r>
            <a:r>
              <a:rPr lang="ru-RU" i="1" dirty="0"/>
              <a:t>У кого усатая морда полосатая?</a:t>
            </a:r>
            <a:endParaRPr lang="ru-RU" dirty="0"/>
          </a:p>
          <a:p>
            <a:r>
              <a:rPr lang="ru-RU" i="1" dirty="0"/>
              <a:t>Спинка словно мостик?</a:t>
            </a:r>
            <a:endParaRPr lang="ru-RU" dirty="0"/>
          </a:p>
          <a:p>
            <a:r>
              <a:rPr lang="ru-RU" i="1" dirty="0"/>
              <a:t>За </a:t>
            </a:r>
            <a:r>
              <a:rPr lang="ru-RU" i="1" dirty="0" err="1"/>
              <a:t>мосточком</a:t>
            </a:r>
            <a:r>
              <a:rPr lang="ru-RU" i="1" dirty="0"/>
              <a:t> хвостик? (кошка)</a:t>
            </a:r>
            <a:endParaRPr lang="ru-RU" dirty="0"/>
          </a:p>
          <a:p>
            <a:r>
              <a:rPr lang="ru-RU" dirty="0"/>
              <a:t>Правильно это кошечка которая к нам с утра приходила. А давайте сейчас мы с вами превратимся в котят. И посмотрим, что же котята целый день делают. </a:t>
            </a:r>
          </a:p>
          <a:p>
            <a:r>
              <a:rPr lang="ru-RU" b="1" dirty="0"/>
              <a:t>Воспитатель:</a:t>
            </a:r>
            <a:endParaRPr lang="ru-RU" dirty="0"/>
          </a:p>
          <a:p>
            <a:r>
              <a:rPr lang="ru-RU" dirty="0"/>
              <a:t>Вот проснулись.                                Дети выполняют движения в                            </a:t>
            </a:r>
          </a:p>
          <a:p>
            <a:r>
              <a:rPr lang="ru-RU" dirty="0"/>
              <a:t>Потянулись!                                       соответствие с текстом.</a:t>
            </a:r>
          </a:p>
          <a:p>
            <a:r>
              <a:rPr lang="ru-RU" dirty="0"/>
              <a:t>С боку на бок повернулись.</a:t>
            </a:r>
          </a:p>
          <a:p>
            <a:r>
              <a:rPr lang="ru-RU" dirty="0" err="1"/>
              <a:t>Потягушки</a:t>
            </a:r>
            <a:r>
              <a:rPr lang="ru-RU" dirty="0"/>
              <a:t>! </a:t>
            </a:r>
            <a:r>
              <a:rPr lang="ru-RU" dirty="0" err="1"/>
              <a:t>Потягушки</a:t>
            </a:r>
            <a:r>
              <a:rPr lang="ru-RU" dirty="0"/>
              <a:t>!</a:t>
            </a:r>
          </a:p>
          <a:p>
            <a:r>
              <a:rPr lang="ru-RU" dirty="0"/>
              <a:t>Где любимые игрушки?                    Произнося последние слова воспитатель</a:t>
            </a:r>
          </a:p>
          <a:p>
            <a:r>
              <a:rPr lang="ru-RU" dirty="0"/>
              <a:t>Ты наш мячик поскачи!                    разбрасывает мячи.</a:t>
            </a:r>
          </a:p>
          <a:p>
            <a:r>
              <a:rPr lang="ru-RU" dirty="0"/>
              <a:t>И котяток разбуди!</a:t>
            </a:r>
          </a:p>
          <a:p>
            <a:pPr marL="0" indent="0">
              <a:buNone/>
            </a:pPr>
            <a:endParaRPr lang="ru-RU" dirty="0"/>
          </a:p>
        </p:txBody>
      </p:sp>
    </p:spTree>
    <p:extLst>
      <p:ext uri="{BB962C8B-B14F-4D97-AF65-F5344CB8AC3E}">
        <p14:creationId xmlns:p14="http://schemas.microsoft.com/office/powerpoint/2010/main" val="1756834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fontScale="40000" lnSpcReduction="20000"/>
          </a:bodyPr>
          <a:lstStyle/>
          <a:p>
            <a:pPr marL="0" indent="0">
              <a:buNone/>
            </a:pPr>
            <a:r>
              <a:rPr lang="ru-RU" sz="3400" b="1" i="1" dirty="0">
                <a:latin typeface="Times New Roman" panose="02020603050405020304" pitchFamily="18" charset="0"/>
                <a:cs typeface="Times New Roman" panose="02020603050405020304" pitchFamily="18" charset="0"/>
              </a:rPr>
              <a:t>Дети собирают мячи и выполняют гимнастическую разминку.</a:t>
            </a:r>
            <a:endParaRPr lang="ru-RU" sz="3400" b="1" dirty="0">
              <a:latin typeface="Times New Roman" panose="02020603050405020304" pitchFamily="18" charset="0"/>
              <a:cs typeface="Times New Roman" panose="02020603050405020304" pitchFamily="18" charset="0"/>
            </a:endParaRPr>
          </a:p>
          <a:p>
            <a:r>
              <a:rPr lang="ru-RU" sz="3400" b="1" dirty="0">
                <a:latin typeface="Times New Roman" panose="02020603050405020304" pitchFamily="18" charset="0"/>
                <a:cs typeface="Times New Roman" panose="02020603050405020304" pitchFamily="18" charset="0"/>
              </a:rPr>
              <a:t>Разминка:</a:t>
            </a:r>
            <a:r>
              <a:rPr lang="ru-RU" sz="3400" dirty="0">
                <a:latin typeface="Times New Roman" panose="02020603050405020304" pitchFamily="18" charset="0"/>
                <a:cs typeface="Times New Roman" panose="02020603050405020304" pitchFamily="18" charset="0"/>
              </a:rPr>
              <a:t> Ходьба обычная за кошкой (20 секунд). </a:t>
            </a:r>
          </a:p>
          <a:p>
            <a:r>
              <a:rPr lang="ru-RU" sz="3400" dirty="0">
                <a:latin typeface="Times New Roman" panose="02020603050405020304" pitchFamily="18" charset="0"/>
                <a:cs typeface="Times New Roman" panose="02020603050405020304" pitchFamily="18" charset="0"/>
              </a:rPr>
              <a:t>Бег обычный (20 секунд). Ходьба со сменой направления (20 секунд). </a:t>
            </a:r>
          </a:p>
          <a:p>
            <a:r>
              <a:rPr lang="ru-RU" sz="3400" dirty="0">
                <a:latin typeface="Times New Roman" panose="02020603050405020304" pitchFamily="18" charset="0"/>
                <a:cs typeface="Times New Roman" panose="02020603050405020304" pitchFamily="18" charset="0"/>
              </a:rPr>
              <a:t>Построение врассыпную.</a:t>
            </a:r>
          </a:p>
          <a:p>
            <a:pPr marL="0" indent="0">
              <a:buNone/>
            </a:pPr>
            <a:r>
              <a:rPr lang="ru-RU" sz="3400" b="1" dirty="0">
                <a:latin typeface="Times New Roman" panose="02020603050405020304" pitchFamily="18" charset="0"/>
                <a:cs typeface="Times New Roman" panose="02020603050405020304" pitchFamily="18" charset="0"/>
              </a:rPr>
              <a:t>ОРУ с мячиком.</a:t>
            </a:r>
          </a:p>
          <a:p>
            <a:r>
              <a:rPr lang="ru-RU" sz="3400" b="1" dirty="0">
                <a:latin typeface="Times New Roman" panose="02020603050405020304" pitchFamily="18" charset="0"/>
                <a:cs typeface="Times New Roman" panose="02020603050405020304" pitchFamily="18" charset="0"/>
              </a:rPr>
              <a:t>1. «Кошечка играет с мячиком».</a:t>
            </a:r>
            <a:endParaRPr lang="ru-RU" sz="3400" dirty="0">
              <a:latin typeface="Times New Roman" panose="02020603050405020304" pitchFamily="18" charset="0"/>
              <a:cs typeface="Times New Roman" panose="02020603050405020304" pitchFamily="18" charset="0"/>
            </a:endParaRPr>
          </a:p>
          <a:p>
            <a:r>
              <a:rPr lang="ru-RU" sz="3400" dirty="0" err="1">
                <a:latin typeface="Times New Roman" panose="02020603050405020304" pitchFamily="18" charset="0"/>
                <a:cs typeface="Times New Roman" panose="02020603050405020304" pitchFamily="18" charset="0"/>
              </a:rPr>
              <a:t>И.п</a:t>
            </a:r>
            <a:r>
              <a:rPr lang="ru-RU" sz="3400" dirty="0">
                <a:latin typeface="Times New Roman" panose="02020603050405020304" pitchFamily="18" charset="0"/>
                <a:cs typeface="Times New Roman" panose="02020603050405020304" pitchFamily="18" charset="0"/>
              </a:rPr>
              <a:t>.: стоя, ноги на ширине плеч, мяч держать двумя руками внизу.</a:t>
            </a:r>
          </a:p>
          <a:p>
            <a:r>
              <a:rPr lang="ru-RU" sz="3400" dirty="0">
                <a:latin typeface="Times New Roman" panose="02020603050405020304" pitchFamily="18" charset="0"/>
                <a:cs typeface="Times New Roman" panose="02020603050405020304" pitchFamily="18" charset="0"/>
              </a:rPr>
              <a:t>Выполнение: 1 – руки с мячом вверх, вернуться в </a:t>
            </a:r>
            <a:r>
              <a:rPr lang="ru-RU" sz="3400" dirty="0" err="1">
                <a:latin typeface="Times New Roman" panose="02020603050405020304" pitchFamily="18" charset="0"/>
                <a:cs typeface="Times New Roman" panose="02020603050405020304" pitchFamily="18" charset="0"/>
              </a:rPr>
              <a:t>и.п</a:t>
            </a:r>
            <a:r>
              <a:rPr lang="ru-RU" sz="3400" dirty="0">
                <a:latin typeface="Times New Roman" panose="02020603050405020304" pitchFamily="18" charset="0"/>
                <a:cs typeface="Times New Roman" panose="02020603050405020304" pitchFamily="18" charset="0"/>
              </a:rPr>
              <a:t>.</a:t>
            </a:r>
          </a:p>
          <a:p>
            <a:r>
              <a:rPr lang="ru-RU" sz="3400" dirty="0">
                <a:latin typeface="Times New Roman" panose="02020603050405020304" pitchFamily="18" charset="0"/>
                <a:cs typeface="Times New Roman" panose="02020603050405020304" pitchFamily="18" charset="0"/>
              </a:rPr>
              <a:t> </a:t>
            </a:r>
          </a:p>
          <a:p>
            <a:r>
              <a:rPr lang="ru-RU" sz="3400" b="1" dirty="0">
                <a:latin typeface="Times New Roman" panose="02020603050405020304" pitchFamily="18" charset="0"/>
                <a:cs typeface="Times New Roman" panose="02020603050405020304" pitchFamily="18" charset="0"/>
              </a:rPr>
              <a:t>2. «Кошечка прячет мячик».</a:t>
            </a:r>
            <a:endParaRPr lang="ru-RU" sz="3400" dirty="0">
              <a:latin typeface="Times New Roman" panose="02020603050405020304" pitchFamily="18" charset="0"/>
              <a:cs typeface="Times New Roman" panose="02020603050405020304" pitchFamily="18" charset="0"/>
            </a:endParaRPr>
          </a:p>
          <a:p>
            <a:r>
              <a:rPr lang="ru-RU" sz="3400" dirty="0" err="1">
                <a:latin typeface="Times New Roman" panose="02020603050405020304" pitchFamily="18" charset="0"/>
                <a:cs typeface="Times New Roman" panose="02020603050405020304" pitchFamily="18" charset="0"/>
              </a:rPr>
              <a:t>И.п</a:t>
            </a:r>
            <a:r>
              <a:rPr lang="ru-RU" sz="3400" dirty="0">
                <a:latin typeface="Times New Roman" panose="02020603050405020304" pitchFamily="18" charset="0"/>
                <a:cs typeface="Times New Roman" panose="02020603050405020304" pitchFamily="18" charset="0"/>
              </a:rPr>
              <a:t>.: ноги параллельно, мяч держим двумя руками внизу.</a:t>
            </a:r>
          </a:p>
          <a:p>
            <a:r>
              <a:rPr lang="ru-RU" sz="3400" dirty="0">
                <a:latin typeface="Times New Roman" panose="02020603050405020304" pitchFamily="18" charset="0"/>
                <a:cs typeface="Times New Roman" panose="02020603050405020304" pitchFamily="18" charset="0"/>
              </a:rPr>
              <a:t>Выполнение: присесть мяч положить на пол, вернуться в </a:t>
            </a:r>
            <a:r>
              <a:rPr lang="ru-RU" sz="3400" dirty="0" err="1">
                <a:latin typeface="Times New Roman" panose="02020603050405020304" pitchFamily="18" charset="0"/>
                <a:cs typeface="Times New Roman" panose="02020603050405020304" pitchFamily="18" charset="0"/>
              </a:rPr>
              <a:t>и.п</a:t>
            </a:r>
            <a:r>
              <a:rPr lang="ru-RU" sz="3400" dirty="0">
                <a:latin typeface="Times New Roman" panose="02020603050405020304" pitchFamily="18" charset="0"/>
                <a:cs typeface="Times New Roman" panose="02020603050405020304" pitchFamily="18" charset="0"/>
              </a:rPr>
              <a:t>. Присесть взять мяч, вернуться в </a:t>
            </a:r>
            <a:r>
              <a:rPr lang="ru-RU" sz="3400" dirty="0" err="1">
                <a:latin typeface="Times New Roman" panose="02020603050405020304" pitchFamily="18" charset="0"/>
                <a:cs typeface="Times New Roman" panose="02020603050405020304" pitchFamily="18" charset="0"/>
              </a:rPr>
              <a:t>и.п</a:t>
            </a:r>
            <a:r>
              <a:rPr lang="ru-RU" sz="3400" dirty="0">
                <a:latin typeface="Times New Roman" panose="02020603050405020304" pitchFamily="18" charset="0"/>
                <a:cs typeface="Times New Roman" panose="02020603050405020304" pitchFamily="18" charset="0"/>
              </a:rPr>
              <a:t>.</a:t>
            </a:r>
          </a:p>
          <a:p>
            <a:r>
              <a:rPr lang="ru-RU" sz="3400" dirty="0">
                <a:latin typeface="Times New Roman" panose="02020603050405020304" pitchFamily="18" charset="0"/>
                <a:cs typeface="Times New Roman" panose="02020603050405020304" pitchFamily="18" charset="0"/>
              </a:rPr>
              <a:t> </a:t>
            </a:r>
          </a:p>
          <a:p>
            <a:r>
              <a:rPr lang="ru-RU" sz="3400" b="1" dirty="0">
                <a:latin typeface="Times New Roman" panose="02020603050405020304" pitchFamily="18" charset="0"/>
                <a:cs typeface="Times New Roman" panose="02020603050405020304" pitchFamily="18" charset="0"/>
              </a:rPr>
              <a:t>3. «Кошечка радуется».</a:t>
            </a:r>
            <a:endParaRPr lang="ru-RU" sz="3400" dirty="0">
              <a:latin typeface="Times New Roman" panose="02020603050405020304" pitchFamily="18" charset="0"/>
              <a:cs typeface="Times New Roman" panose="02020603050405020304" pitchFamily="18" charset="0"/>
            </a:endParaRPr>
          </a:p>
          <a:p>
            <a:r>
              <a:rPr lang="ru-RU" sz="3400" dirty="0" err="1">
                <a:latin typeface="Times New Roman" panose="02020603050405020304" pitchFamily="18" charset="0"/>
                <a:cs typeface="Times New Roman" panose="02020603050405020304" pitchFamily="18" charset="0"/>
              </a:rPr>
              <a:t>И.п</a:t>
            </a:r>
            <a:r>
              <a:rPr lang="ru-RU" sz="3400" dirty="0">
                <a:latin typeface="Times New Roman" panose="02020603050405020304" pitchFamily="18" charset="0"/>
                <a:cs typeface="Times New Roman" panose="02020603050405020304" pitchFamily="18" charset="0"/>
              </a:rPr>
              <a:t>.: Стоя ноги вместе, мяч лежит на полу.</a:t>
            </a:r>
          </a:p>
          <a:p>
            <a:r>
              <a:rPr lang="ru-RU" sz="3400" dirty="0">
                <a:latin typeface="Times New Roman" panose="02020603050405020304" pitchFamily="18" charset="0"/>
                <a:cs typeface="Times New Roman" panose="02020603050405020304" pitchFamily="18" charset="0"/>
              </a:rPr>
              <a:t> Выполнение: Прыжки вокруг мяча.</a:t>
            </a:r>
          </a:p>
          <a:p>
            <a:r>
              <a:rPr lang="ru-RU" sz="3400" dirty="0">
                <a:latin typeface="Times New Roman" panose="02020603050405020304" pitchFamily="18" charset="0"/>
                <a:cs typeface="Times New Roman" panose="02020603050405020304" pitchFamily="18" charset="0"/>
              </a:rPr>
              <a:t> </a:t>
            </a:r>
          </a:p>
          <a:p>
            <a:r>
              <a:rPr lang="ru-RU" sz="3400" dirty="0">
                <a:latin typeface="Times New Roman" panose="02020603050405020304" pitchFamily="18" charset="0"/>
                <a:cs typeface="Times New Roman" panose="02020603050405020304" pitchFamily="18" charset="0"/>
              </a:rPr>
              <a:t> </a:t>
            </a:r>
          </a:p>
          <a:p>
            <a:r>
              <a:rPr lang="ru-RU" sz="3400" b="1" dirty="0">
                <a:latin typeface="Times New Roman" panose="02020603050405020304" pitchFamily="18" charset="0"/>
                <a:cs typeface="Times New Roman" panose="02020603050405020304" pitchFamily="18" charset="0"/>
              </a:rPr>
              <a:t>4. «Кошечка дышит».</a:t>
            </a:r>
            <a:endParaRPr lang="ru-RU" sz="3400" dirty="0">
              <a:latin typeface="Times New Roman" panose="02020603050405020304" pitchFamily="18" charset="0"/>
              <a:cs typeface="Times New Roman" panose="02020603050405020304" pitchFamily="18" charset="0"/>
            </a:endParaRPr>
          </a:p>
          <a:p>
            <a:r>
              <a:rPr lang="ru-RU" sz="3400" dirty="0" err="1">
                <a:latin typeface="Times New Roman" panose="02020603050405020304" pitchFamily="18" charset="0"/>
                <a:cs typeface="Times New Roman" panose="02020603050405020304" pitchFamily="18" charset="0"/>
              </a:rPr>
              <a:t>И.п.:стойка</a:t>
            </a:r>
            <a:r>
              <a:rPr lang="ru-RU" sz="3400" dirty="0">
                <a:latin typeface="Times New Roman" panose="02020603050405020304" pitchFamily="18" charset="0"/>
                <a:cs typeface="Times New Roman" panose="02020603050405020304" pitchFamily="18" charset="0"/>
              </a:rPr>
              <a:t> ноги </a:t>
            </a:r>
            <a:r>
              <a:rPr lang="ru-RU" sz="3400" dirty="0" err="1">
                <a:latin typeface="Times New Roman" panose="02020603050405020304" pitchFamily="18" charset="0"/>
                <a:cs typeface="Times New Roman" panose="02020603050405020304" pitchFamily="18" charset="0"/>
              </a:rPr>
              <a:t>врозь,мяч</a:t>
            </a:r>
            <a:r>
              <a:rPr lang="ru-RU" sz="3400" dirty="0">
                <a:latin typeface="Times New Roman" panose="02020603050405020304" pitchFamily="18" charset="0"/>
                <a:cs typeface="Times New Roman" panose="02020603050405020304" pitchFamily="18" charset="0"/>
              </a:rPr>
              <a:t> лежит рядом</a:t>
            </a:r>
            <a:r>
              <a:rPr lang="ru-RU" sz="3400" dirty="0" smtClean="0">
                <a:latin typeface="Times New Roman" panose="02020603050405020304" pitchFamily="18" charset="0"/>
                <a:cs typeface="Times New Roman" panose="02020603050405020304" pitchFamily="18" charset="0"/>
              </a:rPr>
              <a:t>.</a:t>
            </a:r>
            <a:r>
              <a:rPr lang="ru-RU" sz="3400" dirty="0">
                <a:latin typeface="Times New Roman" panose="02020603050405020304" pitchFamily="18" charset="0"/>
                <a:cs typeface="Times New Roman" panose="02020603050405020304" pitchFamily="18" charset="0"/>
              </a:rPr>
              <a:t> </a:t>
            </a:r>
          </a:p>
          <a:p>
            <a:r>
              <a:rPr lang="ru-RU" sz="3400" dirty="0">
                <a:latin typeface="Times New Roman" panose="02020603050405020304" pitchFamily="18" charset="0"/>
                <a:cs typeface="Times New Roman" panose="02020603050405020304" pitchFamily="18" charset="0"/>
              </a:rPr>
              <a:t>Выполнение: Сделать вдох носом. На выдохе протяжно тянуть: «Мм-м-мм-м-м», одновременно постукивая пальцем по крыльям носа</a:t>
            </a:r>
            <a:r>
              <a:rPr lang="ru-RU" sz="3400" dirty="0" smtClean="0">
                <a:latin typeface="Times New Roman" panose="02020603050405020304" pitchFamily="18" charset="0"/>
                <a:cs typeface="Times New Roman" panose="02020603050405020304" pitchFamily="18" charset="0"/>
              </a:rPr>
              <a:t>.</a:t>
            </a:r>
          </a:p>
          <a:p>
            <a:pPr marL="0" indent="0">
              <a:buNone/>
            </a:pPr>
            <a:r>
              <a:rPr lang="ru-RU" sz="3400" b="1" dirty="0" smtClean="0">
                <a:latin typeface="Times New Roman" panose="02020603050405020304" pitchFamily="18" charset="0"/>
                <a:cs typeface="Times New Roman" panose="02020603050405020304" pitchFamily="18" charset="0"/>
              </a:rPr>
              <a:t>Основные виды движений: «Котята-гимнасты».</a:t>
            </a:r>
          </a:p>
          <a:p>
            <a:pPr marL="0" indent="0">
              <a:buNone/>
            </a:pPr>
            <a:r>
              <a:rPr lang="ru-RU" sz="3400" dirty="0" smtClean="0">
                <a:latin typeface="Times New Roman" panose="02020603050405020304" pitchFamily="18" charset="0"/>
                <a:cs typeface="Times New Roman" panose="02020603050405020304" pitchFamily="18" charset="0"/>
              </a:rPr>
              <a:t>1. Упражнение на равновесие. Ходьба по гимнастической скамейке (поточно).</a:t>
            </a:r>
          </a:p>
          <a:p>
            <a:pPr marL="0" indent="0">
              <a:buNone/>
            </a:pPr>
            <a:r>
              <a:rPr lang="ru-RU" sz="3400" dirty="0" smtClean="0">
                <a:latin typeface="Times New Roman" panose="02020603050405020304" pitchFamily="18" charset="0"/>
                <a:cs typeface="Times New Roman" panose="02020603050405020304" pitchFamily="18" charset="0"/>
              </a:rPr>
              <a:t>2.Ходьба между кеглями змейкой, руки на поясе.</a:t>
            </a:r>
            <a:endParaRPr lang="ru-RU" sz="3400"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6706367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80720"/>
          </a:xfrm>
        </p:spPr>
        <p:txBody>
          <a:bodyPr>
            <a:normAutofit fontScale="32500" lnSpcReduction="20000"/>
          </a:bodyPr>
          <a:lstStyle/>
          <a:p>
            <a:r>
              <a:rPr lang="ru-RU" sz="3500" b="1" dirty="0">
                <a:latin typeface="Times New Roman" panose="02020603050405020304" pitchFamily="18" charset="0"/>
                <a:cs typeface="Times New Roman" panose="02020603050405020304" pitchFamily="18" charset="0"/>
              </a:rPr>
              <a:t>Воспитатель: А</a:t>
            </a:r>
            <a:r>
              <a:rPr lang="ru-RU" sz="3500" dirty="0">
                <a:latin typeface="Times New Roman" panose="02020603050405020304" pitchFamily="18" charset="0"/>
                <a:cs typeface="Times New Roman" panose="02020603050405020304" pitchFamily="18" charset="0"/>
              </a:rPr>
              <a:t> что делает каждый из нас, проснувшись, и очень любит делать любая кошка? (Умываться)</a:t>
            </a:r>
          </a:p>
          <a:p>
            <a:r>
              <a:rPr lang="ru-RU" sz="3500" i="1" dirty="0">
                <a:latin typeface="Times New Roman" panose="02020603050405020304" pitchFamily="18" charset="0"/>
                <a:cs typeface="Times New Roman" panose="02020603050405020304" pitchFamily="18" charset="0"/>
              </a:rPr>
              <a:t>Носик, Носик!                                 Щечка, Щечка!</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Где ты носик?                                Где ты Щечка?</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Ротик, Ротик!</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Где ты ротик?                              Будет чистеньким наш котик.</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Лапки мыли?                                  Да помыли.</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Ушки мыли!                                   Хвостик мыли! Все помыли.</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И теперь мы чистые котята пушистые.</a:t>
            </a:r>
            <a:endParaRPr lang="ru-RU" sz="3500" dirty="0">
              <a:latin typeface="Times New Roman" panose="02020603050405020304" pitchFamily="18" charset="0"/>
              <a:cs typeface="Times New Roman" panose="02020603050405020304" pitchFamily="18" charset="0"/>
            </a:endParaRPr>
          </a:p>
          <a:p>
            <a:r>
              <a:rPr lang="ru-RU" sz="3500" dirty="0">
                <a:latin typeface="Times New Roman" panose="02020603050405020304" pitchFamily="18" charset="0"/>
                <a:cs typeface="Times New Roman" panose="02020603050405020304" pitchFamily="18" charset="0"/>
              </a:rPr>
              <a:t>Дети выполняют движения, имитирующие умывание.</a:t>
            </a:r>
          </a:p>
          <a:p>
            <a:r>
              <a:rPr lang="ru-RU" sz="3500" b="1" dirty="0">
                <a:latin typeface="Times New Roman" panose="02020603050405020304" pitchFamily="18" charset="0"/>
                <a:cs typeface="Times New Roman" panose="02020603050405020304" pitchFamily="18" charset="0"/>
              </a:rPr>
              <a:t>Воспитатель</a:t>
            </a:r>
            <a:r>
              <a:rPr lang="ru-RU" sz="3500" dirty="0">
                <a:latin typeface="Times New Roman" panose="02020603050405020304" pitchFamily="18" charset="0"/>
                <a:cs typeface="Times New Roman" panose="02020603050405020304" pitchFamily="18" charset="0"/>
              </a:rPr>
              <a:t>: Скажите куда каждое утро мы все идем? (Ответы детей: в детский сад, родители на работу).</a:t>
            </a:r>
          </a:p>
          <a:p>
            <a:r>
              <a:rPr lang="ru-RU" sz="3500" dirty="0">
                <a:latin typeface="Times New Roman" panose="02020603050405020304" pitchFamily="18" charset="0"/>
                <a:cs typeface="Times New Roman" panose="02020603050405020304" pitchFamily="18" charset="0"/>
              </a:rPr>
              <a:t>А как вы думаете: какая работа у кошки?  (ловить мышей).</a:t>
            </a:r>
          </a:p>
          <a:p>
            <a:r>
              <a:rPr lang="ru-RU" sz="3500" dirty="0">
                <a:latin typeface="Times New Roman" panose="02020603050405020304" pitchFamily="18" charset="0"/>
                <a:cs typeface="Times New Roman" panose="02020603050405020304" pitchFamily="18" charset="0"/>
              </a:rPr>
              <a:t> </a:t>
            </a:r>
          </a:p>
          <a:p>
            <a:r>
              <a:rPr lang="ru-RU" sz="3500" b="1" dirty="0">
                <a:latin typeface="Times New Roman" panose="02020603050405020304" pitchFamily="18" charset="0"/>
                <a:cs typeface="Times New Roman" panose="02020603050405020304" pitchFamily="18" charset="0"/>
              </a:rPr>
              <a:t>Игра «Кошки – мышки»</a:t>
            </a:r>
            <a:endParaRPr lang="ru-RU" sz="3500" dirty="0">
              <a:latin typeface="Times New Roman" panose="02020603050405020304" pitchFamily="18" charset="0"/>
              <a:cs typeface="Times New Roman" panose="02020603050405020304" pitchFamily="18" charset="0"/>
            </a:endParaRPr>
          </a:p>
          <a:p>
            <a:r>
              <a:rPr lang="ru-RU" sz="3500" dirty="0">
                <a:latin typeface="Times New Roman" panose="02020603050405020304" pitchFamily="18" charset="0"/>
                <a:cs typeface="Times New Roman" panose="02020603050405020304" pitchFamily="18" charset="0"/>
              </a:rPr>
              <a:t>Дети «мышки» располагаются у одной из сторон, Водящий кот (в маске</a:t>
            </a:r>
            <a:r>
              <a:rPr lang="ru-RU" sz="3500" dirty="0" smtClean="0">
                <a:latin typeface="Times New Roman" panose="02020603050405020304" pitchFamily="18" charset="0"/>
                <a:cs typeface="Times New Roman" panose="02020603050405020304" pitchFamily="18" charset="0"/>
              </a:rPr>
              <a:t>)</a:t>
            </a:r>
            <a:r>
              <a:rPr lang="ru-RU" sz="3500" dirty="0">
                <a:latin typeface="Times New Roman" panose="02020603050405020304" pitchFamily="18" charset="0"/>
                <a:cs typeface="Times New Roman" panose="02020603050405020304" pitchFamily="18" charset="0"/>
              </a:rPr>
              <a:t> </a:t>
            </a:r>
            <a:r>
              <a:rPr lang="ru-RU" sz="3500" dirty="0" smtClean="0">
                <a:latin typeface="Times New Roman" panose="02020603050405020304" pitchFamily="18" charset="0"/>
                <a:cs typeface="Times New Roman" panose="02020603050405020304" pitchFamily="18" charset="0"/>
              </a:rPr>
              <a:t>или ребенок держащий мягкую игрушку кошечку. Можно добавить еще одного ведущего, который будет держать в руках котенка и брать на себя его роль в игре. </a:t>
            </a:r>
            <a:r>
              <a:rPr lang="ru-RU" sz="3500" dirty="0">
                <a:latin typeface="Times New Roman" panose="02020603050405020304" pitchFamily="18" charset="0"/>
                <a:cs typeface="Times New Roman" panose="02020603050405020304" pitchFamily="18" charset="0"/>
              </a:rPr>
              <a:t>Детям предлагают выбраться из норок.</a:t>
            </a:r>
          </a:p>
          <a:p>
            <a:r>
              <a:rPr lang="ru-RU" sz="3500" i="1" dirty="0">
                <a:latin typeface="Times New Roman" panose="02020603050405020304" pitchFamily="18" charset="0"/>
                <a:cs typeface="Times New Roman" panose="02020603050405020304" pitchFamily="18" charset="0"/>
              </a:rPr>
              <a:t>Мышка вылезла из норки,</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Мышка очень хочет есть.</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Нет ли где засохшей корки?</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Может в кухне корка есть?</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 </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А на кухне возле </a:t>
            </a:r>
            <a:r>
              <a:rPr lang="ru-RU" sz="3500" i="1" dirty="0" err="1">
                <a:latin typeface="Times New Roman" panose="02020603050405020304" pitchFamily="18" charset="0"/>
                <a:cs typeface="Times New Roman" panose="02020603050405020304" pitchFamily="18" charset="0"/>
              </a:rPr>
              <a:t>шкапа</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Видит мышка – чья – то лапа</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Лапа пестрая, когти острые.</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Эй мышка, не зевай:</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Поскорее убегай!</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Убегай из этих мест, </a:t>
            </a:r>
            <a:endParaRPr lang="ru-RU" sz="3500" dirty="0">
              <a:latin typeface="Times New Roman" panose="02020603050405020304" pitchFamily="18" charset="0"/>
              <a:cs typeface="Times New Roman" panose="02020603050405020304" pitchFamily="18" charset="0"/>
            </a:endParaRPr>
          </a:p>
          <a:p>
            <a:r>
              <a:rPr lang="ru-RU" sz="3500" i="1" dirty="0">
                <a:latin typeface="Times New Roman" panose="02020603050405020304" pitchFamily="18" charset="0"/>
                <a:cs typeface="Times New Roman" panose="02020603050405020304" pitchFamily="18" charset="0"/>
              </a:rPr>
              <a:t>А то кошка тебя съест. </a:t>
            </a:r>
            <a:endParaRPr lang="ru-RU" sz="3500" dirty="0">
              <a:latin typeface="Times New Roman" panose="02020603050405020304" pitchFamily="18" charset="0"/>
              <a:cs typeface="Times New Roman" panose="02020603050405020304" pitchFamily="18" charset="0"/>
            </a:endParaRPr>
          </a:p>
          <a:p>
            <a:r>
              <a:rPr lang="ru-RU" sz="3500" dirty="0">
                <a:latin typeface="Times New Roman" panose="02020603050405020304" pitchFamily="18" charset="0"/>
                <a:cs typeface="Times New Roman" panose="02020603050405020304" pitchFamily="18" charset="0"/>
              </a:rPr>
              <a:t>Кот ловит мышей, которые не успели вернуться в норку.</a:t>
            </a:r>
          </a:p>
          <a:p>
            <a:pPr marL="0" indent="0">
              <a:buNone/>
            </a:pPr>
            <a:endParaRPr lang="ru-RU" dirty="0"/>
          </a:p>
        </p:txBody>
      </p:sp>
    </p:spTree>
    <p:extLst>
      <p:ext uri="{BB962C8B-B14F-4D97-AF65-F5344CB8AC3E}">
        <p14:creationId xmlns:p14="http://schemas.microsoft.com/office/powerpoint/2010/main" val="283795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492443"/>
            <a:ext cx="871296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0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3день</a:t>
            </a:r>
            <a:endParaRPr kumimoji="0" lang="ru-RU" sz="2000" b="0" i="0" u="none" strike="noStrike" cap="none" normalizeH="0" baseline="0" dirty="0" smtClean="0">
              <a:ln>
                <a:noFill/>
              </a:ln>
              <a:solidFill>
                <a:srgbClr val="C00000"/>
              </a:solidFill>
              <a:effectLst/>
              <a:latin typeface="Times New Roman" panose="02020603050405020304"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Чтение </a:t>
            </a:r>
            <a:r>
              <a:rPr lang="ru-RU" sz="2000" dirty="0" err="1" smtClean="0">
                <a:latin typeface="Times New Roman" pitchFamily="18" charset="0"/>
                <a:ea typeface="Times New Roman" pitchFamily="18" charset="0"/>
                <a:cs typeface="Times New Roman" pitchFamily="18" charset="0"/>
              </a:rPr>
              <a:t>С.Михалков</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«Прогулка», «Про девочку, которая плохо кушала».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Игра-упражнение: «Кукла Таня простудилась».</a:t>
            </a:r>
          </a:p>
          <a:p>
            <a:pPr eaLnBrk="0" fontAlgn="base" hangingPunct="0">
              <a:spcBef>
                <a:spcPct val="0"/>
              </a:spcBef>
              <a:spcAft>
                <a:spcPct val="0"/>
              </a:spcAft>
            </a:pPr>
            <a:r>
              <a:rPr lang="ru-RU" sz="2000" dirty="0">
                <a:latin typeface="Times New Roman" pitchFamily="18" charset="0"/>
                <a:ea typeface="Times New Roman" pitchFamily="18" charset="0"/>
                <a:cs typeface="Times New Roman" pitchFamily="18" charset="0"/>
              </a:rPr>
              <a:t>Художественно-эстетическое развитие (лепка). «</a:t>
            </a:r>
            <a:r>
              <a:rPr lang="ru-RU" sz="2000" dirty="0" err="1" smtClean="0">
                <a:latin typeface="Times New Roman" pitchFamily="18" charset="0"/>
                <a:ea typeface="Times New Roman" pitchFamily="18" charset="0"/>
                <a:cs typeface="Times New Roman" pitchFamily="18" charset="0"/>
              </a:rPr>
              <a:t>Витаминки</a:t>
            </a:r>
            <a:r>
              <a:rPr lang="ru-RU" sz="2000" dirty="0" smtClean="0">
                <a:latin typeface="Times New Roman" pitchFamily="18" charset="0"/>
                <a:ea typeface="Times New Roman" pitchFamily="18" charset="0"/>
                <a:cs typeface="Times New Roman" pitchFamily="18" charset="0"/>
              </a:rPr>
              <a:t> в баночке».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Рассматривание картин «Виды спорта».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Подвижная игра «Птички</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и кошка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Игровое упражнение «</a:t>
            </a:r>
            <a:r>
              <a:rPr lang="ru-RU" sz="2000" dirty="0" smtClean="0">
                <a:latin typeface="Times New Roman" pitchFamily="18" charset="0"/>
                <a:ea typeface="Times New Roman" pitchFamily="18" charset="0"/>
                <a:cs typeface="Times New Roman" pitchFamily="18" charset="0"/>
              </a:rPr>
              <a:t>Перепрыгни через кубики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Гимнастика после пробуждения</a:t>
            </a:r>
            <a:r>
              <a:rPr lang="ru-RU" sz="2000" dirty="0" smtClean="0">
                <a:latin typeface="Times New Roman" pitchFamily="18" charset="0"/>
                <a:ea typeface="Times New Roman" pitchFamily="18" charset="0"/>
                <a:cs typeface="Times New Roman" pitchFamily="18" charset="0"/>
              </a:rPr>
              <a:t>: «Наши котики проснулись!»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С\р</a:t>
            </a:r>
            <a:r>
              <a:rPr lang="ru-RU" sz="2000" dirty="0">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игра: «Катя заболела».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4 день</a:t>
            </a:r>
            <a:endParaRPr kumimoji="0" lang="ru-RU" sz="2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Беседа «</a:t>
            </a:r>
            <a:r>
              <a:rPr lang="ru-RU" sz="2000" dirty="0" smtClean="0">
                <a:latin typeface="Times New Roman" pitchFamily="18" charset="0"/>
                <a:ea typeface="Times New Roman" pitchFamily="18" charset="0"/>
                <a:cs typeface="Times New Roman" pitchFamily="18" charset="0"/>
              </a:rPr>
              <a:t>Друзья </a:t>
            </a:r>
            <a:r>
              <a:rPr lang="ru-RU" sz="2000" dirty="0" err="1" smtClean="0">
                <a:latin typeface="Times New Roman" pitchFamily="18" charset="0"/>
                <a:ea typeface="Times New Roman" pitchFamily="18" charset="0"/>
                <a:cs typeface="Times New Roman" pitchFamily="18" charset="0"/>
              </a:rPr>
              <a:t>Мойдодыра</a:t>
            </a:r>
            <a:r>
              <a:rPr lang="ru-RU" sz="2000" dirty="0" smtClean="0">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Оздоровительный </a:t>
            </a:r>
            <a:r>
              <a:rPr lang="ru-RU" sz="2000" dirty="0">
                <a:latin typeface="Times New Roman" panose="02020603050405020304" pitchFamily="18" charset="0"/>
                <a:cs typeface="Times New Roman" panose="02020603050405020304" pitchFamily="18" charset="0"/>
              </a:rPr>
              <a:t>досуг на тему: «Вечерняя сказка»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Подвижная игра «Лошадки»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Ходьба между кубиками.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Чтение</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С.Михалкова</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«Прогулка».</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5 день</a:t>
            </a: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Физкультурное </a:t>
            </a:r>
            <a:r>
              <a:rPr lang="ru-RU" sz="2000" dirty="0">
                <a:latin typeface="Times New Roman" pitchFamily="18" charset="0"/>
                <a:ea typeface="Times New Roman" pitchFamily="18" charset="0"/>
                <a:cs typeface="Times New Roman" pitchFamily="18" charset="0"/>
              </a:rPr>
              <a:t>развлечение с кошечкой «Веселая физкультура».</a:t>
            </a:r>
            <a:endParaRPr lang="ru-RU" sz="20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336704"/>
          </a:xfrm>
        </p:spPr>
        <p:txBody>
          <a:bodyPr>
            <a:normAutofit fontScale="62500" lnSpcReduction="20000"/>
          </a:bodyPr>
          <a:lstStyle/>
          <a:p>
            <a:r>
              <a:rPr lang="ru-RU" b="1" dirty="0">
                <a:latin typeface="Times New Roman" panose="02020603050405020304" pitchFamily="18" charset="0"/>
                <a:cs typeface="Times New Roman" panose="02020603050405020304" pitchFamily="18" charset="0"/>
              </a:rPr>
              <a:t>Воспитатель</a:t>
            </a:r>
            <a:r>
              <a:rPr lang="ru-RU" dirty="0">
                <a:latin typeface="Times New Roman" panose="02020603050405020304" pitchFamily="18" charset="0"/>
                <a:cs typeface="Times New Roman" panose="02020603050405020304" pitchFamily="18" charset="0"/>
              </a:rPr>
              <a:t>: -Вечером, когда родители заберут вас домой, можно поиграть во дворе, пошалить. Скажите ребята, щенок может быть другом котенку в шалостях (Ответы детей).</a:t>
            </a:r>
          </a:p>
          <a:p>
            <a:r>
              <a:rPr lang="ru-RU" dirty="0">
                <a:latin typeface="Times New Roman" panose="02020603050405020304" pitchFamily="18" charset="0"/>
                <a:cs typeface="Times New Roman" panose="02020603050405020304" pitchFamily="18" charset="0"/>
              </a:rPr>
              <a:t>-Хорошо, а посмотрите кто у меня есть (показывает игрушку или картинку щенка). Сейчас мы с вами поиграем в игру </a:t>
            </a:r>
            <a:r>
              <a:rPr lang="ru-RU" b="1" dirty="0">
                <a:latin typeface="Times New Roman" panose="02020603050405020304" pitchFamily="18" charset="0"/>
                <a:cs typeface="Times New Roman" panose="02020603050405020304" pitchFamily="18" charset="0"/>
              </a:rPr>
              <a:t>«Котята и щенята».</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Правила игры</a:t>
            </a:r>
            <a:r>
              <a:rPr lang="ru-RU" dirty="0">
                <a:latin typeface="Times New Roman" panose="02020603050405020304" pitchFamily="18" charset="0"/>
                <a:cs typeface="Times New Roman" panose="02020603050405020304" pitchFamily="18" charset="0"/>
              </a:rPr>
              <a:t>: Играющие делятся на две группы: одни "котята", другие "щенята", они находятся в разных концах площадки. По сигналу котята начинают бегать, легко, как бы играя. На слова "котята!" они произносят "мяу!". В ответ на это щенята лают "гав-гав-гав!", на четвереньках бегут за котятами, которые быстро влезают на гимнастическую стенку</a:t>
            </a:r>
            <a:r>
              <a:rPr lang="ru-RU" dirty="0" smtClean="0">
                <a:latin typeface="Times New Roman" panose="02020603050405020304" pitchFamily="18" charset="0"/>
                <a:cs typeface="Times New Roman" panose="02020603050405020304" pitchFamily="18" charset="0"/>
              </a:rPr>
              <a:t>.(наш вариант стульчики) </a:t>
            </a:r>
            <a:r>
              <a:rPr lang="ru-RU" dirty="0">
                <a:latin typeface="Times New Roman" panose="02020603050405020304" pitchFamily="18" charset="0"/>
                <a:cs typeface="Times New Roman" panose="02020603050405020304" pitchFamily="18" charset="0"/>
              </a:rPr>
              <a:t>Щенята возвращаются на свои места. </a:t>
            </a:r>
          </a:p>
          <a:p>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После 2-3 повторений дети меняются ролями. Закончить игру можно следующим образом: предложить всем тихо и медленно "по - кошачьи" пройти.</a:t>
            </a:r>
          </a:p>
          <a:p>
            <a:r>
              <a:rPr lang="ru-RU" b="1" dirty="0">
                <a:latin typeface="Times New Roman" panose="02020603050405020304" pitchFamily="18" charset="0"/>
                <a:cs typeface="Times New Roman" panose="02020603050405020304" pitchFamily="18" charset="0"/>
              </a:rPr>
              <a:t>Воспитатель: -</a:t>
            </a:r>
            <a:r>
              <a:rPr lang="ru-RU" dirty="0">
                <a:latin typeface="Times New Roman" panose="02020603050405020304" pitchFamily="18" charset="0"/>
                <a:cs typeface="Times New Roman" panose="02020603050405020304" pitchFamily="18" charset="0"/>
              </a:rPr>
              <a:t>Хорошо поиграли, а кошечка говорит (держит в руках игрушку кошечки), что теперь она знает, что необходимо соблюдать режим дня, который является залогом здоровья.  Не забывайте в выходные тоже соблюдать режим дня. </a:t>
            </a:r>
          </a:p>
          <a:p>
            <a:r>
              <a:rPr lang="ru-RU" dirty="0">
                <a:latin typeface="Times New Roman" panose="02020603050405020304" pitchFamily="18" charset="0"/>
                <a:cs typeface="Times New Roman" panose="02020603050405020304" pitchFamily="18" charset="0"/>
              </a:rPr>
              <a:t>Пока мы с вами играли потерялся один котенок, которого я вам принесла, и я не могу его найти поможете? (ответы детей)</a:t>
            </a:r>
          </a:p>
          <a:p>
            <a:pPr marL="0" indent="0">
              <a:buNone/>
            </a:pPr>
            <a:endParaRPr lang="ru-RU" dirty="0"/>
          </a:p>
        </p:txBody>
      </p:sp>
    </p:spTree>
    <p:extLst>
      <p:ext uri="{BB962C8B-B14F-4D97-AF65-F5344CB8AC3E}">
        <p14:creationId xmlns:p14="http://schemas.microsoft.com/office/powerpoint/2010/main" val="21989319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480720"/>
          </a:xfrm>
        </p:spPr>
        <p:txBody>
          <a:bodyPr/>
          <a:lstStyle/>
          <a:p>
            <a:r>
              <a:rPr lang="ru-RU" b="1" dirty="0"/>
              <a:t>Малоподвижная игра: «Найди котенка».</a:t>
            </a:r>
            <a:endParaRPr lang="ru-RU" dirty="0"/>
          </a:p>
          <a:p>
            <a:r>
              <a:rPr lang="ru-RU" dirty="0"/>
              <a:t>Дети передвигаются по залу ищут котенка (по типу «Холодно – горячо)</a:t>
            </a:r>
          </a:p>
          <a:p>
            <a:r>
              <a:rPr lang="ru-RU" b="1" dirty="0"/>
              <a:t>Воспитатель:</a:t>
            </a:r>
            <a:r>
              <a:rPr lang="ru-RU" dirty="0"/>
              <a:t> Молодцы! Хорошо, что нашли его. Котенку и кошечки пора спать, а нам </a:t>
            </a:r>
            <a:r>
              <a:rPr lang="ru-RU" dirty="0" smtClean="0"/>
              <a:t>собираться на прогулку.</a:t>
            </a:r>
            <a:endParaRPr lang="ru-RU" dirty="0"/>
          </a:p>
          <a:p>
            <a:r>
              <a:rPr lang="ru-RU" dirty="0"/>
              <a:t>Далее дети переодеваются идут в туалетную комнату для проведения гигиенических процедур.</a:t>
            </a:r>
          </a:p>
          <a:p>
            <a:pPr marL="0" indent="0">
              <a:buNone/>
            </a:pPr>
            <a:endParaRPr lang="ru-RU" dirty="0"/>
          </a:p>
        </p:txBody>
      </p:sp>
    </p:spTree>
    <p:extLst>
      <p:ext uri="{BB962C8B-B14F-4D97-AF65-F5344CB8AC3E}">
        <p14:creationId xmlns:p14="http://schemas.microsoft.com/office/powerpoint/2010/main" val="7040908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Autofit/>
          </a:bodyPr>
          <a:lstStyle/>
          <a:p>
            <a:r>
              <a:rPr lang="ru-RU" sz="1800" b="1" dirty="0" smtClean="0"/>
              <a:t>Фрагменты </a:t>
            </a:r>
            <a:r>
              <a:rPr lang="ru-RU" sz="1800" b="1" dirty="0" smtClean="0">
                <a:latin typeface="Times New Roman" pitchFamily="18" charset="0"/>
                <a:cs typeface="Times New Roman" pitchFamily="18" charset="0"/>
              </a:rPr>
              <a:t>ф</a:t>
            </a:r>
            <a:r>
              <a:rPr lang="ru-RU" sz="1800" b="1" dirty="0" smtClean="0">
                <a:latin typeface="Times New Roman" pitchFamily="18" charset="0"/>
                <a:ea typeface="Times New Roman" pitchFamily="18" charset="0"/>
                <a:cs typeface="Times New Roman" pitchFamily="18" charset="0"/>
              </a:rPr>
              <a:t>изкультурного развлечения </a:t>
            </a:r>
            <a:r>
              <a:rPr lang="ru-RU" sz="1800" b="1" dirty="0">
                <a:latin typeface="Times New Roman" pitchFamily="18" charset="0"/>
                <a:ea typeface="Times New Roman" pitchFamily="18" charset="0"/>
                <a:cs typeface="Times New Roman" pitchFamily="18" charset="0"/>
              </a:rPr>
              <a:t>с кошечкой «Веселая физкультура».</a:t>
            </a:r>
            <a:endParaRPr lang="ru-RU" sz="1800" b="1"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74" y="757572"/>
            <a:ext cx="3096344" cy="2851745"/>
          </a:xfrm>
          <a:prstGeom prst="rect">
            <a:avLst/>
          </a:prstGeom>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8830" y="757571"/>
            <a:ext cx="3024336" cy="2851745"/>
          </a:xfrm>
          <a:prstGeom prst="rect">
            <a:avLst/>
          </a:prstGeom>
        </p:spPr>
      </p:pic>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94" y="3609316"/>
            <a:ext cx="4526906" cy="3248683"/>
          </a:xfrm>
          <a:prstGeom prst="rect">
            <a:avLst/>
          </a:prstGeom>
        </p:spPr>
      </p:pic>
      <p:pic>
        <p:nvPicPr>
          <p:cNvPr id="10" name="Рисунок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3623271"/>
            <a:ext cx="4572000" cy="3234729"/>
          </a:xfrm>
          <a:prstGeom prst="rect">
            <a:avLst/>
          </a:prstGeom>
        </p:spPr>
      </p:pic>
      <p:pic>
        <p:nvPicPr>
          <p:cNvPr id="12" name="Рисунок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8533" y="757571"/>
            <a:ext cx="2925467" cy="2851745"/>
          </a:xfrm>
          <a:prstGeom prst="rect">
            <a:avLst/>
          </a:prstGeom>
        </p:spPr>
      </p:pic>
      <p:pic>
        <p:nvPicPr>
          <p:cNvPr id="13" name="Рисунок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2704846" y="5211086"/>
            <a:ext cx="1348396" cy="2016223"/>
          </a:xfrm>
          <a:prstGeom prst="rect">
            <a:avLst/>
          </a:prstGeom>
        </p:spPr>
      </p:pic>
    </p:spTree>
    <p:extLst>
      <p:ext uri="{BB962C8B-B14F-4D97-AF65-F5344CB8AC3E}">
        <p14:creationId xmlns:p14="http://schemas.microsoft.com/office/powerpoint/2010/main" val="2224973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599" y="477242"/>
            <a:ext cx="3059249" cy="3357539"/>
          </a:xfrm>
          <a:prstGeom prst="rect">
            <a:avLst/>
          </a:prstGeom>
        </p:spPr>
      </p:pic>
      <p:sp>
        <p:nvSpPr>
          <p:cNvPr id="5" name="TextBox 4"/>
          <p:cNvSpPr txBox="1"/>
          <p:nvPr/>
        </p:nvSpPr>
        <p:spPr>
          <a:xfrm>
            <a:off x="2627784" y="107910"/>
            <a:ext cx="3963457" cy="369332"/>
          </a:xfrm>
          <a:prstGeom prst="rect">
            <a:avLst/>
          </a:prstGeom>
          <a:noFill/>
        </p:spPr>
        <p:txBody>
          <a:bodyPr wrap="none" rtlCol="0">
            <a:spAutoFit/>
          </a:bodyPr>
          <a:lstStyle/>
          <a:p>
            <a:r>
              <a:rPr lang="ru-RU" b="1" dirty="0" smtClean="0"/>
              <a:t>Ходьба по гимнастической скамейки.</a:t>
            </a:r>
            <a:endParaRPr lang="ru-RU" b="1"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938540" y="742554"/>
            <a:ext cx="3340943" cy="2810328"/>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598" y="3778790"/>
            <a:ext cx="3030612" cy="3073602"/>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4176" y="497474"/>
            <a:ext cx="3059248" cy="3281316"/>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5211" y="3773182"/>
            <a:ext cx="3052083" cy="3079210"/>
          </a:xfrm>
          <a:prstGeom prst="rect">
            <a:avLst/>
          </a:prstGeom>
        </p:spPr>
      </p:pic>
      <p:pic>
        <p:nvPicPr>
          <p:cNvPr id="14" name="Рисунок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34460" y="3799018"/>
            <a:ext cx="2867602" cy="3053374"/>
          </a:xfrm>
          <a:prstGeom prst="rect">
            <a:avLst/>
          </a:prstGeom>
        </p:spPr>
      </p:pic>
    </p:spTree>
    <p:extLst>
      <p:ext uri="{BB962C8B-B14F-4D97-AF65-F5344CB8AC3E}">
        <p14:creationId xmlns:p14="http://schemas.microsoft.com/office/powerpoint/2010/main" val="4254531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ru-RU" sz="1800" b="1" dirty="0" smtClean="0"/>
              <a:t>Ходьба между кеглями змейкой</a:t>
            </a:r>
            <a:endParaRPr lang="ru-RU" sz="1800" b="1" dirty="0"/>
          </a:p>
        </p:txBody>
      </p:sp>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82" y="577107"/>
            <a:ext cx="2880320" cy="3254887"/>
          </a:xfrm>
          <a:prstGeom prst="rect">
            <a:avLst/>
          </a:prstGeom>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7824" y="577107"/>
            <a:ext cx="2959750" cy="3240360"/>
          </a:xfrm>
          <a:prstGeom prst="rect">
            <a:avLst/>
          </a:prstGeom>
        </p:spPr>
      </p:pic>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7574" y="562579"/>
            <a:ext cx="3096344" cy="3283941"/>
          </a:xfrm>
          <a:prstGeom prst="rect">
            <a:avLst/>
          </a:prstGeom>
        </p:spPr>
      </p:pic>
      <p:pic>
        <p:nvPicPr>
          <p:cNvPr id="10" name="Рисунок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106" y="3762844"/>
            <a:ext cx="2840296" cy="3012350"/>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3949" y="3817467"/>
            <a:ext cx="2946203" cy="3011480"/>
          </a:xfrm>
          <a:prstGeom prst="rect">
            <a:avLst/>
          </a:prstGeom>
        </p:spPr>
      </p:pic>
      <p:pic>
        <p:nvPicPr>
          <p:cNvPr id="12" name="Рисунок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54996" y="3762844"/>
            <a:ext cx="3088922" cy="3102542"/>
          </a:xfrm>
          <a:prstGeom prst="rect">
            <a:avLst/>
          </a:prstGeom>
        </p:spPr>
      </p:pic>
    </p:spTree>
    <p:extLst>
      <p:ext uri="{BB962C8B-B14F-4D97-AF65-F5344CB8AC3E}">
        <p14:creationId xmlns:p14="http://schemas.microsoft.com/office/powerpoint/2010/main" val="4077046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Игра </a:t>
            </a:r>
            <a:r>
              <a:rPr lang="ru-RU" sz="2000" b="1" dirty="0">
                <a:latin typeface="Times New Roman" panose="02020603050405020304" pitchFamily="18" charset="0"/>
                <a:cs typeface="Times New Roman" panose="02020603050405020304" pitchFamily="18" charset="0"/>
              </a:rPr>
              <a:t>«Кошки – мышки»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16" y="620688"/>
            <a:ext cx="2962708" cy="2952328"/>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7825" y="637582"/>
            <a:ext cx="3168351" cy="2935433"/>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76" y="620688"/>
            <a:ext cx="2939753" cy="2952327"/>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589908"/>
            <a:ext cx="4572000" cy="3268091"/>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0" y="3573015"/>
            <a:ext cx="4523929" cy="3284984"/>
          </a:xfrm>
          <a:prstGeom prst="rect">
            <a:avLst/>
          </a:prstGeom>
        </p:spPr>
      </p:pic>
    </p:spTree>
    <p:extLst>
      <p:ext uri="{BB962C8B-B14F-4D97-AF65-F5344CB8AC3E}">
        <p14:creationId xmlns:p14="http://schemas.microsoft.com/office/powerpoint/2010/main" val="2904797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2000" b="1" dirty="0" smtClean="0"/>
              <a:t>Дети прощаются с кошечкой и котенком.</a:t>
            </a:r>
            <a:r>
              <a:rPr lang="ru-RU" sz="1800" dirty="0" smtClean="0"/>
              <a:t/>
            </a:r>
            <a:br>
              <a:rPr lang="ru-RU" sz="1800" dirty="0" smtClean="0"/>
            </a:br>
            <a:r>
              <a:rPr lang="ru-RU" sz="1800" dirty="0" smtClean="0"/>
              <a:t>(передают друг другу нежно гладя гостей)</a:t>
            </a:r>
            <a:endParaRPr lang="ru-RU" sz="1800" dirty="0"/>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71627" y="814437"/>
            <a:ext cx="4363460" cy="3047181"/>
          </a:xfrm>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3" y="814437"/>
            <a:ext cx="4493525" cy="3047181"/>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3352" y="3633628"/>
            <a:ext cx="4670648" cy="3224371"/>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4" y="3583894"/>
            <a:ext cx="4464496" cy="3274105"/>
          </a:xfrm>
          <a:prstGeom prst="rect">
            <a:avLst/>
          </a:prstGeom>
        </p:spPr>
      </p:pic>
    </p:spTree>
    <p:extLst>
      <p:ext uri="{BB962C8B-B14F-4D97-AF65-F5344CB8AC3E}">
        <p14:creationId xmlns:p14="http://schemas.microsoft.com/office/powerpoint/2010/main" val="9581327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487" y="721866"/>
            <a:ext cx="8229600" cy="4525963"/>
          </a:xfrm>
        </p:spPr>
        <p:txBody>
          <a:bodyPr>
            <a:normAutofit fontScale="62500" lnSpcReduction="20000"/>
          </a:bodyPr>
          <a:lstStyle/>
          <a:p>
            <a:pPr marL="0" indent="0" algn="ctr">
              <a:buNone/>
            </a:pPr>
            <a:r>
              <a:rPr lang="ru-RU" sz="3800" b="1" dirty="0">
                <a:latin typeface="Times New Roman" panose="02020603050405020304" pitchFamily="18" charset="0"/>
                <a:cs typeface="Times New Roman" panose="02020603050405020304" pitchFamily="18" charset="0"/>
              </a:rPr>
              <a:t>Художественно-эстетическое развитие </a:t>
            </a:r>
            <a:r>
              <a:rPr lang="ru-RU" sz="3800" b="1" dirty="0" smtClean="0">
                <a:latin typeface="Times New Roman" panose="02020603050405020304" pitchFamily="18" charset="0"/>
                <a:cs typeface="Times New Roman" panose="02020603050405020304" pitchFamily="18" charset="0"/>
              </a:rPr>
              <a:t>(лепка) «</a:t>
            </a:r>
            <a:r>
              <a:rPr lang="ru-RU" sz="3800" b="1" dirty="0" err="1" smtClean="0">
                <a:latin typeface="Times New Roman" panose="02020603050405020304" pitchFamily="18" charset="0"/>
                <a:cs typeface="Times New Roman" panose="02020603050405020304" pitchFamily="18" charset="0"/>
              </a:rPr>
              <a:t>Витаминки</a:t>
            </a:r>
            <a:r>
              <a:rPr lang="ru-RU" sz="3800" b="1" dirty="0" smtClean="0">
                <a:latin typeface="Times New Roman" panose="02020603050405020304" pitchFamily="18" charset="0"/>
                <a:cs typeface="Times New Roman" panose="02020603050405020304" pitchFamily="18" charset="0"/>
              </a:rPr>
              <a:t> </a:t>
            </a:r>
            <a:r>
              <a:rPr lang="ru-RU" sz="3800" b="1" dirty="0">
                <a:latin typeface="Times New Roman" panose="02020603050405020304" pitchFamily="18" charset="0"/>
                <a:cs typeface="Times New Roman" panose="02020603050405020304" pitchFamily="18" charset="0"/>
              </a:rPr>
              <a:t>в баночке».</a:t>
            </a:r>
            <a:endParaRPr lang="ru-RU" sz="3800" dirty="0">
              <a:latin typeface="Times New Roman" panose="02020603050405020304" pitchFamily="18" charset="0"/>
              <a:cs typeface="Times New Roman" panose="02020603050405020304" pitchFamily="18" charset="0"/>
            </a:endParaRPr>
          </a:p>
          <a:p>
            <a:r>
              <a:rPr lang="ru-RU" sz="2900" b="1" dirty="0">
                <a:latin typeface="Times New Roman" panose="02020603050405020304" pitchFamily="18" charset="0"/>
                <a:cs typeface="Times New Roman" panose="02020603050405020304" pitchFamily="18" charset="0"/>
              </a:rPr>
              <a:t>Цель:</a:t>
            </a:r>
            <a:r>
              <a:rPr lang="ru-RU" sz="2900" dirty="0">
                <a:latin typeface="Times New Roman" panose="02020603050405020304" pitchFamily="18" charset="0"/>
                <a:cs typeface="Times New Roman" panose="02020603050405020304" pitchFamily="18" charset="0"/>
              </a:rPr>
              <a:t> 1. Продолжать воспитывать у детей отзывчивость, желание </a:t>
            </a:r>
            <a:r>
              <a:rPr lang="ru-RU" sz="2900" dirty="0" smtClean="0">
                <a:latin typeface="Times New Roman" panose="02020603050405020304" pitchFamily="18" charset="0"/>
                <a:cs typeface="Times New Roman" panose="02020603050405020304" pitchFamily="18" charset="0"/>
              </a:rPr>
              <a:t>прийти </a:t>
            </a:r>
            <a:r>
              <a:rPr lang="ru-RU" sz="2900" dirty="0">
                <a:latin typeface="Times New Roman" panose="02020603050405020304" pitchFamily="18" charset="0"/>
                <a:cs typeface="Times New Roman" panose="02020603050405020304" pitchFamily="18" charset="0"/>
              </a:rPr>
              <a:t>на помощь.</a:t>
            </a:r>
            <a:br>
              <a:rPr lang="ru-RU" sz="2900" dirty="0">
                <a:latin typeface="Times New Roman" panose="02020603050405020304" pitchFamily="18" charset="0"/>
                <a:cs typeface="Times New Roman" panose="02020603050405020304" pitchFamily="18" charset="0"/>
              </a:rPr>
            </a:br>
            <a:r>
              <a:rPr lang="ru-RU" sz="2900" dirty="0">
                <a:latin typeface="Times New Roman" panose="02020603050405020304" pitchFamily="18" charset="0"/>
                <a:cs typeface="Times New Roman" panose="02020603050405020304" pitchFamily="18" charset="0"/>
              </a:rPr>
              <a:t>    </a:t>
            </a:r>
            <a:r>
              <a:rPr lang="ru-RU" sz="2900" b="1" dirty="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2. Развивать мелкую моторику рук. Закреплять навыки лепки: отщипывать маленькие кусочки пластилина, скатывать между ладонями или пальчиком на дощечке.</a:t>
            </a:r>
            <a:br>
              <a:rPr lang="ru-RU" sz="2900" dirty="0">
                <a:latin typeface="Times New Roman" panose="02020603050405020304" pitchFamily="18" charset="0"/>
                <a:cs typeface="Times New Roman" panose="02020603050405020304" pitchFamily="18" charset="0"/>
              </a:rPr>
            </a:br>
            <a:r>
              <a:rPr lang="ru-RU" sz="2900" dirty="0">
                <a:latin typeface="Times New Roman" panose="02020603050405020304" pitchFamily="18" charset="0"/>
                <a:cs typeface="Times New Roman" panose="02020603050405020304" pitchFamily="18" charset="0"/>
              </a:rPr>
              <a:t>    </a:t>
            </a:r>
            <a:r>
              <a:rPr lang="ru-RU" sz="2900" b="1" dirty="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3. Складывать комочки на силуэт баночки начиная снизу рядом друг с другом.</a:t>
            </a:r>
            <a:br>
              <a:rPr lang="ru-RU" sz="2900" dirty="0">
                <a:latin typeface="Times New Roman" panose="02020603050405020304" pitchFamily="18" charset="0"/>
                <a:cs typeface="Times New Roman" panose="02020603050405020304" pitchFamily="18" charset="0"/>
              </a:rPr>
            </a:br>
            <a:r>
              <a:rPr lang="ru-RU" sz="2900" dirty="0">
                <a:latin typeface="Times New Roman" panose="02020603050405020304" pitchFamily="18" charset="0"/>
                <a:cs typeface="Times New Roman" panose="02020603050405020304" pitchFamily="18" charset="0"/>
              </a:rPr>
              <a:t>    </a:t>
            </a:r>
            <a:r>
              <a:rPr lang="ru-RU" sz="2900" b="1" dirty="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4. Закреплять знания основных цветов.</a:t>
            </a:r>
          </a:p>
          <a:p>
            <a:r>
              <a:rPr lang="ru-RU" sz="2900" dirty="0">
                <a:latin typeface="Times New Roman" panose="02020603050405020304" pitchFamily="18" charset="0"/>
                <a:cs typeface="Times New Roman" panose="02020603050405020304" pitchFamily="18" charset="0"/>
              </a:rPr>
              <a:t>    </a:t>
            </a:r>
            <a:r>
              <a:rPr lang="ru-RU" sz="2900" b="1" dirty="0">
                <a:latin typeface="Times New Roman" panose="02020603050405020304" pitchFamily="18" charset="0"/>
                <a:cs typeface="Times New Roman" panose="02020603050405020304" pitchFamily="18" charset="0"/>
              </a:rPr>
              <a:t> Материал:</a:t>
            </a:r>
            <a:r>
              <a:rPr lang="ru-RU" sz="2900" dirty="0">
                <a:latin typeface="Times New Roman" panose="02020603050405020304" pitchFamily="18" charset="0"/>
                <a:cs typeface="Times New Roman" panose="02020603050405020304" pitchFamily="18" charset="0"/>
              </a:rPr>
              <a:t> Мягкая круглая игрушка </a:t>
            </a:r>
            <a:r>
              <a:rPr lang="ru-RU" sz="2900" dirty="0" err="1">
                <a:latin typeface="Times New Roman" panose="02020603050405020304" pitchFamily="18" charset="0"/>
                <a:cs typeface="Times New Roman" panose="02020603050405020304" pitchFamily="18" charset="0"/>
              </a:rPr>
              <a:t>Витаминка</a:t>
            </a:r>
            <a:r>
              <a:rPr lang="ru-RU" sz="2900" dirty="0">
                <a:latin typeface="Times New Roman" panose="02020603050405020304" pitchFamily="18" charset="0"/>
                <a:cs typeface="Times New Roman" panose="02020603050405020304" pitchFamily="18" charset="0"/>
              </a:rPr>
              <a:t>, карточки на каждого ребенка с силуэтом баночки для </a:t>
            </a:r>
            <a:r>
              <a:rPr lang="ru-RU" sz="2900" dirty="0" err="1">
                <a:latin typeface="Times New Roman" panose="02020603050405020304" pitchFamily="18" charset="0"/>
                <a:cs typeface="Times New Roman" panose="02020603050405020304" pitchFamily="18" charset="0"/>
              </a:rPr>
              <a:t>витаминок</a:t>
            </a:r>
            <a:r>
              <a:rPr lang="ru-RU" sz="2900" dirty="0">
                <a:latin typeface="Times New Roman" panose="02020603050405020304" pitchFamily="18" charset="0"/>
                <a:cs typeface="Times New Roman" panose="02020603050405020304" pitchFamily="18" charset="0"/>
              </a:rPr>
              <a:t>, пластилин </a:t>
            </a:r>
            <a:r>
              <a:rPr lang="ru-RU" sz="2900" dirty="0" smtClean="0">
                <a:latin typeface="Times New Roman" panose="02020603050405020304" pitchFamily="18" charset="0"/>
                <a:cs typeface="Times New Roman" panose="02020603050405020304" pitchFamily="18" charset="0"/>
              </a:rPr>
              <a:t>разных </a:t>
            </a:r>
            <a:r>
              <a:rPr lang="ru-RU" sz="2900" dirty="0">
                <a:latin typeface="Times New Roman" panose="02020603050405020304" pitchFamily="18" charset="0"/>
                <a:cs typeface="Times New Roman" panose="02020603050405020304" pitchFamily="18" charset="0"/>
              </a:rPr>
              <a:t>цветов, дощечки для лепки.</a:t>
            </a:r>
            <a:br>
              <a:rPr lang="ru-RU" sz="2900" dirty="0">
                <a:latin typeface="Times New Roman" panose="02020603050405020304" pitchFamily="18" charset="0"/>
                <a:cs typeface="Times New Roman" panose="02020603050405020304" pitchFamily="18" charset="0"/>
              </a:rPr>
            </a:br>
            <a:r>
              <a:rPr lang="ru-RU" sz="2900" dirty="0">
                <a:latin typeface="Times New Roman" panose="02020603050405020304" pitchFamily="18" charset="0"/>
                <a:cs typeface="Times New Roman" panose="02020603050405020304" pitchFamily="18" charset="0"/>
              </a:rPr>
              <a:t/>
            </a:r>
            <a:br>
              <a:rPr lang="ru-RU" sz="2900" dirty="0">
                <a:latin typeface="Times New Roman" panose="02020603050405020304" pitchFamily="18" charset="0"/>
                <a:cs typeface="Times New Roman" panose="02020603050405020304" pitchFamily="18" charset="0"/>
              </a:rPr>
            </a:br>
            <a:r>
              <a:rPr lang="ru-RU" sz="2900" dirty="0">
                <a:latin typeface="Times New Roman" panose="02020603050405020304" pitchFamily="18" charset="0"/>
                <a:cs typeface="Times New Roman" panose="02020603050405020304" pitchFamily="18" charset="0"/>
              </a:rPr>
              <a:t>    </a:t>
            </a:r>
            <a:r>
              <a:rPr lang="ru-RU" sz="2900" b="1" dirty="0">
                <a:latin typeface="Times New Roman" panose="02020603050405020304" pitchFamily="18" charset="0"/>
                <a:cs typeface="Times New Roman" panose="02020603050405020304" pitchFamily="18" charset="0"/>
              </a:rPr>
              <a:t> Предварительная работа:</a:t>
            </a:r>
            <a:r>
              <a:rPr lang="ru-RU" sz="2900" dirty="0">
                <a:latin typeface="Times New Roman" panose="02020603050405020304" pitchFamily="18" charset="0"/>
                <a:cs typeface="Times New Roman" panose="02020603050405020304" pitchFamily="18" charset="0"/>
              </a:rPr>
              <a:t> Лепка круглой формы, рассматривание шариков разных размеров, дидактическая игра "Какой формы", игры с шариками, лепка на тему "Бусинки".</a:t>
            </a:r>
          </a:p>
          <a:p>
            <a:pPr marL="0" indent="0">
              <a:buNone/>
            </a:pPr>
            <a:endParaRPr lang="ru-RU" dirty="0"/>
          </a:p>
        </p:txBody>
      </p:sp>
    </p:spTree>
    <p:extLst>
      <p:ext uri="{BB962C8B-B14F-4D97-AF65-F5344CB8AC3E}">
        <p14:creationId xmlns:p14="http://schemas.microsoft.com/office/powerpoint/2010/main" val="21907593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6632"/>
            <a:ext cx="8363272" cy="6009531"/>
          </a:xfrm>
        </p:spPr>
        <p:txBody>
          <a:bodyPr>
            <a:normAutofit fontScale="92500" lnSpcReduction="10000"/>
          </a:bodyPr>
          <a:lstStyle/>
          <a:p>
            <a:pPr marL="0" indent="0">
              <a:buNone/>
            </a:pPr>
            <a:r>
              <a:rPr lang="ru-RU" sz="2100" dirty="0">
                <a:latin typeface="Times New Roman" panose="02020603050405020304" pitchFamily="18" charset="0"/>
                <a:cs typeface="Times New Roman" panose="02020603050405020304" pitchFamily="18" charset="0"/>
              </a:rPr>
              <a:t>    </a:t>
            </a:r>
            <a:r>
              <a:rPr lang="ru-RU" sz="21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Ход занятия</a:t>
            </a:r>
            <a:r>
              <a:rPr lang="ru-RU" sz="1800" b="1" dirty="0" smtClean="0">
                <a:latin typeface="Times New Roman" panose="02020603050405020304" pitchFamily="18" charset="0"/>
                <a:cs typeface="Times New Roman" panose="02020603050405020304" pitchFamily="18" charset="0"/>
              </a:rPr>
              <a:t>.</a:t>
            </a:r>
            <a:r>
              <a:rPr lang="ru-RU" sz="1800" dirty="0">
                <a:latin typeface="Times New Roman" panose="02020603050405020304" pitchFamily="18" charset="0"/>
                <a:cs typeface="Times New Roman" panose="02020603050405020304" pitchFamily="18" charset="0"/>
              </a:rPr>
              <a:t> </a:t>
            </a:r>
            <a:endParaRPr lang="ru-RU" sz="1800" dirty="0" smtClean="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Педагог</a:t>
            </a:r>
            <a:r>
              <a:rPr lang="ru-RU" sz="1800" dirty="0">
                <a:latin typeface="Times New Roman" panose="02020603050405020304" pitchFamily="18" charset="0"/>
                <a:cs typeface="Times New Roman" panose="02020603050405020304" pitchFamily="18" charset="0"/>
              </a:rPr>
              <a:t> здоровается с малышами и обращает внимание детей на игрушку </a:t>
            </a:r>
            <a:r>
              <a:rPr lang="ru-RU" sz="1800" dirty="0" err="1">
                <a:latin typeface="Times New Roman" panose="02020603050405020304" pitchFamily="18" charset="0"/>
                <a:cs typeface="Times New Roman" panose="02020603050405020304" pitchFamily="18" charset="0"/>
              </a:rPr>
              <a:t>Витаминку</a:t>
            </a:r>
            <a:r>
              <a:rPr lang="ru-RU" sz="1800" dirty="0">
                <a:latin typeface="Times New Roman" panose="02020603050405020304" pitchFamily="18" charset="0"/>
                <a:cs typeface="Times New Roman" panose="02020603050405020304" pitchFamily="18" charset="0"/>
              </a:rPr>
              <a:t> в руках: - Посмотрите, кого я сегодня встретила. Это девочка </a:t>
            </a:r>
            <a:r>
              <a:rPr lang="ru-RU" sz="1800" dirty="0" err="1">
                <a:latin typeface="Times New Roman" panose="02020603050405020304" pitchFamily="18" charset="0"/>
                <a:cs typeface="Times New Roman" panose="02020603050405020304" pitchFamily="18" charset="0"/>
              </a:rPr>
              <a:t>Витаминка</a:t>
            </a:r>
            <a:r>
              <a:rPr lang="ru-RU" sz="1800" dirty="0">
                <a:latin typeface="Times New Roman" panose="02020603050405020304" pitchFamily="18" charset="0"/>
                <a:cs typeface="Times New Roman" panose="02020603050405020304" pitchFamily="18" charset="0"/>
              </a:rPr>
              <a:t>, поздоровайтесь с ней. Я ее встретила по дороге в детский сад, она была такая грустная, все время кого-то искала. Давайте ее спросим, почему </a:t>
            </a:r>
            <a:r>
              <a:rPr lang="ru-RU" sz="1800" dirty="0" err="1">
                <a:latin typeface="Times New Roman" panose="02020603050405020304" pitchFamily="18" charset="0"/>
                <a:cs typeface="Times New Roman" panose="02020603050405020304" pitchFamily="18" charset="0"/>
              </a:rPr>
              <a:t>Витаминка</a:t>
            </a:r>
            <a:r>
              <a:rPr lang="ru-RU" sz="1800" dirty="0">
                <a:latin typeface="Times New Roman" panose="02020603050405020304" pitchFamily="18" charset="0"/>
                <a:cs typeface="Times New Roman" panose="02020603050405020304" pitchFamily="18" charset="0"/>
              </a:rPr>
              <a:t> такая грустная (</a:t>
            </a:r>
            <a:r>
              <a:rPr lang="ru-RU" sz="1800" i="1" dirty="0">
                <a:latin typeface="Times New Roman" panose="02020603050405020304" pitchFamily="18" charset="0"/>
                <a:cs typeface="Times New Roman" panose="02020603050405020304" pitchFamily="18" charset="0"/>
              </a:rPr>
              <a:t>дети спрашивают</a:t>
            </a:r>
            <a:r>
              <a:rPr lang="ru-RU" sz="1800" dirty="0">
                <a:latin typeface="Times New Roman" panose="02020603050405020304" pitchFamily="18" charset="0"/>
                <a:cs typeface="Times New Roman" panose="02020603050405020304" pitchFamily="18" charset="0"/>
              </a:rPr>
              <a:t>).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Витаминка</a:t>
            </a:r>
            <a:r>
              <a:rPr lang="ru-RU" sz="1800" dirty="0">
                <a:latin typeface="Times New Roman" panose="02020603050405020304" pitchFamily="18" charset="0"/>
                <a:cs typeface="Times New Roman" panose="02020603050405020304" pitchFamily="18" charset="0"/>
              </a:rPr>
              <a:t> здоровается с ребятами и рассказывает: - Живу я вместе со своими друзьями в одной баночке. Как-то раз захотелось нам поиграть, мы открыли баночку и … все разбежались. А теперь я не могу собрать своих друзей </a:t>
            </a:r>
            <a:r>
              <a:rPr lang="ru-RU" sz="1800" dirty="0" err="1">
                <a:latin typeface="Times New Roman" panose="02020603050405020304" pitchFamily="18" charset="0"/>
                <a:cs typeface="Times New Roman" panose="02020603050405020304" pitchFamily="18" charset="0"/>
              </a:rPr>
              <a:t>Витаминок</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Педагог:</a:t>
            </a:r>
            <a:r>
              <a:rPr lang="ru-RU" sz="1800" dirty="0">
                <a:latin typeface="Times New Roman" panose="02020603050405020304" pitchFamily="18" charset="0"/>
                <a:cs typeface="Times New Roman" panose="02020603050405020304" pitchFamily="18" charset="0"/>
              </a:rPr>
              <a:t> - Не грусти, </a:t>
            </a:r>
            <a:r>
              <a:rPr lang="ru-RU" sz="1800" dirty="0" err="1">
                <a:latin typeface="Times New Roman" panose="02020603050405020304" pitchFamily="18" charset="0"/>
                <a:cs typeface="Times New Roman" panose="02020603050405020304" pitchFamily="18" charset="0"/>
              </a:rPr>
              <a:t>Витаминка</a:t>
            </a:r>
            <a:r>
              <a:rPr lang="ru-RU" sz="1800" dirty="0">
                <a:latin typeface="Times New Roman" panose="02020603050405020304" pitchFamily="18" charset="0"/>
                <a:cs typeface="Times New Roman" panose="02020603050405020304" pitchFamily="18" charset="0"/>
              </a:rPr>
              <a:t>, ребята тебе помогут собрать твоих друзей. Давайте посадим </a:t>
            </a:r>
            <a:r>
              <a:rPr lang="ru-RU" sz="1800" dirty="0" err="1">
                <a:latin typeface="Times New Roman" panose="02020603050405020304" pitchFamily="18" charset="0"/>
                <a:cs typeface="Times New Roman" panose="02020603050405020304" pitchFamily="18" charset="0"/>
              </a:rPr>
              <a:t>Витаминку</a:t>
            </a:r>
            <a:r>
              <a:rPr lang="ru-RU" sz="1800" dirty="0">
                <a:latin typeface="Times New Roman" panose="02020603050405020304" pitchFamily="18" charset="0"/>
                <a:cs typeface="Times New Roman" panose="02020603050405020304" pitchFamily="18" charset="0"/>
              </a:rPr>
              <a:t> на стульчик, так, чтоб ей было видно, что мы будем делать (</a:t>
            </a:r>
            <a:r>
              <a:rPr lang="ru-RU" sz="1800" i="1" dirty="0">
                <a:latin typeface="Times New Roman" panose="02020603050405020304" pitchFamily="18" charset="0"/>
                <a:cs typeface="Times New Roman" panose="02020603050405020304" pitchFamily="18" charset="0"/>
              </a:rPr>
              <a:t>педагог сажает игрушку</a:t>
            </a:r>
            <a:r>
              <a:rPr lang="ru-RU" sz="1800" dirty="0">
                <a:latin typeface="Times New Roman" panose="02020603050405020304" pitchFamily="18" charset="0"/>
                <a:cs typeface="Times New Roman" panose="02020603050405020304" pitchFamily="18" charset="0"/>
              </a:rPr>
              <a:t>). А мы с вами посмотрим, как мы можем помочь </a:t>
            </a:r>
            <a:r>
              <a:rPr lang="ru-RU" sz="1800" dirty="0" err="1">
                <a:latin typeface="Times New Roman" panose="02020603050405020304" pitchFamily="18" charset="0"/>
                <a:cs typeface="Times New Roman" panose="02020603050405020304" pitchFamily="18" charset="0"/>
              </a:rPr>
              <a:t>Витаминке</a:t>
            </a:r>
            <a:r>
              <a:rPr lang="ru-RU" sz="1800" dirty="0">
                <a:latin typeface="Times New Roman" panose="02020603050405020304" pitchFamily="18" charset="0"/>
                <a:cs typeface="Times New Roman" panose="02020603050405020304" pitchFamily="18" charset="0"/>
              </a:rPr>
              <a:t>. Кто скажет, какой формы </a:t>
            </a:r>
            <a:r>
              <a:rPr lang="ru-RU" sz="1800" dirty="0" err="1">
                <a:latin typeface="Times New Roman" panose="02020603050405020304" pitchFamily="18" charset="0"/>
                <a:cs typeface="Times New Roman" panose="02020603050405020304" pitchFamily="18" charset="0"/>
              </a:rPr>
              <a:t>Витаминка</a:t>
            </a:r>
            <a:r>
              <a:rPr lang="ru-RU" sz="1800" dirty="0">
                <a:latin typeface="Times New Roman" panose="02020603050405020304" pitchFamily="18" charset="0"/>
                <a:cs typeface="Times New Roman" panose="02020603050405020304" pitchFamily="18" charset="0"/>
              </a:rPr>
              <a:t>? Какого цвета? (</a:t>
            </a:r>
            <a:r>
              <a:rPr lang="ru-RU" sz="1800" i="1" dirty="0">
                <a:latin typeface="Times New Roman" panose="02020603050405020304" pitchFamily="18" charset="0"/>
                <a:cs typeface="Times New Roman" panose="02020603050405020304" pitchFamily="18" charset="0"/>
              </a:rPr>
              <a:t>дети отвечают</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А у нас с вами какого цвета пластилин? А как скатать круглый шарик? (</a:t>
            </a:r>
            <a:r>
              <a:rPr lang="ru-RU" sz="1800" i="1" dirty="0">
                <a:latin typeface="Times New Roman" panose="02020603050405020304" pitchFamily="18" charset="0"/>
                <a:cs typeface="Times New Roman" panose="02020603050405020304" pitchFamily="18" charset="0"/>
              </a:rPr>
              <a:t>дети показывают и рассказывают вместе с педагогом</a:t>
            </a:r>
            <a:r>
              <a:rPr lang="ru-RU" sz="1800" dirty="0">
                <a:latin typeface="Times New Roman" panose="02020603050405020304" pitchFamily="18" charset="0"/>
                <a:cs typeface="Times New Roman" panose="02020603050405020304" pitchFamily="18" charset="0"/>
              </a:rPr>
              <a:t>). А как скатать маленький шарик?</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Педагог</a:t>
            </a:r>
            <a:r>
              <a:rPr lang="ru-RU" sz="1800" dirty="0">
                <a:latin typeface="Times New Roman" panose="02020603050405020304" pitchFamily="18" charset="0"/>
                <a:cs typeface="Times New Roman" panose="02020603050405020304" pitchFamily="18" charset="0"/>
              </a:rPr>
              <a:t> напоминает детям приемы лепки: отщипывает маленький кусочек пластилина, скатывает пальчиками на дощечке или на ладони. Обращает внимание детей на лист бумаги с силуэтом баночки: складывать </a:t>
            </a:r>
            <a:r>
              <a:rPr lang="ru-RU" sz="1800" dirty="0" err="1">
                <a:latin typeface="Times New Roman" panose="02020603050405020304" pitchFamily="18" charset="0"/>
                <a:cs typeface="Times New Roman" panose="02020603050405020304" pitchFamily="18" charset="0"/>
              </a:rPr>
              <a:t>витаминки</a:t>
            </a:r>
            <a:r>
              <a:rPr lang="ru-RU" sz="1800" dirty="0">
                <a:latin typeface="Times New Roman" panose="02020603050405020304" pitchFamily="18" charset="0"/>
                <a:cs typeface="Times New Roman" panose="02020603050405020304" pitchFamily="18" charset="0"/>
              </a:rPr>
              <a:t> мы будем в баночку, начиная с низу располагая рядом друг с другом.</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Дети</a:t>
            </a:r>
            <a:r>
              <a:rPr lang="ru-RU" sz="1800" dirty="0">
                <a:latin typeface="Times New Roman" panose="02020603050405020304" pitchFamily="18" charset="0"/>
                <a:cs typeface="Times New Roman" panose="02020603050405020304" pitchFamily="18" charset="0"/>
              </a:rPr>
              <a:t> садятся за столы и начинают скатывать </a:t>
            </a:r>
            <a:r>
              <a:rPr lang="ru-RU" sz="1800" dirty="0" err="1">
                <a:latin typeface="Times New Roman" panose="02020603050405020304" pitchFamily="18" charset="0"/>
                <a:cs typeface="Times New Roman" panose="02020603050405020304" pitchFamily="18" charset="0"/>
              </a:rPr>
              <a:t>витаминки</a:t>
            </a:r>
            <a:r>
              <a:rPr lang="ru-RU" sz="1800" dirty="0">
                <a:latin typeface="Times New Roman" panose="02020603050405020304" pitchFamily="18" charset="0"/>
                <a:cs typeface="Times New Roman" panose="02020603050405020304" pitchFamily="18" charset="0"/>
              </a:rPr>
              <a:t> и складывать в баночки. Во время работы педагог помогает малышам, показывает прием скатывания, </a:t>
            </a:r>
            <a:r>
              <a:rPr lang="ru-RU" sz="1800" dirty="0" err="1">
                <a:latin typeface="Times New Roman" panose="02020603050405020304" pitchFamily="18" charset="0"/>
                <a:cs typeface="Times New Roman" panose="02020603050405020304" pitchFamily="18" charset="0"/>
              </a:rPr>
              <a:t>отщипывания</a:t>
            </a:r>
            <a:r>
              <a:rPr lang="ru-RU" sz="1800" dirty="0">
                <a:latin typeface="Times New Roman" panose="02020603050405020304" pitchFamily="18" charset="0"/>
                <a:cs typeface="Times New Roman" panose="02020603050405020304" pitchFamily="18" charset="0"/>
              </a:rPr>
              <a:t>. По окончании работы вместе с игрушкой </a:t>
            </a:r>
            <a:r>
              <a:rPr lang="ru-RU" sz="1800" dirty="0" err="1">
                <a:latin typeface="Times New Roman" panose="02020603050405020304" pitchFamily="18" charset="0"/>
                <a:cs typeface="Times New Roman" panose="02020603050405020304" pitchFamily="18" charset="0"/>
              </a:rPr>
              <a:t>Витаминкой</a:t>
            </a:r>
            <a:r>
              <a:rPr lang="ru-RU" sz="1800" dirty="0">
                <a:latin typeface="Times New Roman" panose="02020603050405020304" pitchFamily="18" charset="0"/>
                <a:cs typeface="Times New Roman" panose="02020603050405020304" pitchFamily="18" charset="0"/>
              </a:rPr>
              <a:t> рассматривает работы детей, благодарит, хвалит.</a:t>
            </a:r>
          </a:p>
          <a:p>
            <a:pPr marL="0" indent="0">
              <a:buNone/>
            </a:pPr>
            <a:endParaRPr lang="ru-RU"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870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1800" b="1" dirty="0" smtClean="0"/>
              <a:t>Фрагменты лепки: «</a:t>
            </a:r>
            <a:r>
              <a:rPr lang="ru-RU" sz="1800" b="1" dirty="0" err="1" smtClean="0"/>
              <a:t>Витаминки</a:t>
            </a:r>
            <a:r>
              <a:rPr lang="ru-RU" sz="1800" b="1" dirty="0" smtClean="0"/>
              <a:t> в баночке».</a:t>
            </a:r>
            <a:endParaRPr lang="ru-RU" sz="1800" b="1" dirty="0"/>
          </a:p>
        </p:txBody>
      </p:sp>
      <p:pic>
        <p:nvPicPr>
          <p:cNvPr id="1026" name="Picture 2" descr="http://cs2.livemaster.ru/storage/af/e1/e14d73347e6a96e0a8accf6262ds--kukly-igrushki-vitaminka.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980728"/>
            <a:ext cx="4572000" cy="5877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0335" y="3185592"/>
            <a:ext cx="461665" cy="3672408"/>
          </a:xfrm>
          <a:prstGeom prst="rect">
            <a:avLst/>
          </a:prstGeom>
          <a:solidFill>
            <a:srgbClr val="FFC000"/>
          </a:solidFill>
        </p:spPr>
        <p:txBody>
          <a:bodyPr vert="vert270" wrap="square" rtlCol="0">
            <a:spAutoFit/>
          </a:bodyPr>
          <a:lstStyle/>
          <a:p>
            <a:pPr algn="ctr"/>
            <a:r>
              <a:rPr lang="ru-RU" dirty="0" smtClean="0"/>
              <a:t>Кукла «</a:t>
            </a:r>
            <a:r>
              <a:rPr lang="ru-RU" dirty="0" err="1" smtClean="0"/>
              <a:t>Витаминка</a:t>
            </a:r>
            <a:r>
              <a:rPr lang="ru-RU" dirty="0" smtClean="0"/>
              <a:t>».</a:t>
            </a:r>
            <a:endParaRPr lang="ru-RU" dirty="0"/>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823020"/>
            <a:ext cx="4586456" cy="3096344"/>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4520" y="3645024"/>
            <a:ext cx="4569480" cy="3212976"/>
          </a:xfrm>
          <a:prstGeom prst="rect">
            <a:avLst/>
          </a:prstGeom>
        </p:spPr>
      </p:pic>
    </p:spTree>
    <p:extLst>
      <p:ext uri="{BB962C8B-B14F-4D97-AF65-F5344CB8AC3E}">
        <p14:creationId xmlns:p14="http://schemas.microsoft.com/office/powerpoint/2010/main" val="222904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12968" cy="6463308"/>
          </a:xfrm>
          <a:prstGeom prst="rect">
            <a:avLst/>
          </a:prstGeom>
        </p:spPr>
        <p:txBody>
          <a:bodyPr wrap="square">
            <a:spAutoFit/>
          </a:bodyPr>
          <a:lstStyle/>
          <a:p>
            <a:pPr algn="ctr">
              <a:spcAft>
                <a:spcPts val="0"/>
              </a:spcAft>
            </a:pPr>
            <a:r>
              <a:rPr lang="ru-RU" sz="2000" b="1" dirty="0">
                <a:solidFill>
                  <a:srgbClr val="CC0066"/>
                </a:solidFill>
                <a:latin typeface="Times New Roman" panose="02020603050405020304" pitchFamily="18" charset="0"/>
                <a:ea typeface="Times New Roman" panose="02020603050405020304" pitchFamily="18" charset="0"/>
              </a:rPr>
              <a:t>«ЗНАЧЕНИЕ РЕЖИМА ДНЯ В ЖИЗНИ ДОШКОЛЬНИКА»</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 Режим дня имеет большое значение для здоровья и физического развития детей. Постоянное время для еды, сна, прогулок, игр и занятий - то, что И.П. Павлов называл внешним стереотипом, - обязательное условие правильного воспитания ребенка.</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Что же такое режим дня? Режим дня - это система распределения периодов сна и бодрствования, приемов пищи, гигиенических и оздоровительных процедур, занятий и самостоятельной деятельности детей. Бодрое, жизнерадостное и в то же время уравновешенное настроение ребенка в большой мере зависит от строгого выполнения режима. Нарушение же режима отрицательно сказывается на нервной системе детей: они становятся вялыми или, наоборот, возбужденными, начинают капризничать, теряют аппетит, плохо засыпают и спят беспокойно.</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Режим дня - это четкий распорядок жизни в течение суток, предусматривающий чередование бодрствования и сна, а также рациональную организацию различных видов деятельности. Правильный, соответствующий возрастным возможностям ребенка режим укрепляет здоровье, обеспечивает работоспособность, успешное осуществление разнообразной деятельности</a:t>
            </a:r>
            <a:r>
              <a:rPr lang="ru-RU" dirty="0" smtClean="0">
                <a:latin typeface="Times New Roman" panose="02020603050405020304" pitchFamily="18" charset="0"/>
                <a:ea typeface="Times New Roman" panose="02020603050405020304" pitchFamily="18" charset="0"/>
              </a:rPr>
              <a:t>..</a:t>
            </a:r>
          </a:p>
          <a:p>
            <a:pPr algn="just"/>
            <a:r>
              <a:rPr lang="ru-RU" sz="1600" dirty="0"/>
              <a:t>Почему же необходимо четкое соблюдение режима дня, особенно в дошкольном возрасте? Воспитание здорового ребенка, всестороннее развитие его психических и физических качеств в соответствии с возрастными и индивидуальными особенностями неразрывно связано с разработкой рационального режима дня и гигиенической регламентацией различных сторон жизнедеятельности дошкольника. Деятельность является основным фактором развития растущего организма ребенка.</a:t>
            </a:r>
          </a:p>
          <a:p>
            <a:pPr algn="just">
              <a:spcAft>
                <a:spcPts val="0"/>
              </a:spcAft>
            </a:pP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4345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617808" y="-610128"/>
            <a:ext cx="3368040" cy="4540344"/>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44863" y="2830860"/>
            <a:ext cx="3513934" cy="4540345"/>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5188504" y="-611432"/>
            <a:ext cx="3344065" cy="4566929"/>
          </a:xfrm>
          <a:prstGeom prst="rect">
            <a:avLst/>
          </a:prstGeom>
        </p:spPr>
      </p:pic>
      <p:pic>
        <p:nvPicPr>
          <p:cNvPr id="10" name="Рисунок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0155" y="3368041"/>
            <a:ext cx="4603846" cy="3468559"/>
          </a:xfrm>
          <a:prstGeom prst="rect">
            <a:avLst/>
          </a:prstGeom>
        </p:spPr>
      </p:pic>
    </p:spTree>
    <p:extLst>
      <p:ext uri="{BB962C8B-B14F-4D97-AF65-F5344CB8AC3E}">
        <p14:creationId xmlns:p14="http://schemas.microsoft.com/office/powerpoint/2010/main" val="214601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488" cy="994122"/>
          </a:xfrm>
        </p:spPr>
        <p:txBody>
          <a:bodyPr>
            <a:normAutofit fontScale="90000"/>
          </a:bodyPr>
          <a:lstStyle/>
          <a:p>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Консультация </a:t>
            </a:r>
            <a:r>
              <a:rPr lang="ru-RU" sz="2200" b="1" dirty="0">
                <a:latin typeface="Times New Roman" panose="02020603050405020304" pitchFamily="18" charset="0"/>
                <a:cs typeface="Times New Roman" panose="02020603050405020304" pitchFamily="18" charset="0"/>
              </a:rPr>
              <a:t>для родителей по теме «Движение и здоровье» или как организовать активный отдых </a:t>
            </a:r>
            <a:r>
              <a:rPr lang="ru-RU" sz="2200" b="1" dirty="0" smtClean="0">
                <a:latin typeface="Times New Roman" panose="02020603050405020304" pitchFamily="18" charset="0"/>
                <a:cs typeface="Times New Roman" panose="02020603050405020304" pitchFamily="18" charset="0"/>
              </a:rPr>
              <a:t>дома.</a:t>
            </a:r>
            <a:r>
              <a:rPr lang="ru-RU" dirty="0"/>
              <a:t/>
            </a:r>
            <a:br>
              <a:rPr lang="ru-RU" dirty="0"/>
            </a:br>
            <a:endParaRPr lang="ru-RU" dirty="0"/>
          </a:p>
        </p:txBody>
      </p:sp>
      <p:sp>
        <p:nvSpPr>
          <p:cNvPr id="3" name="Объект 2"/>
          <p:cNvSpPr>
            <a:spLocks noGrp="1"/>
          </p:cNvSpPr>
          <p:nvPr>
            <p:ph idx="1"/>
          </p:nvPr>
        </p:nvSpPr>
        <p:spPr>
          <a:xfrm>
            <a:off x="179512" y="994122"/>
            <a:ext cx="8229600" cy="5531222"/>
          </a:xfrm>
        </p:spPr>
        <p:txBody>
          <a:bodyPr>
            <a:normAutofit fontScale="25000" lnSpcReduction="20000"/>
          </a:bodyPr>
          <a:lstStyle/>
          <a:p>
            <a:r>
              <a:rPr lang="ru-RU" sz="5600" dirty="0">
                <a:latin typeface="Times New Roman" panose="02020603050405020304" pitchFamily="18" charset="0"/>
                <a:cs typeface="Times New Roman" panose="02020603050405020304" pitchFamily="18" charset="0"/>
              </a:rPr>
              <a:t>Насколько важно движение в человеческой жизни известно каждому. Но между знанием и практикой часто расстояние бывает очень большим. </a:t>
            </a:r>
          </a:p>
          <a:p>
            <a:r>
              <a:rPr lang="ru-RU" sz="5600" dirty="0">
                <a:latin typeface="Times New Roman" panose="02020603050405020304" pitchFamily="18" charset="0"/>
                <a:cs typeface="Times New Roman" panose="02020603050405020304" pitchFamily="18" charset="0"/>
              </a:rPr>
              <a:t>А между тем известно также и то, что люди, тренирующие свою мышечную систему пусть даже совсем небольшой, но обязательно повседневной активностью гораздо менее подвержены несчастным случаям и болезням. Статистические данные из практики детских врачей врачебных комиссий и страховых компаний свидетельствуют о чрезвычайной важности движения и правильного питания в жизни детей и взрослых. Очень простые, нескучные советы родителям по проблеме: «Движение и здоровье».</a:t>
            </a:r>
          </a:p>
          <a:p>
            <a:r>
              <a:rPr lang="ru-RU" sz="5600" dirty="0">
                <a:latin typeface="Times New Roman" panose="02020603050405020304" pitchFamily="18" charset="0"/>
                <a:cs typeface="Times New Roman" panose="02020603050405020304" pitchFamily="18" charset="0"/>
              </a:rPr>
              <a:t>Тема: «Домашняя физкультура или семейная качалка»</a:t>
            </a:r>
          </a:p>
          <a:p>
            <a:r>
              <a:rPr lang="ru-RU" sz="5600" dirty="0">
                <a:latin typeface="Times New Roman" panose="02020603050405020304" pitchFamily="18" charset="0"/>
                <a:cs typeface="Times New Roman" panose="02020603050405020304" pitchFamily="18" charset="0"/>
              </a:rPr>
              <a:t>Задачи:</a:t>
            </a:r>
          </a:p>
          <a:p>
            <a:r>
              <a:rPr lang="ru-RU" sz="5600" dirty="0">
                <a:latin typeface="Times New Roman" panose="02020603050405020304" pitchFamily="18" charset="0"/>
                <a:cs typeface="Times New Roman" panose="02020603050405020304" pitchFamily="18" charset="0"/>
              </a:rPr>
              <a:t>Подавать детям собственный пример в здоровом образе жизни, в двигательной активности, в занятиях физической культурой, в интересе к спорту;</a:t>
            </a:r>
          </a:p>
          <a:p>
            <a:r>
              <a:rPr lang="ru-RU" sz="5600" dirty="0">
                <a:latin typeface="Times New Roman" panose="02020603050405020304" pitchFamily="18" charset="0"/>
                <a:cs typeface="Times New Roman" panose="02020603050405020304" pitchFamily="18" charset="0"/>
              </a:rPr>
              <a:t>Принимать личное участие в семейных подвижных играх и занятиях спортом;</a:t>
            </a:r>
          </a:p>
          <a:p>
            <a:r>
              <a:rPr lang="ru-RU" sz="5600" dirty="0">
                <a:latin typeface="Times New Roman" panose="02020603050405020304" pitchFamily="18" charset="0"/>
                <a:cs typeface="Times New Roman" panose="02020603050405020304" pitchFamily="18" charset="0"/>
              </a:rPr>
              <a:t>Осуществлять просвещение детей в вопросах потребностей здорового тела и здорового духа, вовлекать в практические действия, необходимые для этого;</a:t>
            </a:r>
          </a:p>
          <a:p>
            <a:r>
              <a:rPr lang="ru-RU" sz="5600" dirty="0">
                <a:latin typeface="Times New Roman" panose="02020603050405020304" pitchFamily="18" charset="0"/>
                <a:cs typeface="Times New Roman" panose="02020603050405020304" pitchFamily="18" charset="0"/>
              </a:rPr>
              <a:t>Учить детей беречь свое здоровье и заботиться о нем;</a:t>
            </a:r>
          </a:p>
          <a:p>
            <a:r>
              <a:rPr lang="ru-RU" sz="5600" dirty="0">
                <a:latin typeface="Times New Roman" panose="02020603050405020304" pitchFamily="18" charset="0"/>
                <a:cs typeface="Times New Roman" panose="02020603050405020304" pitchFamily="18" charset="0"/>
              </a:rPr>
              <a:t>Предпринимать повседневные, пусть мелкие, но обязательно многочисленные шаги, чтобы сложить тот здоровый фундамент, на котором выстраивается прекрасное здание человеческой жизни.</a:t>
            </a:r>
          </a:p>
          <a:p>
            <a:r>
              <a:rPr lang="ru-RU" sz="5600" dirty="0">
                <a:latin typeface="Times New Roman" panose="02020603050405020304" pitchFamily="18" charset="0"/>
                <a:cs typeface="Times New Roman" panose="02020603050405020304" pitchFamily="18" charset="0"/>
              </a:rPr>
              <a:t>Насколько важно движение в человеческой жизни известно каждому. Но между знанием и практикой часто расстояние бывает очень большим. А между тем известно также и то, что люди, тренирующие свою мышечную систему пусть даже совсем небольшой, но обязательно повседневной активностью гораздо менее подвержены несчастным случаям и болезням. Статистические данные из практики детских врачей врачебных комиссий и страховых компаний свидетельствуют о чрезвычайной важности движения и правильного питания в жизни детей и взрослых.</a:t>
            </a:r>
          </a:p>
          <a:p>
            <a:r>
              <a:rPr lang="ru-RU" sz="5600" dirty="0">
                <a:latin typeface="Times New Roman" panose="02020603050405020304" pitchFamily="18" charset="0"/>
                <a:cs typeface="Times New Roman" panose="02020603050405020304" pitchFamily="18" charset="0"/>
              </a:rPr>
              <a:t>Дети – продукт своей среды, она формирует их сознание привычки. Сыновья и дочери изучают мир, прежде всего через опыт и поведение своих родителей. Именно родители прививают детям стратегии выживания, закладывают «рабочие программы».</a:t>
            </a:r>
          </a:p>
          <a:p>
            <a:pPr marL="0" indent="0">
              <a:buNone/>
            </a:pPr>
            <a:endParaRPr lang="ru-RU" dirty="0"/>
          </a:p>
        </p:txBody>
      </p:sp>
    </p:spTree>
    <p:extLst>
      <p:ext uri="{BB962C8B-B14F-4D97-AF65-F5344CB8AC3E}">
        <p14:creationId xmlns:p14="http://schemas.microsoft.com/office/powerpoint/2010/main" val="30882752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507288" cy="5937523"/>
          </a:xfrm>
        </p:spPr>
        <p:txBody>
          <a:bodyPr>
            <a:normAutofit fontScale="47500" lnSpcReduction="20000"/>
          </a:bodyPr>
          <a:lstStyle/>
          <a:p>
            <a:r>
              <a:rPr lang="ru-RU" sz="3400" dirty="0">
                <a:latin typeface="Times New Roman" panose="02020603050405020304" pitchFamily="18" charset="0"/>
                <a:cs typeface="Times New Roman" panose="02020603050405020304" pitchFamily="18" charset="0"/>
              </a:rPr>
              <a:t>Человеческий мозг, особенно это касается бессознательного мышления, напитывается впечатлениями. В дальнейшем 80% нашей деятельности руководствуется этим бессознательным опытом. Поэтому чрезвычайно важную роль играют просвещения детей в вопросах потребностей здорового тела, обучение, тренировка, как в детском саду, так и в семье. Детям необходимо объяснять значимость не только тех или иных действий и привычек, но и это главное – подавать собственный пример.</a:t>
            </a:r>
          </a:p>
          <a:p>
            <a:r>
              <a:rPr lang="ru-RU" sz="3400" dirty="0">
                <a:latin typeface="Times New Roman" panose="02020603050405020304" pitchFamily="18" charset="0"/>
                <a:cs typeface="Times New Roman" panose="02020603050405020304" pitchFamily="18" charset="0"/>
              </a:rPr>
              <a:t>Делайте утреннюю зарядку, больше двигайтесь, занимайтесь физкультурой и спортом, ведите здоровый образ жизни, привлекайте к активным действиям детей и они вырастут здоровыми и преуспевающими людьми. Родители для детей – непререкаемый авторитет, пример для подражания.</a:t>
            </a:r>
          </a:p>
          <a:p>
            <a:r>
              <a:rPr lang="ru-RU" sz="3400" dirty="0">
                <a:latin typeface="Times New Roman" panose="02020603050405020304" pitchFamily="18" charset="0"/>
                <a:cs typeface="Times New Roman" panose="02020603050405020304" pitchFamily="18" charset="0"/>
              </a:rPr>
              <a:t>Уже с малых лет учите детей беречь свое здоровье и заботиться о нем. Совместные занятия сплачивают, объединяют детей и взрослых. Позиция родителей во многом определяет отношение детей к физической культуре и спорту. Если взрослые ведут здоровый образ жизни регулярно вместе с детьми выполняют хотя бы простейшие физические упражнения, подвижны, легки на подъем, это является «благодатной почвой», на которой взойдут добрые всходы – крепкие, здоровые, любящие физкультуру дети.</a:t>
            </a:r>
          </a:p>
          <a:p>
            <a:r>
              <a:rPr lang="ru-RU" sz="3400" dirty="0">
                <a:latin typeface="Times New Roman" panose="02020603050405020304" pitchFamily="18" charset="0"/>
                <a:cs typeface="Times New Roman" panose="02020603050405020304" pitchFamily="18" charset="0"/>
              </a:rPr>
              <a:t>Только говорить о значимости здоровья – это мало. Надо предпринимать повседневные пусть мелкие, но обязательно многочисленные шаги. Тогда непременно сложится тот здоровый фундамент,  на котором в дальнейшем может быть выстроено прекрасное здание человеческой жизни.</a:t>
            </a:r>
          </a:p>
          <a:p>
            <a:r>
              <a:rPr lang="ru-RU" sz="3400" dirty="0">
                <a:latin typeface="Times New Roman" panose="02020603050405020304" pitchFamily="18" charset="0"/>
                <a:cs typeface="Times New Roman" panose="02020603050405020304" pitchFamily="18" charset="0"/>
              </a:rPr>
              <a:t>Чаще участвуйте в физкультурно-спортивных мероприятиях, проводимых в детском саду. Дети радуются присутствию взрослых и гордятся своими родителями. Спортивные праздники, в которых соревнуются семейные команды, сплачивают семью, приносят много радости и запоминаются взрослым и детям надолго.</a:t>
            </a:r>
          </a:p>
          <a:p>
            <a:r>
              <a:rPr lang="ru-RU" sz="3400" dirty="0">
                <a:latin typeface="Times New Roman" panose="02020603050405020304" pitchFamily="18" charset="0"/>
                <a:cs typeface="Times New Roman" panose="02020603050405020304" pitchFamily="18" charset="0"/>
              </a:rPr>
              <a:t>Устраивайте праздники детям дома, не жалейте для этого времени и сил. Все это окупиться здоровьем вашего ребенка его активной жизнеутверждающей позицией, дальнейшим преуспеванием в жизни.</a:t>
            </a:r>
          </a:p>
          <a:p>
            <a:endParaRPr lang="ru-RU" dirty="0"/>
          </a:p>
        </p:txBody>
      </p:sp>
    </p:spTree>
    <p:extLst>
      <p:ext uri="{BB962C8B-B14F-4D97-AF65-F5344CB8AC3E}">
        <p14:creationId xmlns:p14="http://schemas.microsoft.com/office/powerpoint/2010/main" val="12355782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229600" cy="6480720"/>
          </a:xfrm>
        </p:spPr>
        <p:txBody>
          <a:bodyPr>
            <a:normAutofit fontScale="25000" lnSpcReduction="20000"/>
          </a:bodyPr>
          <a:lstStyle/>
          <a:p>
            <a:pPr marL="0" indent="0" algn="ctr">
              <a:buNone/>
            </a:pPr>
            <a:r>
              <a:rPr lang="ru-RU" sz="8000" b="1" dirty="0"/>
              <a:t>Семейный «День здоровья» для взрослых и детей.</a:t>
            </a:r>
          </a:p>
          <a:p>
            <a:r>
              <a:rPr lang="ru-RU" sz="6400" dirty="0">
                <a:latin typeface="Times New Roman" panose="02020603050405020304" pitchFamily="18" charset="0"/>
                <a:cs typeface="Times New Roman" panose="02020603050405020304" pitchFamily="18" charset="0"/>
              </a:rPr>
              <a:t>Лучшие дни проведения –      суббота, воскресенье, праздники, каникулы, отпуск. Командовать может любой –         мама, папа, дедушка, бабушка, сын или дочь, тетя, дядя и т.д. Можно «периоды» разделить и тогда каждый отвечает за свое «мероприятие» свой отрезок времени.</a:t>
            </a:r>
          </a:p>
          <a:p>
            <a:r>
              <a:rPr lang="ru-RU" sz="6400" dirty="0">
                <a:latin typeface="Times New Roman" panose="02020603050405020304" pitchFamily="18" charset="0"/>
                <a:cs typeface="Times New Roman" panose="02020603050405020304" pitchFamily="18" charset="0"/>
              </a:rPr>
              <a:t>Утром, еще в постели сделайте несколько упражнений по растяжке мышц:</a:t>
            </a:r>
          </a:p>
          <a:p>
            <a:r>
              <a:rPr lang="ru-RU" sz="6400" dirty="0">
                <a:latin typeface="Times New Roman" panose="02020603050405020304" pitchFamily="18" charset="0"/>
                <a:cs typeface="Times New Roman" panose="02020603050405020304" pitchFamily="18" charset="0"/>
              </a:rPr>
              <a:t>Лечь на спину, вытянув ноги и руки, потянуться всем телом;</a:t>
            </a:r>
          </a:p>
          <a:p>
            <a:r>
              <a:rPr lang="ru-RU" sz="6400" dirty="0">
                <a:latin typeface="Times New Roman" panose="02020603050405020304" pitchFamily="18" charset="0"/>
                <a:cs typeface="Times New Roman" panose="02020603050405020304" pitchFamily="18" charset="0"/>
              </a:rPr>
              <a:t>Напрячь стопы ног, носочки;</a:t>
            </a:r>
          </a:p>
          <a:p>
            <a:r>
              <a:rPr lang="ru-RU" sz="6400" dirty="0">
                <a:latin typeface="Times New Roman" panose="02020603050405020304" pitchFamily="18" charset="0"/>
                <a:cs typeface="Times New Roman" panose="02020603050405020304" pitchFamily="18" charset="0"/>
              </a:rPr>
              <a:t>Отводя руки далеко за голову, расправить ладони, вытянуть пальцы, вдохнуть;</a:t>
            </a:r>
          </a:p>
          <a:p>
            <a:r>
              <a:rPr lang="ru-RU" sz="6400" dirty="0">
                <a:latin typeface="Times New Roman" panose="02020603050405020304" pitchFamily="18" charset="0"/>
                <a:cs typeface="Times New Roman" panose="02020603050405020304" pitchFamily="18" charset="0"/>
              </a:rPr>
              <a:t>Затем расслабиться, перенеся руки вдоль туловища, выдохнуть.</a:t>
            </a:r>
          </a:p>
          <a:p>
            <a:r>
              <a:rPr lang="ru-RU" sz="6400" dirty="0">
                <a:latin typeface="Times New Roman" panose="02020603050405020304" pitchFamily="18" charset="0"/>
                <a:cs typeface="Times New Roman" panose="02020603050405020304" pitchFamily="18" charset="0"/>
              </a:rPr>
              <a:t>Упражнение хорошо сопровождать мыслями или словами, произнося их шепотом или вслух: «Доброе утро! Как хорошо! Я здоров! Все здоровы! Я люблю свою семью!»</a:t>
            </a:r>
          </a:p>
          <a:p>
            <a:r>
              <a:rPr lang="ru-RU" sz="6400" dirty="0">
                <a:latin typeface="Times New Roman" panose="02020603050405020304" pitchFamily="18" charset="0"/>
                <a:cs typeface="Times New Roman" panose="02020603050405020304" pitchFamily="18" charset="0"/>
              </a:rPr>
              <a:t>Из того же исходного положения подложив руки согнутых в локтях под голову, вытянув ноги (можно зацепиться носками за спинку кровати или спрятать их под сложенное валиком одеяло), сделать несколько </a:t>
            </a:r>
            <a:r>
              <a:rPr lang="ru-RU" sz="6400" dirty="0" smtClean="0">
                <a:latin typeface="Times New Roman" panose="02020603050405020304" pitchFamily="18" charset="0"/>
                <a:cs typeface="Times New Roman" panose="02020603050405020304" pitchFamily="18" charset="0"/>
              </a:rPr>
              <a:t>полу подъёмов </a:t>
            </a:r>
            <a:r>
              <a:rPr lang="ru-RU" sz="6400" dirty="0">
                <a:latin typeface="Times New Roman" panose="02020603050405020304" pitchFamily="18" charset="0"/>
                <a:cs typeface="Times New Roman" panose="02020603050405020304" pitchFamily="18" charset="0"/>
              </a:rPr>
              <a:t>верхней части туловища, не отрывая ног от кровати.</a:t>
            </a:r>
          </a:p>
          <a:p>
            <a:r>
              <a:rPr lang="ru-RU" sz="6400" dirty="0">
                <a:latin typeface="Times New Roman" panose="02020603050405020304" pitchFamily="18" charset="0"/>
                <a:cs typeface="Times New Roman" panose="02020603050405020304" pitchFamily="18" charset="0"/>
              </a:rPr>
              <a:t>Лежа на спине, прямые руки вдоль туловища, или согнутые в локтях под головой, несколько раз приподнять ноги вверх, стремясь сделать «прямой угол».</a:t>
            </a:r>
          </a:p>
          <a:p>
            <a:r>
              <a:rPr lang="ru-RU" sz="6400" dirty="0">
                <a:latin typeface="Times New Roman" panose="02020603050405020304" pitchFamily="18" charset="0"/>
                <a:cs typeface="Times New Roman" panose="02020603050405020304" pitchFamily="18" charset="0"/>
              </a:rPr>
              <a:t>Продолжая лежать на спине выполнить несколько вращательных движений ладонями и стопами в одну и в другую сторону.</a:t>
            </a:r>
          </a:p>
          <a:p>
            <a:r>
              <a:rPr lang="ru-RU" sz="6400" dirty="0">
                <a:latin typeface="Times New Roman" panose="02020603050405020304" pitchFamily="18" charset="0"/>
                <a:cs typeface="Times New Roman" panose="02020603050405020304" pitchFamily="18" charset="0"/>
              </a:rPr>
              <a:t>Из положения, лежа на спине, вытянув руки и ноги перевернуться на один бок, на спину, на другой бок, на живот.</a:t>
            </a:r>
          </a:p>
          <a:p>
            <a:r>
              <a:rPr lang="ru-RU" sz="6400" dirty="0">
                <a:latin typeface="Times New Roman" panose="02020603050405020304" pitchFamily="18" charset="0"/>
                <a:cs typeface="Times New Roman" panose="02020603050405020304" pitchFamily="18" charset="0"/>
              </a:rPr>
              <a:t>Из исходного положения, лежа на животе, вытянув руки и ноги сделать «лодочку», прогнувшись в спине, приподнять голову, верхнюю часть туловища, ноги.</a:t>
            </a:r>
          </a:p>
          <a:p>
            <a:r>
              <a:rPr lang="ru-RU" sz="6400" dirty="0">
                <a:latin typeface="Times New Roman" panose="02020603050405020304" pitchFamily="18" charset="0"/>
                <a:cs typeface="Times New Roman" panose="02020603050405020304" pitchFamily="18" charset="0"/>
              </a:rPr>
              <a:t>Сказать: «Хорошо! Очень хорошо!» Встать. Повторять упражнения стоит от двух дог четырех раз с улыбкой и хорошим настроением.</a:t>
            </a:r>
          </a:p>
          <a:p>
            <a:r>
              <a:rPr lang="ru-RU" sz="6400" dirty="0">
                <a:latin typeface="Times New Roman" panose="02020603050405020304" pitchFamily="18" charset="0"/>
                <a:cs typeface="Times New Roman" panose="02020603050405020304" pitchFamily="18" charset="0"/>
              </a:rPr>
              <a:t>Общий подъем команда, доносящаяся из другой комнаты, очень бодрят, объединяют всю семью общей идеей, общим действием общим веселым настроением насыщают всех положительными эмоциями.</a:t>
            </a:r>
          </a:p>
          <a:p>
            <a:pPr marL="0" indent="0">
              <a:buNone/>
            </a:pPr>
            <a:endParaRPr lang="ru-RU" dirty="0"/>
          </a:p>
        </p:txBody>
      </p:sp>
    </p:spTree>
    <p:extLst>
      <p:ext uri="{BB962C8B-B14F-4D97-AF65-F5344CB8AC3E}">
        <p14:creationId xmlns:p14="http://schemas.microsoft.com/office/powerpoint/2010/main" val="35856031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504" y="474345"/>
            <a:ext cx="8640960" cy="5909310"/>
          </a:xfrm>
          <a:prstGeom prst="rect">
            <a:avLst/>
          </a:prstGeom>
        </p:spPr>
        <p:txBody>
          <a:bodyPr wrap="square">
            <a:spAutoFit/>
          </a:bodyPr>
          <a:lstStyle/>
          <a:p>
            <a:pPr lvl="0" eaLnBrk="0" fontAlgn="base" hangingPunct="0">
              <a:spcBef>
                <a:spcPct val="0"/>
              </a:spcBef>
              <a:spcAft>
                <a:spcPct val="0"/>
              </a:spcAft>
            </a:pPr>
            <a:r>
              <a:rPr lang="ru-RU" altLang="ru-RU" dirty="0">
                <a:solidFill>
                  <a:srgbClr val="262626"/>
                </a:solidFill>
                <a:latin typeface="Times New Roman" panose="02020603050405020304" pitchFamily="18" charset="0"/>
                <a:cs typeface="Times New Roman" panose="02020603050405020304" pitchFamily="18" charset="0"/>
              </a:rPr>
              <a:t>Совместная гимнастика в большой комнате или коридоре – что может быть лучше?! Упражнения самые простые и доступные всем членам семьи от самого маленького до самого большого. Особенно хороши импровизации и имитационные движения.</a:t>
            </a:r>
            <a:endParaRPr lang="ru-RU" altLang="ru-RU"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altLang="ru-RU" dirty="0">
                <a:solidFill>
                  <a:srgbClr val="262626"/>
                </a:solidFill>
                <a:latin typeface="Times New Roman" panose="02020603050405020304" pitchFamily="18" charset="0"/>
                <a:cs typeface="Times New Roman" panose="02020603050405020304" pitchFamily="18" charset="0"/>
              </a:rPr>
              <a:t>Душ! От этой утренней процедуры все особенно дети получат наслаждение настоящего веселого водного праздника.</a:t>
            </a:r>
            <a:endParaRPr lang="ru-RU" altLang="ru-RU"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altLang="ru-RU" dirty="0">
                <a:solidFill>
                  <a:srgbClr val="262626"/>
                </a:solidFill>
                <a:latin typeface="Times New Roman" panose="02020603050405020304" pitchFamily="18" charset="0"/>
                <a:cs typeface="Times New Roman" panose="02020603050405020304" pitchFamily="18" charset="0"/>
              </a:rPr>
              <a:t>Теперь за аппетитный завтрак! Ведь это важнейшая трапеза дня. Поэтому не завтракаем на ходу. Красиво накрытый стол, любимые блюда, родные лица – как это здорово! За завтраком ведем мирные разговоры о предстоящем дне, в том числе о потребностях организма.</a:t>
            </a:r>
            <a:endParaRPr lang="ru-RU" altLang="ru-RU"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altLang="ru-RU" dirty="0">
                <a:solidFill>
                  <a:srgbClr val="262626"/>
                </a:solidFill>
                <a:latin typeface="Times New Roman" panose="02020603050405020304" pitchFamily="18" charset="0"/>
                <a:cs typeface="Times New Roman" panose="02020603050405020304" pitchFamily="18" charset="0"/>
              </a:rPr>
              <a:t>Затем всевозможные спокойные подвижные дворовые игры, инициаторами которых будут все члены семьи. Бабушка и дедушка предложат поиграть в старые народные игры, папа и мама – в игры своего детства, дети – в современные подвижные игры. Интересно и полезно будет всем. Поиграйте в такие игры, как: «Фанты», «Да и нет не говорить», «</a:t>
            </a:r>
            <a:r>
              <a:rPr lang="ru-RU" altLang="ru-RU" dirty="0">
                <a:latin typeface="Times New Roman" panose="02020603050405020304" pitchFamily="18" charset="0"/>
                <a:cs typeface="Times New Roman" panose="02020603050405020304" pitchFamily="18" charset="0"/>
              </a:rPr>
              <a:t>Лото» </a:t>
            </a:r>
            <a:r>
              <a:rPr lang="ru-RU" altLang="ru-RU" dirty="0">
                <a:solidFill>
                  <a:srgbClr val="262626"/>
                </a:solidFill>
                <a:latin typeface="Times New Roman" panose="02020603050405020304" pitchFamily="18" charset="0"/>
                <a:cs typeface="Times New Roman" panose="02020603050405020304" pitchFamily="18" charset="0"/>
              </a:rPr>
              <a:t>, «Горелки», «Салки», «</a:t>
            </a:r>
            <a:r>
              <a:rPr lang="ru-RU" altLang="ru-RU" dirty="0" err="1">
                <a:solidFill>
                  <a:srgbClr val="262626"/>
                </a:solidFill>
                <a:latin typeface="Times New Roman" panose="02020603050405020304" pitchFamily="18" charset="0"/>
                <a:cs typeface="Times New Roman" panose="02020603050405020304" pitchFamily="18" charset="0"/>
              </a:rPr>
              <a:t>Квач</a:t>
            </a:r>
            <a:r>
              <a:rPr lang="ru-RU" altLang="ru-RU" dirty="0">
                <a:solidFill>
                  <a:srgbClr val="262626"/>
                </a:solidFill>
                <a:latin typeface="Times New Roman" panose="02020603050405020304" pitchFamily="18" charset="0"/>
                <a:cs typeface="Times New Roman" panose="02020603050405020304" pitchFamily="18" charset="0"/>
              </a:rPr>
              <a:t>», «Жмурки», «Прятки», «Казаки-разбойники», «Замри», «Краски».</a:t>
            </a:r>
          </a:p>
          <a:p>
            <a:pPr lvl="0"/>
            <a:r>
              <a:rPr lang="ru-RU" altLang="ru-RU" dirty="0">
                <a:solidFill>
                  <a:srgbClr val="262626"/>
                </a:solidFill>
                <a:cs typeface="Arial" panose="020B0604020202020204" pitchFamily="34" charset="0"/>
              </a:rPr>
              <a:t>Из дома – на улицу, на природу. Обязательны прогулка или экскурсия, поездка, турпоход, посещение культурно-развлекательных заведений, парков, детских аттракционов, театров. Полезны разговоры о благотворном влиянии природы и отдыха на здоровье.</a:t>
            </a:r>
            <a:endParaRPr lang="ru-RU" altLang="ru-RU" sz="1400" dirty="0"/>
          </a:p>
          <a:p>
            <a:pPr lvl="0"/>
            <a:r>
              <a:rPr lang="ru-RU" altLang="ru-RU" dirty="0">
                <a:solidFill>
                  <a:srgbClr val="262626"/>
                </a:solidFill>
                <a:cs typeface="Arial" panose="020B0604020202020204" pitchFamily="34" charset="0"/>
              </a:rPr>
              <a:t>Пообедать можно в пункте общественного питания. Это приятно и интересно, способствует социально-коммуникабельному развитию детей.</a:t>
            </a:r>
            <a:endParaRPr lang="ru-RU" altLang="ru-RU" sz="1400" dirty="0"/>
          </a:p>
        </p:txBody>
      </p:sp>
    </p:spTree>
    <p:extLst>
      <p:ext uri="{BB962C8B-B14F-4D97-AF65-F5344CB8AC3E}">
        <p14:creationId xmlns:p14="http://schemas.microsoft.com/office/powerpoint/2010/main" val="797373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229600" cy="5976664"/>
          </a:xfrm>
        </p:spPr>
        <p:txBody>
          <a:bodyPr>
            <a:normAutofit fontScale="25000" lnSpcReduction="20000"/>
          </a:bodyPr>
          <a:lstStyle/>
          <a:p>
            <a:pPr lvl="0"/>
            <a:r>
              <a:rPr lang="ru-RU" altLang="ru-RU" sz="7200" dirty="0">
                <a:solidFill>
                  <a:srgbClr val="262626"/>
                </a:solidFill>
                <a:latin typeface="Times New Roman" panose="02020603050405020304" pitchFamily="18" charset="0"/>
                <a:cs typeface="Times New Roman" panose="02020603050405020304" pitchFamily="18" charset="0"/>
              </a:rPr>
              <a:t>Посидите на скамейке полюбуйтесь небом рекой, деревьями, цветами и т.п., спокойно подышите – это так умиротворяет, способствует расслаблению, глубокому отдыху. Можно еще активно подвигаться. Или посетить кинотеатр. Важно чтобы в течение дня ребенок выполнял различные упражнения: потянись, а потом расслабь мышцы, и у тебя появится ощущение тепла во всем теле, напряги мышцы спины, сведи и разведи лопатки, стань прямо, опусти и подними голову несколько раз и у тебя будет</a:t>
            </a:r>
            <a:r>
              <a:rPr lang="ru-RU" altLang="ru-RU" sz="7200" dirty="0">
                <a:latin typeface="Times New Roman" panose="02020603050405020304" pitchFamily="18" charset="0"/>
                <a:cs typeface="Times New Roman" panose="02020603050405020304" pitchFamily="18" charset="0"/>
              </a:rPr>
              <a:t> </a:t>
            </a:r>
            <a:r>
              <a:rPr lang="ru-RU" altLang="ru-RU" sz="7200" b="1" u="sng" dirty="0">
                <a:latin typeface="Times New Roman" panose="02020603050405020304" pitchFamily="18" charset="0"/>
                <a:cs typeface="Times New Roman" panose="02020603050405020304" pitchFamily="18" charset="0"/>
                <a:hlinkClick r:id="rId2" tooltip="Click to Continue &gt; by WordProser"/>
              </a:rPr>
              <a:t>КРАСИВАЯ ОСАНКА  </a:t>
            </a:r>
            <a:r>
              <a:rPr lang="ru-RU" altLang="ru-RU" sz="7200" b="1" u="sng" dirty="0">
                <a:latin typeface="Times New Roman" panose="02020603050405020304" pitchFamily="18" charset="0"/>
                <a:cs typeface="Times New Roman" panose="02020603050405020304" pitchFamily="18" charset="0"/>
              </a:rPr>
              <a:t>  </a:t>
            </a:r>
            <a:r>
              <a:rPr lang="ru-RU" altLang="ru-RU" sz="7200" dirty="0">
                <a:latin typeface="Times New Roman" panose="02020603050405020304" pitchFamily="18" charset="0"/>
                <a:cs typeface="Times New Roman" panose="02020603050405020304" pitchFamily="18" charset="0"/>
              </a:rPr>
              <a:t>.</a:t>
            </a:r>
            <a:endParaRPr lang="ru-RU" altLang="ru-RU" sz="7200" u="sng" dirty="0">
              <a:latin typeface="Times New Roman" panose="02020603050405020304" pitchFamily="18" charset="0"/>
              <a:cs typeface="Times New Roman" panose="02020603050405020304" pitchFamily="18" charset="0"/>
            </a:endParaRPr>
          </a:p>
          <a:p>
            <a:r>
              <a:rPr lang="ru-RU" altLang="ru-RU" sz="7200" u="sng" dirty="0">
                <a:solidFill>
                  <a:srgbClr val="262626"/>
                </a:solidFill>
                <a:latin typeface="Times New Roman" panose="02020603050405020304" pitchFamily="18" charset="0"/>
                <a:cs typeface="Times New Roman" panose="02020603050405020304" pitchFamily="18" charset="0"/>
              </a:rPr>
              <a:t>Вечером дома общий ужин, гигиенические процедуры, спокойнее игры, семейное чтение (лучше сказок или занимательных историй – их любят все). Если вы не можете без </a:t>
            </a:r>
            <a:r>
              <a:rPr lang="ru-RU" altLang="ru-RU" sz="7200" u="sng" dirty="0" smtClean="0">
                <a:solidFill>
                  <a:srgbClr val="262626"/>
                </a:solidFill>
                <a:latin typeface="Times New Roman" panose="02020603050405020304" pitchFamily="18" charset="0"/>
                <a:cs typeface="Times New Roman" panose="02020603050405020304" pitchFamily="18" charset="0"/>
              </a:rPr>
              <a:t>телевизора ко </a:t>
            </a:r>
            <a:r>
              <a:rPr lang="ru-RU" altLang="ru-RU" sz="7200" u="sng" dirty="0">
                <a:solidFill>
                  <a:srgbClr val="262626"/>
                </a:solidFill>
                <a:latin typeface="Times New Roman" panose="02020603050405020304" pitchFamily="18" charset="0"/>
                <a:cs typeface="Times New Roman" panose="02020603050405020304" pitchFamily="18" charset="0"/>
              </a:rPr>
              <a:t>сну. «Спокойной ночи!» Очень хорошо, если детям споют колыбельную песенку, посидят возле него с добрыми словами – такие минуты запоминаются на всю жизнь, они убеждают ребенка в собственной защищенности в значимости для семьи, пробуждают в нем душевный покой, укрепляют здоровье, помогают быть уверенным и успешным.</a:t>
            </a:r>
            <a:endParaRPr lang="ru-RU" altLang="ru-RU" sz="7200" b="1" u="sng" dirty="0">
              <a:solidFill>
                <a:srgbClr val="2086BB"/>
              </a:solidFill>
              <a:latin typeface="Times New Roman" panose="02020603050405020304" pitchFamily="18" charset="0"/>
              <a:cs typeface="Times New Roman" panose="02020603050405020304" pitchFamily="18" charset="0"/>
            </a:endParaRPr>
          </a:p>
          <a:p>
            <a:pPr lvl="0"/>
            <a:r>
              <a:rPr lang="ru-RU" altLang="ru-RU" sz="7200" u="sng" dirty="0">
                <a:solidFill>
                  <a:srgbClr val="262626"/>
                </a:solidFill>
                <a:latin typeface="Times New Roman" panose="02020603050405020304" pitchFamily="18" charset="0"/>
                <a:cs typeface="Times New Roman" panose="02020603050405020304" pitchFamily="18" charset="0"/>
              </a:rPr>
              <a:t> посмотрите вместе интересную передачу, но не долго – детям вредно.</a:t>
            </a:r>
            <a:endParaRPr lang="ru-RU" altLang="ru-RU" sz="7200" u="sng" dirty="0">
              <a:latin typeface="Times New Roman" panose="02020603050405020304" pitchFamily="18" charset="0"/>
              <a:cs typeface="Times New Roman" panose="02020603050405020304" pitchFamily="18" charset="0"/>
            </a:endParaRPr>
          </a:p>
          <a:p>
            <a:pPr lvl="0"/>
            <a:r>
              <a:rPr lang="ru-RU" altLang="ru-RU" sz="7200" u="sng" dirty="0">
                <a:solidFill>
                  <a:srgbClr val="262626"/>
                </a:solidFill>
                <a:latin typeface="Times New Roman" panose="02020603050405020304" pitchFamily="18" charset="0"/>
                <a:cs typeface="Times New Roman" panose="02020603050405020304" pitchFamily="18" charset="0"/>
              </a:rPr>
              <a:t>Отход детей </a:t>
            </a:r>
            <a:r>
              <a:rPr lang="ru-RU" sz="7200" dirty="0">
                <a:latin typeface="Times New Roman" panose="02020603050405020304" pitchFamily="18" charset="0"/>
                <a:cs typeface="Times New Roman" panose="02020603050405020304" pitchFamily="18" charset="0"/>
              </a:rPr>
              <a:t>ко сну. «Спокойной ночи!» Очень хорошо, если детям споют колыбельную песенку, посидят возле него с добрыми словами – такие минуты запоминаются на всю жизнь, они убеждают ребенка в собственной защищенности в значимости для семьи, пробуждают в нем душевный покой, укрепляют здоровье, помогают быть уверенным и успешным</a:t>
            </a:r>
          </a:p>
          <a:p>
            <a:pPr marL="0" indent="0">
              <a:buNone/>
            </a:pPr>
            <a:endParaRPr lang="ru-RU" dirty="0"/>
          </a:p>
        </p:txBody>
      </p:sp>
    </p:spTree>
    <p:extLst>
      <p:ext uri="{BB962C8B-B14F-4D97-AF65-F5344CB8AC3E}">
        <p14:creationId xmlns:p14="http://schemas.microsoft.com/office/powerpoint/2010/main" val="3358047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Чтение художественной литературы</a:t>
            </a:r>
            <a:endParaRPr lang="ru-RU" dirty="0"/>
          </a:p>
        </p:txBody>
      </p:sp>
      <p:sp>
        <p:nvSpPr>
          <p:cNvPr id="3" name="Объект 2"/>
          <p:cNvSpPr>
            <a:spLocks noGrp="1"/>
          </p:cNvSpPr>
          <p:nvPr>
            <p:ph idx="1"/>
          </p:nvPr>
        </p:nvSpPr>
        <p:spPr/>
        <p:txBody>
          <a:bodyPr/>
          <a:lstStyle/>
          <a:p>
            <a:pPr marL="0" indent="0">
              <a:buNone/>
            </a:pPr>
            <a:r>
              <a:rPr lang="ru-RU" dirty="0" smtClean="0"/>
              <a:t>Цель: посредством художественной литературы формировать привычку к здоровому образу жизни;</a:t>
            </a:r>
          </a:p>
          <a:p>
            <a:pPr marL="0" indent="0">
              <a:buNone/>
            </a:pPr>
            <a:r>
              <a:rPr lang="ru-RU" dirty="0"/>
              <a:t>воспитывать у детей умение слушать новые </a:t>
            </a:r>
            <a:r>
              <a:rPr lang="ru-RU" dirty="0" smtClean="0"/>
              <a:t>стихи и сказки, </a:t>
            </a:r>
            <a:r>
              <a:rPr lang="ru-RU" dirty="0"/>
              <a:t>следить за развитием сюжета в произведении; объяснять детям поступки персонажей и последствия этих поступков.</a:t>
            </a:r>
          </a:p>
        </p:txBody>
      </p:sp>
    </p:spTree>
    <p:extLst>
      <p:ext uri="{BB962C8B-B14F-4D97-AF65-F5344CB8AC3E}">
        <p14:creationId xmlns:p14="http://schemas.microsoft.com/office/powerpoint/2010/main" val="1217526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336704"/>
          </a:xfrm>
        </p:spPr>
        <p:txBody>
          <a:bodyPr>
            <a:normAutofit fontScale="55000" lnSpcReduction="20000"/>
          </a:bodyPr>
          <a:lstStyle/>
          <a:p>
            <a:pPr marL="0" indent="0" algn="ctr">
              <a:buNone/>
            </a:pPr>
            <a:r>
              <a:rPr lang="ru-RU" sz="4400" b="1" dirty="0">
                <a:latin typeface="Times New Roman" panose="02020603050405020304" pitchFamily="18" charset="0"/>
                <a:cs typeface="Times New Roman" panose="02020603050405020304" pitchFamily="18" charset="0"/>
              </a:rPr>
              <a:t>Сказка про Зайца-грязнулю</a:t>
            </a:r>
          </a:p>
          <a:p>
            <a:pPr marL="0" indent="0">
              <a:buNone/>
            </a:pPr>
            <a:r>
              <a:rPr lang="ru-RU" dirty="0">
                <a:latin typeface="Times New Roman" panose="02020603050405020304" pitchFamily="18" charset="0"/>
                <a:cs typeface="Times New Roman" panose="02020603050405020304" pitchFamily="18" charset="0"/>
              </a:rPr>
              <a:t>Жил-был в лесу заяц. Все зайцы были как зайцы: летом серые, зимой белые. А этот и зимой и летом был одним цветом. И цвет этот был ни белый, ни серый, а просто грязный, потому что заяц никогда не умывался.</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Шел как-то он по тропинке, а навстречу ему лиса.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Ты кто? – спрашивает лиса.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Заяц, - ответил заяц.</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Не может быть, - замотала головой лиса. – Я никогда таких зайцев не видела, таких страшных не бывает! Может быть ты еж?</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Почему? – удивился заяц.</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Потому что на тебе солома старая, шелуха от шишек и шерсть вся свалялась, на иголки стала похожа.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Заяц обиделся, но решил, что умываться все равно не будет. Повалялся он по земле, стряхнул старую солому и шелуху от шишек и пошел дальше. А навстречу ему волк.</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Ты кто? – спрашивает волк.</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Заяц, - ответил заяц.</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Не может быть, - сел на задние лапы волк. – Я никогда таких зайцев не видел, таких страшных не бывает! Может быть ты крот?</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Почему крот? – удивился заяц.</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Потому что ты весь в земле, вон какой черный!</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Заяц обиделся, но решил, что умываться все равно не будет. Повалялся он по траве, стряхнул землю и пошел дальше. А навстречу ему медведь.</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Ты кто? – спрашивает медведь.</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0994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6192688"/>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 Заяц, - ответил заяц.</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Не может быть, - замотала головой медведь. – Я никогда таких зайцев не видел, таких страшных не бывает! Может быть ты лягушка?</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Почему? – удивился заяц.</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Потому что весь зеленый!</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Заяц обиделся, но решил, что умываться все равно не будет.</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Ну и что, зато не съели, - подумал он и пошел дальше. Видит, на поляне играют зайцы.</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Привет, - закричал заяц, выскочив на опушку. – Возьмите меня к себе поиграть.</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А ты кто? – хором спросили зайцы.</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Как кто? Заяц!</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Не может быть, - сказал один из игравших на поляне зайчиков. – Ты на нас совсем не похож.</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Как не похож? – расстроился грязный заяц. – Разве я не такой же, как вы?</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Нет! – хором прокричали зайцы. – Вот пойдем к речке, посмотрим в воду, отражения сравним.</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И поскакали они все к речке. Сели чистые зайцы рядком, а грязный заяц в самом конце пристроился. Наклонились они над водой, а там…</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Все зайцы, как зайцы – серые, а рядом с ними кто–то такой страшный! Закричал грязный заяц от страха и свалился в воду. Поплавал-поплавал, понырял, да и выпрыгнул на берег.</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Ой, - закричали зайцы. – И правда, ты заяц!</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Он осторожно вернулся к реке и посмотрел на свое отражение.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Какой я красивый, оказывается, - удивился заяц и пошел играть к своим новым друзьям. С того дня он каждое утро бегал вместе со всеми к речке умываться.</a:t>
            </a:r>
          </a:p>
          <a:p>
            <a:pPr marL="0" indent="0" algn="r">
              <a:buNone/>
            </a:pPr>
            <a:r>
              <a:rPr lang="en-US" sz="1600" dirty="0">
                <a:latin typeface="Times New Roman" panose="02020603050405020304" pitchFamily="18" charset="0"/>
                <a:cs typeface="Times New Roman" panose="02020603050405020304" pitchFamily="18" charset="0"/>
              </a:rPr>
              <a:t>http://www.razumniki.ru/stihi_na_vse_sluchai6.html</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339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720080"/>
          </a:xfrm>
        </p:spPr>
        <p:txBody>
          <a:bodyPr>
            <a:normAutofit fontScale="90000"/>
          </a:bodyPr>
          <a:lstStyle/>
          <a:p>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a:t>
            </a:r>
            <a:r>
              <a:rPr lang="ru-RU" sz="2700" dirty="0">
                <a:latin typeface="Times New Roman" panose="02020603050405020304" pitchFamily="18" charset="0"/>
                <a:cs typeface="Times New Roman" panose="02020603050405020304" pitchFamily="18" charset="0"/>
              </a:rPr>
              <a:t>Про девочку, которая плохо кушала</a:t>
            </a:r>
            <a:r>
              <a:rPr lang="ru-RU" sz="2700" dirty="0" smtClean="0">
                <a:latin typeface="Times New Roman" panose="02020603050405020304" pitchFamily="18" charset="0"/>
                <a:cs typeface="Times New Roman" panose="02020603050405020304" pitchFamily="18" charset="0"/>
              </a:rPr>
              <a:t>»,</a:t>
            </a: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«Прогулка»</a:t>
            </a:r>
            <a:r>
              <a:rPr lang="ru-RU" dirty="0"/>
              <a:t/>
            </a:r>
            <a:br>
              <a:rPr lang="ru-RU" dirty="0"/>
            </a:br>
            <a:endParaRPr lang="ru-RU" dirty="0"/>
          </a:p>
        </p:txBody>
      </p:sp>
      <p:sp>
        <p:nvSpPr>
          <p:cNvPr id="3" name="Объект 2"/>
          <p:cNvSpPr>
            <a:spLocks noGrp="1"/>
          </p:cNvSpPr>
          <p:nvPr>
            <p:ph idx="1"/>
          </p:nvPr>
        </p:nvSpPr>
        <p:spPr>
          <a:xfrm>
            <a:off x="539552" y="980728"/>
            <a:ext cx="8229600" cy="5863009"/>
          </a:xfrm>
        </p:spPr>
        <p:txBody>
          <a:bodyPr>
            <a:normAutofit fontScale="92500" lnSpcReduction="10000"/>
          </a:bodyPr>
          <a:lstStyle/>
          <a:p>
            <a:pPr marL="0" indent="0" algn="ctr">
              <a:buNone/>
            </a:pPr>
            <a:r>
              <a:rPr lang="ru-RU" sz="1800" dirty="0" smtClean="0">
                <a:latin typeface="Times New Roman" panose="02020603050405020304" pitchFamily="18" charset="0"/>
                <a:cs typeface="Times New Roman" panose="02020603050405020304" pitchFamily="18" charset="0"/>
              </a:rPr>
              <a:t>Ход занятия:</a:t>
            </a:r>
          </a:p>
          <a:p>
            <a:r>
              <a:rPr lang="ru-RU" sz="1800" dirty="0"/>
              <a:t>— Ребята, мы с вами много говорили о здоровье, о том, как важно хорошо питаться, есть витамины. А сейчас я хочу прочитать вам стихотворение «Про девочку, которая плохо кушала».</a:t>
            </a:r>
          </a:p>
          <a:p>
            <a:r>
              <a:rPr lang="ru-RU" sz="1800" dirty="0"/>
              <a:t>Воспитатель показывает детям иллюстрацию и читает стихотворение.</a:t>
            </a:r>
          </a:p>
          <a:p>
            <a:r>
              <a:rPr lang="ru-RU" sz="1800" dirty="0"/>
              <a:t>— Ребята, как звали девочку в стихотворении? Хорошо вела себя Юля? Что она плохо делала? Кто строго с ней разговаривал? Про кого ей рассказывали? </a:t>
            </a:r>
            <a:r>
              <a:rPr lang="ru-RU" sz="1800" i="1" dirty="0"/>
              <a:t>(воспитатель слушает ответы детей, корректирует и дополняет их, обобщает, делает вывод)</a:t>
            </a:r>
            <a:endParaRPr lang="ru-RU" sz="1800" dirty="0"/>
          </a:p>
          <a:p>
            <a:r>
              <a:rPr lang="ru-RU" sz="1800" dirty="0"/>
              <a:t>— А знаете, ребята, чтобы быть здоровыми, надо не только хорошо кушать, но и гулять, потому что во время прогулки мы закаляемся, особенно полезно закаляться летом. Сейчас я вам прочитаю про ребят, которые отправились на прогулку.</a:t>
            </a:r>
          </a:p>
          <a:p>
            <a:r>
              <a:rPr lang="ru-RU" sz="1800" dirty="0"/>
              <a:t>Воспитатель читает стихотворение.</a:t>
            </a:r>
          </a:p>
          <a:p>
            <a:r>
              <a:rPr lang="ru-RU" sz="1800" dirty="0"/>
              <a:t>— Куда же поехали гулять ребята? Что увидели они на речке? Как вы думаете, хорошо ли так делать? Как отдыхали ребята? Чем они занимались? А хорошо ли они поступили, когда уехали с речки?</a:t>
            </a:r>
          </a:p>
          <a:p>
            <a:r>
              <a:rPr lang="ru-RU" sz="1800" dirty="0"/>
              <a:t>Воспитатель слушает ответы детей, корректирует и дополняет их, обобщает, делает вывод:</a:t>
            </a:r>
          </a:p>
          <a:p>
            <a:r>
              <a:rPr lang="ru-RU" sz="1800" dirty="0"/>
              <a:t>— Запомните, пожалуйста, дети, что когда вы отдыхаете с родителями на речке, то соблюдайте чистоту и порядок. Берегите нашу природу! Не загрязняйте ее! От чистоты природы зависит наше здоровье.</a:t>
            </a:r>
          </a:p>
          <a:p>
            <a:pPr marL="0" indent="0">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64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8" y="-79653"/>
            <a:ext cx="9144000" cy="7017306"/>
          </a:xfrm>
          <a:prstGeom prst="rect">
            <a:avLst/>
          </a:prstGeom>
        </p:spPr>
        <p:txBody>
          <a:bodyPr wrap="square">
            <a:spAutoFit/>
          </a:bodyPr>
          <a:lstStyle/>
          <a:p>
            <a:pPr algn="just">
              <a:spcAft>
                <a:spcPts val="0"/>
              </a:spcAft>
            </a:pPr>
            <a:r>
              <a:rPr lang="ru-RU" dirty="0">
                <a:latin typeface="Times New Roman" panose="02020603050405020304" pitchFamily="18" charset="0"/>
                <a:ea typeface="Times New Roman" panose="02020603050405020304" pitchFamily="18" charset="0"/>
              </a:rPr>
              <a:t>Рациональный режим предполагает соответствие его содержания, организации и </a:t>
            </a:r>
            <a:r>
              <a:rPr lang="ru-RU" dirty="0" smtClean="0">
                <a:latin typeface="Times New Roman" panose="02020603050405020304" pitchFamily="18" charset="0"/>
                <a:ea typeface="Times New Roman" panose="02020603050405020304" pitchFamily="18" charset="0"/>
              </a:rPr>
              <a:t>построения </a:t>
            </a:r>
            <a:r>
              <a:rPr lang="ru-RU" dirty="0">
                <a:latin typeface="Times New Roman" panose="02020603050405020304" pitchFamily="18" charset="0"/>
                <a:ea typeface="Times New Roman" panose="02020603050405020304" pitchFamily="18" charset="0"/>
              </a:rPr>
              <a:t>определенным гигиеническим принципам.</a:t>
            </a:r>
            <a:br>
              <a:rPr lang="ru-RU"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Эти принципы обоснованы законами высшей нервной деятельности человека, анатомо-физиологическими особенностями и психологическими возможностями растущего организма.</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Приучать детей выполнять режим дня необходимо с раннего возраста, когда легче всего вырабатывается привычка к организованности и порядку, к систематическому труду и правильному отдыху с максимальным проведением его на свежем воздухе. Делать это необходимо постепенно, последовательно и ежедневно. У детей еще относительно слабы процессы внутреннего торможения и мала подвижность нервных процессов.</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Физиологические особенности дошкольника определяют один из гигиенических принципов построения правильного режима дня - строгое его соблюдение, недопустимость частых изменений, а также постепенность перехода к новому режиму обучения и воспитания.</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Содержание режима и суммарная продолжительность всех режимных моментов (суточный бюджет времени) определяются вторым гигиеническим принципом: все виды деятельности и отдыха должны учитывать возрастные особенности организма. Характер и длительность различных видов деятельности должны соответствовать функциональным возможностям детского организма. Отдых должен обеспечивать полное восстановление всех физиологических систем организма.</a:t>
            </a:r>
            <a:endParaRPr lang="ru-RU" sz="1600"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У ребенка, приученного к строгому распорядку, потребность в еде, сне, отдыхе наступает через определенные промежутки времени и сопровождается ритмическими изменениями в деятельности всех внутренних органов. Организм как бы заблаговременно настраивается на предстоящую деятельность, поэтому она осуществляется достаточно эффективно, без лишней траты нервной энергии и не вызывает выраженного утомления.</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51399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a:t>
            </a:r>
            <a:r>
              <a:rPr lang="ru-RU" sz="2700" dirty="0">
                <a:latin typeface="Times New Roman" panose="02020603050405020304" pitchFamily="18" charset="0"/>
                <a:cs typeface="Times New Roman" panose="02020603050405020304" pitchFamily="18" charset="0"/>
              </a:rPr>
              <a:t>Про девочку, которая плохо кушала</a:t>
            </a:r>
            <a:r>
              <a:rPr lang="ru-RU" sz="2700" dirty="0" smtClean="0">
                <a:latin typeface="Times New Roman" panose="02020603050405020304" pitchFamily="18" charset="0"/>
                <a:cs typeface="Times New Roman" panose="02020603050405020304" pitchFamily="18" charset="0"/>
              </a:rPr>
              <a:t>».</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457200" y="620688"/>
            <a:ext cx="8229600" cy="5505475"/>
          </a:xfrm>
        </p:spPr>
        <p:txBody>
          <a:bodyPr>
            <a:normAutofit/>
          </a:bodyPr>
          <a:lstStyle/>
          <a:p>
            <a:r>
              <a:rPr lang="ru-RU" dirty="0"/>
              <a:t/>
            </a:r>
            <a:br>
              <a:rPr lang="ru-RU" dirty="0"/>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578693775"/>
              </p:ext>
            </p:extLst>
          </p:nvPr>
        </p:nvGraphicFramePr>
        <p:xfrm>
          <a:off x="251520" y="573593"/>
          <a:ext cx="8640960" cy="6217920"/>
        </p:xfrm>
        <a:graphic>
          <a:graphicData uri="http://schemas.openxmlformats.org/drawingml/2006/table">
            <a:tbl>
              <a:tblPr firstRow="1" bandRow="1">
                <a:tableStyleId>{5C22544A-7EE6-4342-B048-85BDC9FD1C3A}</a:tableStyleId>
              </a:tblPr>
              <a:tblGrid>
                <a:gridCol w="4320480"/>
                <a:gridCol w="4320480"/>
              </a:tblGrid>
              <a:tr h="5904656">
                <a:tc>
                  <a:txBody>
                    <a:bodyPr/>
                    <a:lstStyle/>
                    <a:p>
                      <a:r>
                        <a:rPr lang="ru-RU" sz="1600" dirty="0" smtClean="0">
                          <a:latin typeface="Times New Roman" panose="02020603050405020304" pitchFamily="18" charset="0"/>
                          <a:cs typeface="Times New Roman" panose="02020603050405020304" pitchFamily="18" charset="0"/>
                        </a:rPr>
                        <a:t>Юля плохо кушает,</a:t>
                      </a:r>
                    </a:p>
                    <a:p>
                      <a:r>
                        <a:rPr lang="ru-RU" sz="1600" dirty="0" smtClean="0">
                          <a:latin typeface="Times New Roman" panose="02020603050405020304" pitchFamily="18" charset="0"/>
                          <a:cs typeface="Times New Roman" panose="02020603050405020304" pitchFamily="18" charset="0"/>
                        </a:rPr>
                        <a:t>Никого не слушает.</a:t>
                      </a:r>
                    </a:p>
                    <a:p>
                      <a:r>
                        <a:rPr lang="ru-RU" sz="1600" dirty="0" smtClean="0">
                          <a:latin typeface="Times New Roman" panose="02020603050405020304" pitchFamily="18" charset="0"/>
                          <a:cs typeface="Times New Roman" panose="02020603050405020304" pitchFamily="18" charset="0"/>
                        </a:rPr>
                        <a:t>— Съешь яичко, </a:t>
                      </a:r>
                      <a:r>
                        <a:rPr lang="ru-RU" sz="1600" dirty="0" err="1" smtClean="0">
                          <a:latin typeface="Times New Roman" panose="02020603050405020304" pitchFamily="18" charset="0"/>
                          <a:cs typeface="Times New Roman" panose="02020603050405020304" pitchFamily="18" charset="0"/>
                        </a:rPr>
                        <a:t>Юлечка</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Не хочу, </a:t>
                      </a:r>
                      <a:r>
                        <a:rPr lang="ru-RU" sz="1600" dirty="0" err="1" smtClean="0">
                          <a:latin typeface="Times New Roman" panose="02020603050405020304" pitchFamily="18" charset="0"/>
                          <a:cs typeface="Times New Roman" panose="02020603050405020304" pitchFamily="18" charset="0"/>
                        </a:rPr>
                        <a:t>мамулечка</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Съешь с колбаской бутерброд! —</a:t>
                      </a:r>
                    </a:p>
                    <a:p>
                      <a:r>
                        <a:rPr lang="ru-RU" sz="1600" dirty="0" smtClean="0">
                          <a:latin typeface="Times New Roman" panose="02020603050405020304" pitchFamily="18" charset="0"/>
                          <a:cs typeface="Times New Roman" panose="02020603050405020304" pitchFamily="18" charset="0"/>
                        </a:rPr>
                        <a:t>Прикрывает Юля рот.</a:t>
                      </a:r>
                    </a:p>
                    <a:p>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Супик</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Нет...</a:t>
                      </a:r>
                    </a:p>
                    <a:p>
                      <a:r>
                        <a:rPr lang="ru-RU" sz="1600" dirty="0" smtClean="0">
                          <a:latin typeface="Times New Roman" panose="02020603050405020304" pitchFamily="18" charset="0"/>
                          <a:cs typeface="Times New Roman" panose="02020603050405020304" pitchFamily="18" charset="0"/>
                        </a:rPr>
                        <a:t>— Котлетку?</a:t>
                      </a:r>
                    </a:p>
                    <a:p>
                      <a:r>
                        <a:rPr lang="ru-RU" sz="1600" dirty="0" smtClean="0">
                          <a:latin typeface="Times New Roman" panose="02020603050405020304" pitchFamily="18" charset="0"/>
                          <a:cs typeface="Times New Roman" panose="02020603050405020304" pitchFamily="18" charset="0"/>
                        </a:rPr>
                        <a:t>— Нет... —</a:t>
                      </a:r>
                    </a:p>
                    <a:p>
                      <a:r>
                        <a:rPr lang="ru-RU" sz="1600" dirty="0" smtClean="0">
                          <a:latin typeface="Times New Roman" panose="02020603050405020304" pitchFamily="18" charset="0"/>
                          <a:cs typeface="Times New Roman" panose="02020603050405020304" pitchFamily="18" charset="0"/>
                        </a:rPr>
                        <a:t>Стынет </a:t>
                      </a:r>
                      <a:r>
                        <a:rPr lang="ru-RU" sz="1600" dirty="0" err="1" smtClean="0">
                          <a:latin typeface="Times New Roman" panose="02020603050405020304" pitchFamily="18" charset="0"/>
                          <a:cs typeface="Times New Roman" panose="02020603050405020304" pitchFamily="18" charset="0"/>
                        </a:rPr>
                        <a:t>Юлечкин</a:t>
                      </a:r>
                      <a:r>
                        <a:rPr lang="ru-RU" sz="1600" dirty="0" smtClean="0">
                          <a:latin typeface="Times New Roman" panose="02020603050405020304" pitchFamily="18" charset="0"/>
                          <a:cs typeface="Times New Roman" panose="02020603050405020304" pitchFamily="18" charset="0"/>
                        </a:rPr>
                        <a:t> обед.</a:t>
                      </a:r>
                    </a:p>
                    <a:p>
                      <a:r>
                        <a:rPr lang="ru-RU" sz="1600" dirty="0" smtClean="0">
                          <a:latin typeface="Times New Roman" panose="02020603050405020304" pitchFamily="18" charset="0"/>
                          <a:cs typeface="Times New Roman" panose="02020603050405020304" pitchFamily="18" charset="0"/>
                        </a:rPr>
                        <a:t>— Что с тобою, </a:t>
                      </a:r>
                      <a:r>
                        <a:rPr lang="ru-RU" sz="1600" dirty="0" err="1" smtClean="0">
                          <a:latin typeface="Times New Roman" panose="02020603050405020304" pitchFamily="18" charset="0"/>
                          <a:cs typeface="Times New Roman" panose="02020603050405020304" pitchFamily="18" charset="0"/>
                        </a:rPr>
                        <a:t>Юлечка</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Ничего, </a:t>
                      </a:r>
                      <a:r>
                        <a:rPr lang="ru-RU" sz="1600" dirty="0" err="1" smtClean="0">
                          <a:latin typeface="Times New Roman" panose="02020603050405020304" pitchFamily="18" charset="0"/>
                          <a:cs typeface="Times New Roman" panose="02020603050405020304" pitchFamily="18" charset="0"/>
                        </a:rPr>
                        <a:t>мамулечка</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Сделай, девочка, глоточек,</a:t>
                      </a:r>
                    </a:p>
                    <a:p>
                      <a:r>
                        <a:rPr lang="ru-RU" sz="1600" dirty="0" smtClean="0">
                          <a:latin typeface="Times New Roman" panose="02020603050405020304" pitchFamily="18" charset="0"/>
                          <a:cs typeface="Times New Roman" panose="02020603050405020304" pitchFamily="18" charset="0"/>
                        </a:rPr>
                        <a:t>Проглоти еще кусочек!</a:t>
                      </a:r>
                    </a:p>
                    <a:p>
                      <a:r>
                        <a:rPr lang="ru-RU" sz="1600" dirty="0" smtClean="0">
                          <a:latin typeface="Times New Roman" panose="02020603050405020304" pitchFamily="18" charset="0"/>
                          <a:cs typeface="Times New Roman" panose="02020603050405020304" pitchFamily="18" charset="0"/>
                        </a:rPr>
                        <a:t>Пожалей нас, </a:t>
                      </a:r>
                      <a:r>
                        <a:rPr lang="ru-RU" sz="1600" dirty="0" err="1" smtClean="0">
                          <a:latin typeface="Times New Roman" panose="02020603050405020304" pitchFamily="18" charset="0"/>
                          <a:cs typeface="Times New Roman" panose="02020603050405020304" pitchFamily="18" charset="0"/>
                        </a:rPr>
                        <a:t>Юлечка</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Не могу, </a:t>
                      </a:r>
                      <a:r>
                        <a:rPr lang="ru-RU" sz="1600" dirty="0" err="1" smtClean="0">
                          <a:latin typeface="Times New Roman" panose="02020603050405020304" pitchFamily="18" charset="0"/>
                          <a:cs typeface="Times New Roman" panose="02020603050405020304" pitchFamily="18" charset="0"/>
                        </a:rPr>
                        <a:t>мамулечка</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Мама с бабушкой в слезах —</a:t>
                      </a:r>
                    </a:p>
                    <a:p>
                      <a:r>
                        <a:rPr lang="ru-RU" sz="1600" dirty="0" smtClean="0">
                          <a:latin typeface="Times New Roman" panose="02020603050405020304" pitchFamily="18" charset="0"/>
                          <a:cs typeface="Times New Roman" panose="02020603050405020304" pitchFamily="18" charset="0"/>
                        </a:rPr>
                        <a:t>Тает Юля на глазах!</a:t>
                      </a:r>
                    </a:p>
                    <a:p>
                      <a:r>
                        <a:rPr lang="ru-RU" sz="1600" dirty="0" smtClean="0">
                          <a:latin typeface="Times New Roman" panose="02020603050405020304" pitchFamily="18" charset="0"/>
                          <a:cs typeface="Times New Roman" panose="02020603050405020304" pitchFamily="18" charset="0"/>
                        </a:rPr>
                        <a:t>Появился детский врач —</a:t>
                      </a:r>
                    </a:p>
                    <a:p>
                      <a:r>
                        <a:rPr lang="ru-RU" sz="1600" dirty="0" smtClean="0">
                          <a:latin typeface="Times New Roman" panose="02020603050405020304" pitchFamily="18" charset="0"/>
                          <a:cs typeface="Times New Roman" panose="02020603050405020304" pitchFamily="18" charset="0"/>
                        </a:rPr>
                        <a:t>Глеб Сергеевич Пугач.</a:t>
                      </a:r>
                    </a:p>
                    <a:p>
                      <a:r>
                        <a:rPr lang="ru-RU" sz="1600" dirty="0" smtClean="0">
                          <a:latin typeface="Times New Roman" panose="02020603050405020304" pitchFamily="18" charset="0"/>
                          <a:cs typeface="Times New Roman" panose="02020603050405020304" pitchFamily="18" charset="0"/>
                        </a:rPr>
                        <a:t>Смотрит строго и сердито:</a:t>
                      </a:r>
                    </a:p>
                    <a:p>
                      <a:r>
                        <a:rPr lang="ru-RU" sz="1600" dirty="0" smtClean="0">
                          <a:latin typeface="Times New Roman" panose="02020603050405020304" pitchFamily="18" charset="0"/>
                          <a:cs typeface="Times New Roman" panose="02020603050405020304" pitchFamily="18" charset="0"/>
                        </a:rPr>
                        <a:t>— Нет у Юли аппетита?</a:t>
                      </a:r>
                    </a:p>
                    <a:p>
                      <a:r>
                        <a:rPr lang="ru-RU" sz="1600" dirty="0" smtClean="0">
                          <a:latin typeface="Times New Roman" panose="02020603050405020304" pitchFamily="18" charset="0"/>
                          <a:cs typeface="Times New Roman" panose="02020603050405020304" pitchFamily="18" charset="0"/>
                        </a:rPr>
                        <a:t>Только вижу, что она,</a:t>
                      </a:r>
                    </a:p>
                    <a:p>
                      <a:endParaRPr lang="ru-RU" dirty="0"/>
                    </a:p>
                  </a:txBody>
                  <a:tcPr/>
                </a:tc>
                <a:tc>
                  <a:txBody>
                    <a:bodyPr/>
                    <a:lstStyle/>
                    <a:p>
                      <a:r>
                        <a:rPr lang="ru-RU" sz="1600" dirty="0" smtClean="0">
                          <a:latin typeface="Times New Roman" panose="02020603050405020304" pitchFamily="18" charset="0"/>
                          <a:cs typeface="Times New Roman" panose="02020603050405020304" pitchFamily="18" charset="0"/>
                        </a:rPr>
                        <a:t>Безусловно, не больна!</a:t>
                      </a:r>
                    </a:p>
                    <a:p>
                      <a:r>
                        <a:rPr lang="ru-RU" sz="1600" dirty="0" smtClean="0">
                          <a:latin typeface="Times New Roman" panose="02020603050405020304" pitchFamily="18" charset="0"/>
                          <a:cs typeface="Times New Roman" panose="02020603050405020304" pitchFamily="18" charset="0"/>
                        </a:rPr>
                        <a:t>А тебе скажу, девица:</a:t>
                      </a:r>
                    </a:p>
                    <a:p>
                      <a:r>
                        <a:rPr lang="ru-RU" sz="1600" dirty="0" smtClean="0">
                          <a:latin typeface="Times New Roman" panose="02020603050405020304" pitchFamily="18" charset="0"/>
                          <a:cs typeface="Times New Roman" panose="02020603050405020304" pitchFamily="18" charset="0"/>
                        </a:rPr>
                        <a:t>Все едят - и зверь и птица,</a:t>
                      </a:r>
                    </a:p>
                    <a:p>
                      <a:r>
                        <a:rPr lang="ru-RU" sz="1600" dirty="0" smtClean="0">
                          <a:latin typeface="Times New Roman" panose="02020603050405020304" pitchFamily="18" charset="0"/>
                          <a:cs typeface="Times New Roman" panose="02020603050405020304" pitchFamily="18" charset="0"/>
                        </a:rPr>
                        <a:t>От зайчат и до котят</a:t>
                      </a:r>
                    </a:p>
                    <a:p>
                      <a:r>
                        <a:rPr lang="ru-RU" sz="1600" dirty="0" smtClean="0">
                          <a:latin typeface="Times New Roman" panose="02020603050405020304" pitchFamily="18" charset="0"/>
                          <a:cs typeface="Times New Roman" panose="02020603050405020304" pitchFamily="18" charset="0"/>
                        </a:rPr>
                        <a:t>Все на свете есть хотят.</a:t>
                      </a:r>
                    </a:p>
                    <a:p>
                      <a:r>
                        <a:rPr lang="ru-RU" sz="1600" dirty="0" smtClean="0">
                          <a:latin typeface="Times New Roman" panose="02020603050405020304" pitchFamily="18" charset="0"/>
                          <a:cs typeface="Times New Roman" panose="02020603050405020304" pitchFamily="18" charset="0"/>
                        </a:rPr>
                        <a:t>С хрустом Конь жует овес.</a:t>
                      </a:r>
                    </a:p>
                    <a:p>
                      <a:r>
                        <a:rPr lang="ru-RU" sz="1600" dirty="0" smtClean="0">
                          <a:latin typeface="Times New Roman" panose="02020603050405020304" pitchFamily="18" charset="0"/>
                          <a:cs typeface="Times New Roman" panose="02020603050405020304" pitchFamily="18" charset="0"/>
                        </a:rPr>
                        <a:t>Кость грызет дворовый Пес.</a:t>
                      </a:r>
                    </a:p>
                    <a:p>
                      <a:r>
                        <a:rPr lang="ru-RU" sz="1600" dirty="0" smtClean="0">
                          <a:latin typeface="Times New Roman" panose="02020603050405020304" pitchFamily="18" charset="0"/>
                          <a:cs typeface="Times New Roman" panose="02020603050405020304" pitchFamily="18" charset="0"/>
                        </a:rPr>
                        <a:t>Воробьи зерно клюют,</a:t>
                      </a:r>
                    </a:p>
                    <a:p>
                      <a:r>
                        <a:rPr lang="ru-RU" sz="1600" dirty="0" smtClean="0">
                          <a:latin typeface="Times New Roman" panose="02020603050405020304" pitchFamily="18" charset="0"/>
                          <a:cs typeface="Times New Roman" panose="02020603050405020304" pitchFamily="18" charset="0"/>
                        </a:rPr>
                        <a:t>Там, где только достают,</a:t>
                      </a:r>
                    </a:p>
                    <a:p>
                      <a:r>
                        <a:rPr lang="ru-RU" sz="1600" dirty="0" smtClean="0">
                          <a:latin typeface="Times New Roman" panose="02020603050405020304" pitchFamily="18" charset="0"/>
                          <a:cs typeface="Times New Roman" panose="02020603050405020304" pitchFamily="18" charset="0"/>
                        </a:rPr>
                        <a:t>Утром завтракает Слон —</a:t>
                      </a:r>
                    </a:p>
                    <a:p>
                      <a:r>
                        <a:rPr lang="ru-RU" sz="1600" dirty="0" smtClean="0">
                          <a:latin typeface="Times New Roman" panose="02020603050405020304" pitchFamily="18" charset="0"/>
                          <a:cs typeface="Times New Roman" panose="02020603050405020304" pitchFamily="18" charset="0"/>
                        </a:rPr>
                        <a:t>Обожает фрукты он.</a:t>
                      </a:r>
                    </a:p>
                    <a:p>
                      <a:r>
                        <a:rPr lang="ru-RU" sz="1600" dirty="0" smtClean="0">
                          <a:latin typeface="Times New Roman" panose="02020603050405020304" pitchFamily="18" charset="0"/>
                          <a:cs typeface="Times New Roman" panose="02020603050405020304" pitchFamily="18" charset="0"/>
                        </a:rPr>
                        <a:t>Бурый Мишка лижет мед.</a:t>
                      </a:r>
                    </a:p>
                    <a:p>
                      <a:r>
                        <a:rPr lang="ru-RU" sz="1600" dirty="0" smtClean="0">
                          <a:latin typeface="Times New Roman" panose="02020603050405020304" pitchFamily="18" charset="0"/>
                          <a:cs typeface="Times New Roman" panose="02020603050405020304" pitchFamily="18" charset="0"/>
                        </a:rPr>
                        <a:t>В норке ужинает Крот.</a:t>
                      </a:r>
                    </a:p>
                    <a:p>
                      <a:r>
                        <a:rPr lang="ru-RU" sz="1600" dirty="0" smtClean="0">
                          <a:latin typeface="Times New Roman" panose="02020603050405020304" pitchFamily="18" charset="0"/>
                          <a:cs typeface="Times New Roman" panose="02020603050405020304" pitchFamily="18" charset="0"/>
                        </a:rPr>
                        <a:t>Обезьянка ест банан.</a:t>
                      </a:r>
                    </a:p>
                    <a:p>
                      <a:r>
                        <a:rPr lang="ru-RU" sz="1600" dirty="0" smtClean="0">
                          <a:latin typeface="Times New Roman" panose="02020603050405020304" pitchFamily="18" charset="0"/>
                          <a:cs typeface="Times New Roman" panose="02020603050405020304" pitchFamily="18" charset="0"/>
                        </a:rPr>
                        <a:t>Ищет желуди Кабан.</a:t>
                      </a:r>
                    </a:p>
                    <a:p>
                      <a:r>
                        <a:rPr lang="ru-RU" sz="1600" dirty="0" smtClean="0">
                          <a:latin typeface="Times New Roman" panose="02020603050405020304" pitchFamily="18" charset="0"/>
                          <a:cs typeface="Times New Roman" panose="02020603050405020304" pitchFamily="18" charset="0"/>
                        </a:rPr>
                        <a:t>Ловит мошку ловкий Стриж.</a:t>
                      </a:r>
                    </a:p>
                    <a:p>
                      <a:r>
                        <a:rPr lang="ru-RU" sz="1600" dirty="0" smtClean="0">
                          <a:latin typeface="Times New Roman" panose="02020603050405020304" pitchFamily="18" charset="0"/>
                          <a:cs typeface="Times New Roman" panose="02020603050405020304" pitchFamily="18" charset="0"/>
                        </a:rPr>
                        <a:t>Сыр швейцарский</a:t>
                      </a:r>
                    </a:p>
                    <a:p>
                      <a:r>
                        <a:rPr lang="ru-RU" sz="1600" dirty="0" smtClean="0">
                          <a:latin typeface="Times New Roman" panose="02020603050405020304" pitchFamily="18" charset="0"/>
                          <a:cs typeface="Times New Roman" panose="02020603050405020304" pitchFamily="18" charset="0"/>
                        </a:rPr>
                        <a:t>Любит Мышь...</a:t>
                      </a:r>
                    </a:p>
                    <a:p>
                      <a:r>
                        <a:rPr lang="ru-RU" sz="1600" dirty="0" smtClean="0">
                          <a:latin typeface="Times New Roman" panose="02020603050405020304" pitchFamily="18" charset="0"/>
                          <a:cs typeface="Times New Roman" panose="02020603050405020304" pitchFamily="18" charset="0"/>
                        </a:rPr>
                        <a:t>Попрощался с Юлей врач —</a:t>
                      </a:r>
                    </a:p>
                    <a:p>
                      <a:r>
                        <a:rPr lang="ru-RU" sz="1600" dirty="0" smtClean="0">
                          <a:latin typeface="Times New Roman" panose="02020603050405020304" pitchFamily="18" charset="0"/>
                          <a:cs typeface="Times New Roman" panose="02020603050405020304" pitchFamily="18" charset="0"/>
                        </a:rPr>
                        <a:t>Глеб Сергеевич Пугач.</a:t>
                      </a:r>
                    </a:p>
                    <a:p>
                      <a:r>
                        <a:rPr lang="ru-RU" sz="1600" dirty="0" smtClean="0">
                          <a:latin typeface="Times New Roman" panose="02020603050405020304" pitchFamily="18" charset="0"/>
                          <a:cs typeface="Times New Roman" panose="02020603050405020304" pitchFamily="18" charset="0"/>
                        </a:rPr>
                        <a:t>И сказала громко Юля:</a:t>
                      </a:r>
                    </a:p>
                    <a:p>
                      <a:r>
                        <a:rPr lang="ru-RU" sz="1600" dirty="0" smtClean="0">
                          <a:latin typeface="Times New Roman" panose="02020603050405020304" pitchFamily="18" charset="0"/>
                          <a:cs typeface="Times New Roman" panose="02020603050405020304" pitchFamily="18" charset="0"/>
                        </a:rPr>
                        <a:t>— Накорми меня, мамуля!</a:t>
                      </a:r>
                    </a:p>
                    <a:p>
                      <a:pPr algn="r"/>
                      <a:r>
                        <a:rPr lang="ru-RU" dirty="0" smtClean="0"/>
                        <a:t>Сергей Михалков</a:t>
                      </a:r>
                      <a:endParaRPr lang="ru-RU" dirty="0"/>
                    </a:p>
                  </a:txBody>
                  <a:tcPr/>
                </a:tc>
              </a:tr>
            </a:tbl>
          </a:graphicData>
        </a:graphic>
      </p:graphicFrame>
    </p:spTree>
    <p:extLst>
      <p:ext uri="{BB962C8B-B14F-4D97-AF65-F5344CB8AC3E}">
        <p14:creationId xmlns:p14="http://schemas.microsoft.com/office/powerpoint/2010/main" val="5545159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845"/>
            <a:ext cx="9144000" cy="648072"/>
          </a:xfrm>
        </p:spPr>
        <p:txBody>
          <a:bodyPr>
            <a:normAutofit fontScale="90000"/>
          </a:bodyPr>
          <a:lstStyle/>
          <a:p>
            <a:r>
              <a:rPr lang="ru-RU" dirty="0" smtClean="0"/>
              <a:t/>
            </a:r>
            <a:br>
              <a:rPr lang="ru-RU" dirty="0" smtClean="0"/>
            </a:b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a:t>
            </a:r>
            <a:r>
              <a:rPr lang="ru-RU" sz="2700" b="1" dirty="0">
                <a:latin typeface="Times New Roman" panose="02020603050405020304" pitchFamily="18" charset="0"/>
                <a:cs typeface="Times New Roman" panose="02020603050405020304" pitchFamily="18" charset="0"/>
              </a:rPr>
              <a:t>Прогулка</a:t>
            </a:r>
            <a:r>
              <a:rPr lang="ru-RU" sz="2700" b="1" dirty="0" smtClean="0">
                <a:latin typeface="Times New Roman" panose="02020603050405020304" pitchFamily="18" charset="0"/>
                <a:cs typeface="Times New Roman" panose="02020603050405020304" pitchFamily="18" charset="0"/>
              </a:rPr>
              <a:t>».</a:t>
            </a:r>
            <a:r>
              <a:rPr lang="ru-RU" sz="2700" b="1" dirty="0">
                <a:latin typeface="Times New Roman" panose="02020603050405020304" pitchFamily="18" charset="0"/>
                <a:cs typeface="Times New Roman" panose="02020603050405020304" pitchFamily="18" charset="0"/>
              </a:rPr>
              <a:t/>
            </a:r>
            <a:br>
              <a:rPr lang="ru-RU" sz="2700" b="1" dirty="0">
                <a:latin typeface="Times New Roman" panose="02020603050405020304" pitchFamily="18" charset="0"/>
                <a:cs typeface="Times New Roman" panose="02020603050405020304" pitchFamily="18" charset="0"/>
              </a:rPr>
            </a:b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61882977"/>
              </p:ext>
            </p:extLst>
          </p:nvPr>
        </p:nvGraphicFramePr>
        <p:xfrm>
          <a:off x="179512" y="404664"/>
          <a:ext cx="8820980" cy="6187440"/>
        </p:xfrm>
        <a:graphic>
          <a:graphicData uri="http://schemas.openxmlformats.org/drawingml/2006/table">
            <a:tbl>
              <a:tblPr firstRow="1" bandRow="1">
                <a:tableStyleId>{5C22544A-7EE6-4342-B048-85BDC9FD1C3A}</a:tableStyleId>
              </a:tblPr>
              <a:tblGrid>
                <a:gridCol w="4410490"/>
                <a:gridCol w="4410490"/>
              </a:tblGrid>
              <a:tr h="6160016">
                <a:tc>
                  <a:txBody>
                    <a:bodyPr/>
                    <a:lstStyle/>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Мы приехали на речку</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Воскресенье провести,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А свободного местечка</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Возле речки не найти!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Тут сидят и там сидят:</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Загорают и едят,</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Отдыхают, как хотят,</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Сотни взрослых и ребят!</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Мы по бережку прошли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И поляночку нашли.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Но на солнечной полянке</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Тут и там - пустые банки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И, как будто нам назло,</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Даже битое стекло!</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Мы по бережку прошли,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Место новое нашли.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Но и здесь до нас сидели;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Тоже пили, тоже ели,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Жгли костер, бумагу жгли -</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Насорили и ушли!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Мы прошли, конечно, мимо...</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 Эй, ребята! — крикнул Дима. —</a:t>
                      </a:r>
                    </a:p>
                    <a:p>
                      <a:endParaRPr lang="ru-RU" dirty="0"/>
                    </a:p>
                  </a:txBody>
                  <a:tcPr/>
                </a:tc>
                <a:tc>
                  <a:txBody>
                    <a:bodyPr/>
                    <a:lstStyle/>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Вот местечко хоть куда!</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Родниковая вода!</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Чудный вид!</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Прекрасный пляж!</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Распаковывай багаж!</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Мы купались,</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Загорали,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Жгли костер,</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В футбол играли —</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Веселились, как могли!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Пили квас,</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Консервы ели,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Хоровые песни пели...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Отдохнули — и ушли!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И остались на полянке</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У потухшего костра:</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Две разбитых нами склянки,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Две размокшие баранки -</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Словом, мусора гора!</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Мы приехали на речку</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Понедельник провести,</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Только чистого местечка</a:t>
                      </a:r>
                    </a:p>
                    <a:p>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Возле речки не найти!</a:t>
                      </a:r>
                    </a:p>
                    <a:p>
                      <a:pPr algn="r"/>
                      <a:r>
                        <a:rPr lang="ru-RU" sz="1600" b="1" kern="1200" dirty="0" smtClean="0">
                          <a:solidFill>
                            <a:schemeClr val="lt1"/>
                          </a:solidFill>
                          <a:effectLst/>
                          <a:latin typeface="Times New Roman" panose="02020603050405020304" pitchFamily="18" charset="0"/>
                          <a:ea typeface="+mn-ea"/>
                          <a:cs typeface="Times New Roman" panose="02020603050405020304" pitchFamily="18" charset="0"/>
                        </a:rPr>
                        <a:t>Сергей</a:t>
                      </a:r>
                      <a:r>
                        <a:rPr lang="ru-RU" sz="1600" b="1" kern="1200" baseline="0" dirty="0" smtClean="0">
                          <a:solidFill>
                            <a:schemeClr val="lt1"/>
                          </a:solidFill>
                          <a:effectLst/>
                          <a:latin typeface="Times New Roman" panose="02020603050405020304" pitchFamily="18" charset="0"/>
                          <a:ea typeface="+mn-ea"/>
                          <a:cs typeface="Times New Roman" panose="02020603050405020304" pitchFamily="18" charset="0"/>
                        </a:rPr>
                        <a:t> Михалков</a:t>
                      </a:r>
                      <a:endParaRPr lang="ru-RU" sz="1600" b="1" kern="1200" dirty="0" smtClean="0">
                        <a:solidFill>
                          <a:schemeClr val="lt1"/>
                        </a:solidFill>
                        <a:effectLst/>
                        <a:latin typeface="Times New Roman" panose="02020603050405020304" pitchFamily="18" charset="0"/>
                        <a:ea typeface="+mn-ea"/>
                        <a:cs typeface="Times New Roman" panose="02020603050405020304" pitchFamily="18" charset="0"/>
                      </a:endParaRPr>
                    </a:p>
                    <a:p>
                      <a:endParaRPr lang="ru-RU" sz="16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6930943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620688"/>
            <a:ext cx="8352928" cy="5509200"/>
          </a:xfrm>
          <a:prstGeom prst="rect">
            <a:avLst/>
          </a:prstGeom>
          <a:noFill/>
        </p:spPr>
        <p:txBody>
          <a:bodyPr wrap="square" rtlCol="0">
            <a:spAutoFit/>
          </a:bodyPr>
          <a:lstStyle/>
          <a:p>
            <a:pPr algn="ctr"/>
            <a:r>
              <a:rPr lang="ru-RU" sz="3200" b="1" dirty="0" smtClean="0">
                <a:solidFill>
                  <a:srgbClr val="FF0000"/>
                </a:solidFill>
              </a:rPr>
              <a:t>Вывод.</a:t>
            </a:r>
          </a:p>
          <a:p>
            <a:r>
              <a:rPr lang="ru-RU" sz="3200" b="1" dirty="0" smtClean="0">
                <a:solidFill>
                  <a:schemeClr val="tx2">
                    <a:lumMod val="50000"/>
                  </a:schemeClr>
                </a:solidFill>
              </a:rPr>
              <a:t>*Погружение детей в тему недели дало им возможность осознать, прочувствовать то, что мы хотели до них донести.</a:t>
            </a:r>
          </a:p>
          <a:p>
            <a:r>
              <a:rPr lang="ru-RU" sz="3200" b="1" dirty="0" smtClean="0">
                <a:solidFill>
                  <a:schemeClr val="tx2">
                    <a:lumMod val="50000"/>
                  </a:schemeClr>
                </a:solidFill>
              </a:rPr>
              <a:t>*Работа в данном направлении стала интересна не только нам, но и родителям, так как они были вовлечены  в воспитательно-образовательный процесс, что позволило им сделать правильный выбор в развитии и сохранении здоровья своего ребенка.</a:t>
            </a:r>
            <a:endParaRPr lang="ru-RU" sz="3200" b="1" dirty="0">
              <a:solidFill>
                <a:schemeClr val="tx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2490</TotalTime>
  <Words>5644</Words>
  <Application>Microsoft Office PowerPoint</Application>
  <PresentationFormat>Экран (4:3)</PresentationFormat>
  <Paragraphs>794</Paragraphs>
  <Slides>92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92</vt:i4>
      </vt:variant>
    </vt:vector>
  </HeadingPairs>
  <TitlesOfParts>
    <vt:vector size="98" baseType="lpstr">
      <vt:lpstr>Arial</vt:lpstr>
      <vt:lpstr>Calibri</vt:lpstr>
      <vt:lpstr>Cambria</vt:lpstr>
      <vt:lpstr>Helvetica Neue</vt:lpstr>
      <vt:lpstr>Times New Roman</vt:lpstr>
      <vt:lpstr>Тема Office</vt:lpstr>
      <vt:lpstr>Проект  Тема: «Неделя здоровья». (вторая младшая группа №4) </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Дидактическая игра «Овощи и фрукты». Описание игры: перед детьми выкладываются муляжи овощей и фруктов. Воспитатель вместе с детьми рассматривают, вспоминают их названия проговаривая их хором. Воспитатель напоминает что фрукты и овощи содержат в себе витамины полезные для здоровья. Далее все муляжи складываются в тележку-корзинку и воспитатель предлагает разложить овощи и фрукты из тележки- корзинки в отдельные корзинки. В корзину зеленого цвета надо положить овощи а в оранжевую фрукты.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Беседа с детьми: «Микробы».</vt:lpstr>
      <vt:lpstr>Презентация PowerPoint</vt:lpstr>
      <vt:lpstr>Беседа с детьми: «Витамины я люблю быть здоровым я хочу!».</vt:lpstr>
      <vt:lpstr>Презентация PowerPoint</vt:lpstr>
      <vt:lpstr>Беседа с детьми: «Друзья Мойдодыра».</vt:lpstr>
      <vt:lpstr>Презентация PowerPoint</vt:lpstr>
      <vt:lpstr>Утренняя гимнастика (ритмическая) </vt:lpstr>
      <vt:lpstr>Оздоровительный досуг: «Вечерняя сказка».</vt:lpstr>
      <vt:lpstr> Пальчиковая игра «Рисунок» </vt:lpstr>
      <vt:lpstr>Презентация PowerPoint</vt:lpstr>
      <vt:lpstr>Презентация PowerPoint</vt:lpstr>
      <vt:lpstr>Презентация PowerPoint</vt:lpstr>
      <vt:lpstr>Презентация PowerPoint</vt:lpstr>
      <vt:lpstr>  Физкультурное развлечение с кошечкой «Веселая физкультура». </vt:lpstr>
      <vt:lpstr>Презентация PowerPoint</vt:lpstr>
      <vt:lpstr>Презентация PowerPoint</vt:lpstr>
      <vt:lpstr>Презентация PowerPoint</vt:lpstr>
      <vt:lpstr>Презентация PowerPoint</vt:lpstr>
      <vt:lpstr>Фрагменты физкультурного развлечения с кошечкой «Веселая физкультура».</vt:lpstr>
      <vt:lpstr>Презентация PowerPoint</vt:lpstr>
      <vt:lpstr>Ходьба между кеглями змейкой</vt:lpstr>
      <vt:lpstr>  Игра «Кошки – мышки» </vt:lpstr>
      <vt:lpstr>Дети прощаются с кошечкой и котенком. (передают друг другу нежно гладя гостей)</vt:lpstr>
      <vt:lpstr>Презентация PowerPoint</vt:lpstr>
      <vt:lpstr>Презентация PowerPoint</vt:lpstr>
      <vt:lpstr>Фрагменты лепки: «Витаминки в баночке».</vt:lpstr>
      <vt:lpstr>Презентация PowerPoint</vt:lpstr>
      <vt:lpstr>   Консультация для родителей по теме «Движение и здоровье» или как организовать активный отдых дома. </vt:lpstr>
      <vt:lpstr>Презентация PowerPoint</vt:lpstr>
      <vt:lpstr>Презентация PowerPoint</vt:lpstr>
      <vt:lpstr>Презентация PowerPoint</vt:lpstr>
      <vt:lpstr>Презентация PowerPoint</vt:lpstr>
      <vt:lpstr>Чтение художественной литературы</vt:lpstr>
      <vt:lpstr>Презентация PowerPoint</vt:lpstr>
      <vt:lpstr>Презентация PowerPoint</vt:lpstr>
      <vt:lpstr>  «Про девочку, которая плохо кушала»,  «Прогулка» </vt:lpstr>
      <vt:lpstr>   «Про девочку, которая плохо кушала».  </vt:lpstr>
      <vt:lpstr>  «Прогулка».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Тема «Я здоровье сберегу – сам себе я помогу»</dc:title>
  <dc:creator>Asus</dc:creator>
  <cp:lastModifiedBy>Asus</cp:lastModifiedBy>
  <cp:revision>161</cp:revision>
  <cp:lastPrinted>2015-04-29T15:23:46Z</cp:lastPrinted>
  <dcterms:modified xsi:type="dcterms:W3CDTF">2016-01-01T18:16:10Z</dcterms:modified>
</cp:coreProperties>
</file>