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5" r:id="rId3"/>
    <p:sldId id="257" r:id="rId4"/>
    <p:sldId id="258" r:id="rId5"/>
    <p:sldId id="261" r:id="rId6"/>
    <p:sldId id="259" r:id="rId7"/>
    <p:sldId id="260" r:id="rId8"/>
    <p:sldId id="264" r:id="rId9"/>
    <p:sldId id="262" r:id="rId10"/>
    <p:sldId id="263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60" autoAdjust="0"/>
    <p:restoredTop sz="94660"/>
  </p:normalViewPr>
  <p:slideViewPr>
    <p:cSldViewPr>
      <p:cViewPr varScale="1">
        <p:scale>
          <a:sx n="68" d="100"/>
          <a:sy n="68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30.12.2015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30.12.2015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30.12.2015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30.12.2015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30.12.2015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30.12.2015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30.12.2015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30.12.2015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30.12.2015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30.12.2015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30.12.2015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30.12.2015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5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1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а.jpg"/>
          <p:cNvPicPr>
            <a:picLocks noChangeAspect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extBox 3"/>
          <p:cNvSpPr txBox="1"/>
          <p:nvPr/>
        </p:nvSpPr>
        <p:spPr>
          <a:xfrm>
            <a:off x="500034" y="857232"/>
            <a:ext cx="8143932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 smtClean="0"/>
          </a:p>
          <a:p>
            <a:pPr algn="ctr"/>
            <a:r>
              <a:rPr lang="ru-RU" sz="48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Здоровьесберегающие технологии в детском саду</a:t>
            </a:r>
            <a:endParaRPr lang="ru-RU" sz="48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572132" y="3857628"/>
            <a:ext cx="321471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Воспитатель:</a:t>
            </a:r>
          </a:p>
          <a:p>
            <a:r>
              <a:rPr lang="ru-RU" sz="24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Воробьева М.Н.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а.jpg"/>
          <p:cNvPicPr>
            <a:picLocks noChangeAspect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" name="Picture 3" descr="D:\Desktop\колобок\дети фото колобок\IMAG1394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500034" y="1571612"/>
            <a:ext cx="2786082" cy="4967433"/>
          </a:xfrm>
          <a:prstGeom prst="rect">
            <a:avLst/>
          </a:prstGeom>
          <a:noFill/>
        </p:spPr>
      </p:pic>
      <p:pic>
        <p:nvPicPr>
          <p:cNvPr id="4098" name="Picture 2" descr="D:\Desktop\колобок\дети фото колобок\IMAG1305.jpg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3500430" y="3143248"/>
            <a:ext cx="5101989" cy="3057452"/>
          </a:xfrm>
          <a:prstGeom prst="rect">
            <a:avLst/>
          </a:prstGeom>
          <a:noFill/>
        </p:spPr>
      </p:pic>
      <p:sp>
        <p:nvSpPr>
          <p:cNvPr id="5" name="Овал 4"/>
          <p:cNvSpPr/>
          <p:nvPr/>
        </p:nvSpPr>
        <p:spPr>
          <a:xfrm>
            <a:off x="785786" y="214290"/>
            <a:ext cx="7488832" cy="1008112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  <a:effectLst>
            <a:glow rad="101600">
              <a:schemeClr val="accent2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4000" dirty="0">
              <a:solidFill>
                <a:srgbClr val="CC0099"/>
              </a:solidFill>
              <a:latin typeface="Franklin Gothic Medium Cond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85786" y="357166"/>
            <a:ext cx="784887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dirty="0" smtClean="0">
                <a:solidFill>
                  <a:srgbClr val="CC0099"/>
                </a:solidFill>
                <a:latin typeface="Franklin Gothic Medium Cond" pitchFamily="34" charset="0"/>
              </a:rPr>
              <a:t>                 Гимнастика бодрящая</a:t>
            </a:r>
            <a:endParaRPr lang="ru-RU" sz="4000" dirty="0">
              <a:solidFill>
                <a:srgbClr val="CC0099"/>
              </a:solidFill>
              <a:latin typeface="Franklin Gothic Medium Cond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а.jpg"/>
          <p:cNvPicPr>
            <a:picLocks noChangeAspect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Рисунок 3" descr="б.jpg"/>
          <p:cNvPicPr>
            <a:picLocks noChangeAspect="1"/>
          </p:cNvPicPr>
          <p:nvPr/>
        </p:nvPicPr>
        <p:blipFill>
          <a:blip r:embed="rId3" cstate="email"/>
          <a:stretch>
            <a:fillRect/>
          </a:stretch>
        </p:blipFill>
        <p:spPr>
          <a:xfrm>
            <a:off x="1" y="0"/>
            <a:ext cx="9143999" cy="6858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87.jpg"/>
          <p:cNvPicPr>
            <a:picLocks noChangeAspect="1"/>
          </p:cNvPicPr>
          <p:nvPr/>
        </p:nvPicPr>
        <p:blipFill>
          <a:blip r:embed="rId2" cstate="email"/>
          <a:stretch>
            <a:fillRect/>
          </a:stretch>
        </p:blipFill>
        <p:spPr>
          <a:xfrm>
            <a:off x="0" y="0"/>
            <a:ext cx="9143999" cy="6857999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14282" y="1643050"/>
            <a:ext cx="8639250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ru-RU" sz="4000" dirty="0" smtClean="0">
                <a:solidFill>
                  <a:srgbClr val="CC0099"/>
                </a:solidFill>
                <a:latin typeface="Franklin Gothic Medium Cond" pitchFamily="34" charset="0"/>
              </a:rPr>
              <a:t>Обеспечить дошкольнику возможность сохранения здоровья</a:t>
            </a:r>
          </a:p>
          <a:p>
            <a:pPr>
              <a:buFont typeface="Wingdings" pitchFamily="2" charset="2"/>
              <a:buChar char="Ø"/>
            </a:pPr>
            <a:r>
              <a:rPr lang="ru-RU" sz="4000" dirty="0" smtClean="0">
                <a:solidFill>
                  <a:srgbClr val="CC0099"/>
                </a:solidFill>
                <a:latin typeface="Franklin Gothic Medium Cond" pitchFamily="34" charset="0"/>
              </a:rPr>
              <a:t>  Сформировать у него необходимые знания, умения и навыки по ЗОЖ</a:t>
            </a:r>
          </a:p>
          <a:p>
            <a:pPr>
              <a:buFont typeface="Wingdings" pitchFamily="2" charset="2"/>
              <a:buChar char="Ø"/>
            </a:pPr>
            <a:r>
              <a:rPr lang="ru-RU" sz="4000" dirty="0" smtClean="0">
                <a:solidFill>
                  <a:srgbClr val="CC0099"/>
                </a:solidFill>
                <a:latin typeface="Franklin Gothic Medium Cond" pitchFamily="34" charset="0"/>
              </a:rPr>
              <a:t>   Научить использовать полученные знания в повседневной жизни</a:t>
            </a:r>
          </a:p>
          <a:p>
            <a:endParaRPr lang="ru-RU" sz="4000" dirty="0">
              <a:solidFill>
                <a:srgbClr val="CC0099"/>
              </a:solidFill>
              <a:latin typeface="Franklin Gothic Medium Cond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а.jpg"/>
          <p:cNvPicPr>
            <a:picLocks noChangeAspect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Блок-схема: альтернативный процесс 2"/>
          <p:cNvSpPr/>
          <p:nvPr/>
        </p:nvSpPr>
        <p:spPr>
          <a:xfrm>
            <a:off x="395536" y="260648"/>
            <a:ext cx="8424936" cy="1152128"/>
          </a:xfrm>
          <a:prstGeom prst="flowChartAlternateProcess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4">
                <a:lumMod val="40000"/>
                <a:lumOff val="60000"/>
              </a:schemeClr>
            </a:solidFill>
          </a:ln>
          <a:effectLst>
            <a:glow rad="101600">
              <a:schemeClr val="accent2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3600" dirty="0" smtClean="0">
                <a:solidFill>
                  <a:srgbClr val="008000"/>
                </a:solidFill>
                <a:latin typeface="Franklin Gothic Medium Cond" pitchFamily="34" charset="0"/>
              </a:rPr>
              <a:t>Технологии сохранения и стимулирования здоровья:</a:t>
            </a:r>
            <a:endParaRPr lang="ru-RU" sz="3600" dirty="0">
              <a:solidFill>
                <a:srgbClr val="008000"/>
              </a:solidFill>
              <a:latin typeface="Franklin Gothic Medium Cond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00034" y="1643050"/>
            <a:ext cx="828092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ru-RU" sz="3600" dirty="0" smtClean="0">
                <a:solidFill>
                  <a:srgbClr val="CC0099"/>
                </a:solidFill>
                <a:latin typeface="Franklin Gothic Medium Cond" pitchFamily="34" charset="0"/>
              </a:rPr>
              <a:t> Ритмопластика</a:t>
            </a:r>
          </a:p>
          <a:p>
            <a:pPr>
              <a:buFont typeface="Arial" pitchFamily="34" charset="0"/>
              <a:buChar char="•"/>
            </a:pPr>
            <a:r>
              <a:rPr lang="ru-RU" sz="3600" dirty="0" smtClean="0">
                <a:solidFill>
                  <a:srgbClr val="CC0099"/>
                </a:solidFill>
                <a:latin typeface="Franklin Gothic Medium Cond" pitchFamily="34" charset="0"/>
              </a:rPr>
              <a:t> Динамические паузы</a:t>
            </a:r>
          </a:p>
          <a:p>
            <a:pPr>
              <a:buFont typeface="Arial" pitchFamily="34" charset="0"/>
              <a:buChar char="•"/>
            </a:pPr>
            <a:r>
              <a:rPr lang="ru-RU" sz="3600" dirty="0" smtClean="0">
                <a:solidFill>
                  <a:srgbClr val="CC0099"/>
                </a:solidFill>
                <a:latin typeface="Franklin Gothic Medium Cond" pitchFamily="34" charset="0"/>
              </a:rPr>
              <a:t> Подвижные и спортивные игры</a:t>
            </a:r>
          </a:p>
          <a:p>
            <a:pPr>
              <a:buFont typeface="Arial" pitchFamily="34" charset="0"/>
              <a:buChar char="•"/>
            </a:pPr>
            <a:r>
              <a:rPr lang="ru-RU" sz="3600" dirty="0" smtClean="0">
                <a:solidFill>
                  <a:srgbClr val="CC0099"/>
                </a:solidFill>
                <a:latin typeface="Franklin Gothic Medium Cond" pitchFamily="34" charset="0"/>
              </a:rPr>
              <a:t> Релаксация</a:t>
            </a:r>
          </a:p>
          <a:p>
            <a:pPr>
              <a:buFont typeface="Arial" pitchFamily="34" charset="0"/>
              <a:buChar char="•"/>
            </a:pPr>
            <a:r>
              <a:rPr lang="ru-RU" sz="3600" dirty="0" smtClean="0">
                <a:solidFill>
                  <a:srgbClr val="CC0099"/>
                </a:solidFill>
                <a:latin typeface="Franklin Gothic Medium Cond" pitchFamily="34" charset="0"/>
              </a:rPr>
              <a:t> Пальчиковая гимнастика</a:t>
            </a:r>
          </a:p>
          <a:p>
            <a:pPr>
              <a:buFont typeface="Arial" pitchFamily="34" charset="0"/>
              <a:buChar char="•"/>
            </a:pPr>
            <a:r>
              <a:rPr lang="ru-RU" sz="3600" dirty="0" smtClean="0">
                <a:solidFill>
                  <a:srgbClr val="CC0099"/>
                </a:solidFill>
                <a:latin typeface="Franklin Gothic Medium Cond" pitchFamily="34" charset="0"/>
              </a:rPr>
              <a:t> Гимнастика для глаз</a:t>
            </a:r>
          </a:p>
          <a:p>
            <a:pPr>
              <a:buFont typeface="Arial" pitchFamily="34" charset="0"/>
              <a:buChar char="•"/>
            </a:pPr>
            <a:r>
              <a:rPr lang="ru-RU" sz="3600" dirty="0" smtClean="0">
                <a:solidFill>
                  <a:srgbClr val="CC0099"/>
                </a:solidFill>
                <a:latin typeface="Franklin Gothic Medium Cond" pitchFamily="34" charset="0"/>
              </a:rPr>
              <a:t> Дыхательная гимнастика</a:t>
            </a:r>
          </a:p>
          <a:p>
            <a:pPr>
              <a:buFont typeface="Arial" pitchFamily="34" charset="0"/>
              <a:buChar char="•"/>
            </a:pPr>
            <a:r>
              <a:rPr lang="ru-RU" sz="3600" dirty="0" smtClean="0">
                <a:solidFill>
                  <a:srgbClr val="CC0099"/>
                </a:solidFill>
                <a:latin typeface="Franklin Gothic Medium Cond" pitchFamily="34" charset="0"/>
              </a:rPr>
              <a:t> Гимнастика бодрящая</a:t>
            </a:r>
            <a:endParaRPr lang="ru-RU" sz="3600" dirty="0">
              <a:latin typeface="Franklin Gothic Medium Cond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а.jpg"/>
          <p:cNvPicPr>
            <a:picLocks noChangeAspect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Овал 2"/>
          <p:cNvSpPr/>
          <p:nvPr/>
        </p:nvSpPr>
        <p:spPr>
          <a:xfrm>
            <a:off x="1115616" y="188640"/>
            <a:ext cx="6984776" cy="864096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  <a:effectLst>
            <a:glow rad="101600">
              <a:schemeClr val="accent2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TextBox 3"/>
          <p:cNvSpPr txBox="1"/>
          <p:nvPr/>
        </p:nvSpPr>
        <p:spPr>
          <a:xfrm>
            <a:off x="1285852" y="214290"/>
            <a:ext cx="692948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dirty="0" smtClean="0">
                <a:solidFill>
                  <a:srgbClr val="CC0099"/>
                </a:solidFill>
                <a:latin typeface="Franklin Gothic Medium Cond" pitchFamily="34" charset="0"/>
              </a:rPr>
              <a:t>Пальчиковая гимнастика</a:t>
            </a:r>
            <a:endParaRPr lang="ru-RU" sz="4000" dirty="0">
              <a:solidFill>
                <a:srgbClr val="CC0099"/>
              </a:solidFill>
              <a:latin typeface="Franklin Gothic Medium Cond" pitchFamily="34" charset="0"/>
            </a:endParaRPr>
          </a:p>
        </p:txBody>
      </p:sp>
      <p:pic>
        <p:nvPicPr>
          <p:cNvPr id="6146" name="Picture 2" descr="D:\Desktop\колобок\дети фото колобок\Фото1488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428596" y="3143248"/>
            <a:ext cx="4595738" cy="3446804"/>
          </a:xfrm>
          <a:prstGeom prst="rect">
            <a:avLst/>
          </a:prstGeom>
          <a:noFill/>
        </p:spPr>
      </p:pic>
      <p:pic>
        <p:nvPicPr>
          <p:cNvPr id="6147" name="Picture 3" descr="D:\Desktop\колобок\дети фото колобок\Фото1490.jpg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4214810" y="1142984"/>
            <a:ext cx="4476675" cy="3357506"/>
          </a:xfrm>
          <a:prstGeom prst="rect">
            <a:avLst/>
          </a:prstGeom>
          <a:noFill/>
        </p:spPr>
      </p:pic>
      <p:sp>
        <p:nvSpPr>
          <p:cNvPr id="8" name="Прямоугольник 7"/>
          <p:cNvSpPr/>
          <p:nvPr/>
        </p:nvSpPr>
        <p:spPr>
          <a:xfrm>
            <a:off x="285720" y="1357298"/>
            <a:ext cx="4572000" cy="184665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2400" i="1" dirty="0" smtClean="0">
                <a:solidFill>
                  <a:srgbClr val="002060"/>
                </a:solidFill>
              </a:rPr>
              <a:t>Разотру ладошки сильно,</a:t>
            </a:r>
            <a:br>
              <a:rPr lang="ru-RU" sz="2400" i="1" dirty="0" smtClean="0">
                <a:solidFill>
                  <a:srgbClr val="002060"/>
                </a:solidFill>
              </a:rPr>
            </a:br>
            <a:r>
              <a:rPr lang="ru-RU" sz="2400" i="1" dirty="0" smtClean="0">
                <a:solidFill>
                  <a:srgbClr val="002060"/>
                </a:solidFill>
              </a:rPr>
              <a:t>Каждый пальчик покручу.</a:t>
            </a:r>
            <a:br>
              <a:rPr lang="ru-RU" sz="2400" i="1" dirty="0" smtClean="0">
                <a:solidFill>
                  <a:srgbClr val="002060"/>
                </a:solidFill>
              </a:rPr>
            </a:br>
            <a:r>
              <a:rPr lang="ru-RU" sz="2400" i="1" dirty="0" smtClean="0">
                <a:solidFill>
                  <a:srgbClr val="002060"/>
                </a:solidFill>
              </a:rPr>
              <a:t>Поздороваюсь со всеми,</a:t>
            </a:r>
            <a:br>
              <a:rPr lang="ru-RU" sz="2400" i="1" dirty="0" smtClean="0">
                <a:solidFill>
                  <a:srgbClr val="002060"/>
                </a:solidFill>
              </a:rPr>
            </a:br>
            <a:r>
              <a:rPr lang="ru-RU" sz="2400" i="1" dirty="0" smtClean="0">
                <a:solidFill>
                  <a:srgbClr val="002060"/>
                </a:solidFill>
              </a:rPr>
              <a:t>Никого не обойду.</a:t>
            </a:r>
            <a:r>
              <a:rPr lang="ru-RU" i="1" dirty="0" smtClean="0">
                <a:solidFill>
                  <a:srgbClr val="002060"/>
                </a:solidFill>
              </a:rPr>
              <a:t/>
            </a:r>
            <a:br>
              <a:rPr lang="ru-RU" i="1" dirty="0" smtClean="0">
                <a:solidFill>
                  <a:srgbClr val="002060"/>
                </a:solidFill>
              </a:rPr>
            </a:br>
            <a:endParaRPr lang="ru-RU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а.jpg"/>
          <p:cNvPicPr>
            <a:picLocks noChangeAspect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6" name="Picture 2" descr="D:\Desktop\колобок\дети фото колобок\IMAG1389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428596" y="3929066"/>
            <a:ext cx="4458177" cy="2513188"/>
          </a:xfrm>
          <a:prstGeom prst="rect">
            <a:avLst/>
          </a:prstGeom>
          <a:noFill/>
        </p:spPr>
      </p:pic>
      <p:pic>
        <p:nvPicPr>
          <p:cNvPr id="1027" name="Picture 3" descr="D:\Desktop\колобок\дети фото колобок\Фото1464.jpg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5072066" y="1285860"/>
            <a:ext cx="3657600" cy="4876800"/>
          </a:xfrm>
          <a:prstGeom prst="rect">
            <a:avLst/>
          </a:prstGeom>
          <a:noFill/>
        </p:spPr>
      </p:pic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428596" y="1142596"/>
            <a:ext cx="4357718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2400" i="1" dirty="0" smtClean="0">
                <a:solidFill>
                  <a:srgbClr val="000099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как 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rgbClr val="000099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часть физкультурного занятия, на прогулке, в групповой комнате – малой, со средней степенью подвижности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Овал 6"/>
          <p:cNvSpPr/>
          <p:nvPr/>
        </p:nvSpPr>
        <p:spPr>
          <a:xfrm>
            <a:off x="857224" y="214290"/>
            <a:ext cx="6984776" cy="864096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  <a:effectLst>
            <a:glow rad="101600">
              <a:schemeClr val="accent2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TextBox 3"/>
          <p:cNvSpPr txBox="1"/>
          <p:nvPr/>
        </p:nvSpPr>
        <p:spPr>
          <a:xfrm>
            <a:off x="500034" y="285728"/>
            <a:ext cx="807249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dirty="0" smtClean="0">
                <a:solidFill>
                  <a:srgbClr val="CC0099"/>
                </a:solidFill>
                <a:latin typeface="Franklin Gothic Medium Cond" pitchFamily="34" charset="0"/>
              </a:rPr>
              <a:t>Подвижные игры</a:t>
            </a:r>
            <a:endParaRPr lang="ru-RU" sz="4000" dirty="0">
              <a:solidFill>
                <a:srgbClr val="CC0099"/>
              </a:solidFill>
              <a:latin typeface="Franklin Gothic Medium Cond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а.jpg"/>
          <p:cNvPicPr>
            <a:picLocks noChangeAspect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0" name="Picture 2" descr="D:\Desktop\колобок\дети фото колобок\Фото1407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214282" y="2143116"/>
            <a:ext cx="3389708" cy="451961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428596" y="1071546"/>
            <a:ext cx="600079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spc="-60" dirty="0" smtClean="0">
                <a:solidFill>
                  <a:srgbClr val="000099"/>
                </a:solidFill>
              </a:rPr>
              <a:t>Тише, тише, тишина !   Разговаривать</a:t>
            </a:r>
            <a:r>
              <a:rPr lang="en-US" sz="2000" spc="-60" dirty="0" smtClean="0">
                <a:solidFill>
                  <a:srgbClr val="000099"/>
                </a:solidFill>
              </a:rPr>
              <a:t> </a:t>
            </a:r>
            <a:r>
              <a:rPr lang="ru-RU" sz="2000" spc="-60" dirty="0" smtClean="0">
                <a:solidFill>
                  <a:srgbClr val="000099"/>
                </a:solidFill>
              </a:rPr>
              <a:t>нельзя ! </a:t>
            </a:r>
            <a:br>
              <a:rPr lang="ru-RU" sz="2000" spc="-60" dirty="0" smtClean="0">
                <a:solidFill>
                  <a:srgbClr val="000099"/>
                </a:solidFill>
              </a:rPr>
            </a:br>
            <a:r>
              <a:rPr lang="ru-RU" sz="2000" spc="-120" dirty="0" smtClean="0">
                <a:solidFill>
                  <a:srgbClr val="000099"/>
                </a:solidFill>
              </a:rPr>
              <a:t>Мы устали – надо спать, ляжем  тихо  на  кровать,</a:t>
            </a:r>
          </a:p>
          <a:p>
            <a:r>
              <a:rPr lang="ru-RU" sz="2000" spc="-120" dirty="0" smtClean="0">
                <a:solidFill>
                  <a:srgbClr val="000099"/>
                </a:solidFill>
              </a:rPr>
              <a:t>и тихонько  будем  спать.</a:t>
            </a:r>
            <a:endParaRPr lang="ru-RU" sz="2000" spc="-120" dirty="0">
              <a:solidFill>
                <a:srgbClr val="000099"/>
              </a:solidFill>
            </a:endParaRPr>
          </a:p>
        </p:txBody>
      </p:sp>
      <p:sp>
        <p:nvSpPr>
          <p:cNvPr id="7" name="Овал 6"/>
          <p:cNvSpPr/>
          <p:nvPr/>
        </p:nvSpPr>
        <p:spPr>
          <a:xfrm>
            <a:off x="1000100" y="214290"/>
            <a:ext cx="6984776" cy="864096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  <a:effectLst>
            <a:glow rad="101600">
              <a:schemeClr val="accent2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TextBox 2"/>
          <p:cNvSpPr txBox="1"/>
          <p:nvPr/>
        </p:nvSpPr>
        <p:spPr>
          <a:xfrm>
            <a:off x="2500298" y="214290"/>
            <a:ext cx="372674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400" dirty="0" smtClean="0">
                <a:solidFill>
                  <a:srgbClr val="CC0099"/>
                </a:solidFill>
                <a:latin typeface="Franklin Gothic Medium Cond" pitchFamily="34" charset="0"/>
              </a:rPr>
              <a:t>Релаксация</a:t>
            </a:r>
            <a:endParaRPr lang="ru-RU" sz="4400" dirty="0">
              <a:solidFill>
                <a:srgbClr val="CC0099"/>
              </a:solidFill>
              <a:latin typeface="Franklin Gothic Medium Cond" pitchFamily="34" charset="0"/>
            </a:endParaRPr>
          </a:p>
        </p:txBody>
      </p:sp>
      <p:pic>
        <p:nvPicPr>
          <p:cNvPr id="2052" name="Picture 4" descr="D:\Desktop\колобок\дети фото колобок\Фото1491.jpg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 rot="5400000">
            <a:off x="4643438" y="1571612"/>
            <a:ext cx="3657600" cy="48768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а.jpg"/>
          <p:cNvPicPr>
            <a:picLocks noChangeAspect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Овал 2"/>
          <p:cNvSpPr/>
          <p:nvPr/>
        </p:nvSpPr>
        <p:spPr>
          <a:xfrm>
            <a:off x="827584" y="260648"/>
            <a:ext cx="7488832" cy="1008112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  <a:effectLst>
            <a:glow rad="101600">
              <a:schemeClr val="accent2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TextBox 3"/>
          <p:cNvSpPr txBox="1"/>
          <p:nvPr/>
        </p:nvSpPr>
        <p:spPr>
          <a:xfrm>
            <a:off x="1403648" y="404664"/>
            <a:ext cx="655272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dirty="0" smtClean="0">
                <a:solidFill>
                  <a:srgbClr val="CC0099"/>
                </a:solidFill>
                <a:latin typeface="Franklin Gothic Medium Cond" pitchFamily="34" charset="0"/>
              </a:rPr>
              <a:t>        Физкультурные занятия</a:t>
            </a:r>
            <a:endParaRPr lang="ru-RU" sz="4000" dirty="0">
              <a:solidFill>
                <a:srgbClr val="CC0099"/>
              </a:solidFill>
              <a:latin typeface="Franklin Gothic Medium Cond" pitchFamily="34" charset="0"/>
            </a:endParaRPr>
          </a:p>
        </p:txBody>
      </p:sp>
      <p:pic>
        <p:nvPicPr>
          <p:cNvPr id="5122" name="Picture 2" descr="D:\Desktop\колобок\дети фото колобок\Фото1385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571472" y="1785926"/>
            <a:ext cx="3571900" cy="4762533"/>
          </a:xfrm>
          <a:prstGeom prst="rect">
            <a:avLst/>
          </a:prstGeom>
          <a:noFill/>
        </p:spPr>
      </p:pic>
      <p:pic>
        <p:nvPicPr>
          <p:cNvPr id="5123" name="Picture 3" descr="D:\Desktop\колобок\дети фото колобок\Фото1386.jpg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4857752" y="1643050"/>
            <a:ext cx="3657600" cy="48768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а.jpg"/>
          <p:cNvPicPr>
            <a:picLocks noChangeAspect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extBox 2"/>
          <p:cNvSpPr txBox="1"/>
          <p:nvPr/>
        </p:nvSpPr>
        <p:spPr>
          <a:xfrm>
            <a:off x="4499992" y="1196752"/>
            <a:ext cx="453650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i="1" spc="-100" dirty="0" smtClean="0">
                <a:solidFill>
                  <a:srgbClr val="000099"/>
                </a:solidFill>
              </a:rPr>
              <a:t>проводится после дневного сна, форма проведения различна: упражнения </a:t>
            </a:r>
          </a:p>
          <a:p>
            <a:r>
              <a:rPr lang="ru-RU" sz="2000" i="1" spc="-100" dirty="0" smtClean="0">
                <a:solidFill>
                  <a:srgbClr val="000099"/>
                </a:solidFill>
              </a:rPr>
              <a:t> на кроватках, обширное умывание,</a:t>
            </a:r>
          </a:p>
          <a:p>
            <a:r>
              <a:rPr lang="ru-RU" sz="2000" i="1" spc="-100" dirty="0" smtClean="0">
                <a:solidFill>
                  <a:srgbClr val="000099"/>
                </a:solidFill>
              </a:rPr>
              <a:t>ходьба по коврикам «здоровья» и т.д.</a:t>
            </a:r>
          </a:p>
        </p:txBody>
      </p:sp>
      <p:sp>
        <p:nvSpPr>
          <p:cNvPr id="5" name="Овал 4"/>
          <p:cNvSpPr/>
          <p:nvPr/>
        </p:nvSpPr>
        <p:spPr>
          <a:xfrm>
            <a:off x="785786" y="214290"/>
            <a:ext cx="7488832" cy="1008112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  <a:effectLst>
            <a:glow rad="101600">
              <a:schemeClr val="accent2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4000" dirty="0">
              <a:solidFill>
                <a:srgbClr val="CC0099"/>
              </a:solidFill>
              <a:latin typeface="Franklin Gothic Medium Cond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85786" y="357166"/>
            <a:ext cx="784887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dirty="0" smtClean="0">
                <a:solidFill>
                  <a:srgbClr val="CC0099"/>
                </a:solidFill>
                <a:latin typeface="Franklin Gothic Medium Cond" pitchFamily="34" charset="0"/>
              </a:rPr>
              <a:t>                 Гимнастика бодрящая</a:t>
            </a:r>
            <a:endParaRPr lang="ru-RU" sz="4000" dirty="0">
              <a:solidFill>
                <a:srgbClr val="CC0099"/>
              </a:solidFill>
              <a:latin typeface="Franklin Gothic Medium Cond" pitchFamily="34" charset="0"/>
            </a:endParaRPr>
          </a:p>
        </p:txBody>
      </p:sp>
      <p:pic>
        <p:nvPicPr>
          <p:cNvPr id="3074" name="Picture 2" descr="D:\Desktop\колобок\дети фото колобок\Фото1472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428596" y="1500174"/>
            <a:ext cx="3114684" cy="4152912"/>
          </a:xfrm>
          <a:prstGeom prst="rect">
            <a:avLst/>
          </a:prstGeom>
          <a:noFill/>
        </p:spPr>
      </p:pic>
      <p:pic>
        <p:nvPicPr>
          <p:cNvPr id="3076" name="Picture 4" descr="D:\Desktop\колобок\дети фото колобок\IMAG1374.jpg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4429124" y="3286124"/>
            <a:ext cx="3885514" cy="285403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427</TotalTime>
  <Words>135</Words>
  <Application>Microsoft Office PowerPoint</Application>
  <PresentationFormat>Экран (4:3)</PresentationFormat>
  <Paragraphs>29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Компьюниум</dc:creator>
  <cp:lastModifiedBy>Компьюниум</cp:lastModifiedBy>
  <cp:revision>10</cp:revision>
  <dcterms:created xsi:type="dcterms:W3CDTF">2015-12-02T23:38:13Z</dcterms:created>
  <dcterms:modified xsi:type="dcterms:W3CDTF">2015-12-29T21:53:27Z</dcterms:modified>
</cp:coreProperties>
</file>