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CD83C0-6B2F-484E-A187-70AB07BAE494}" type="datetimeFigureOut">
              <a:rPr lang="ru-RU" smtClean="0"/>
              <a:t>27.12.2015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8552FF-C307-42FD-A151-B4B5D6A8F95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42BCD0-4CAD-4DEF-BB03-F0AFA808E629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42BCD0-4CAD-4DEF-BB03-F0AFA808E629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png"/><Relationship Id="rId13" Type="http://schemas.openxmlformats.org/officeDocument/2006/relationships/image" Target="../media/image91.png"/><Relationship Id="rId18" Type="http://schemas.openxmlformats.org/officeDocument/2006/relationships/image" Target="../media/image96.png"/><Relationship Id="rId3" Type="http://schemas.openxmlformats.org/officeDocument/2006/relationships/image" Target="../media/image81.png"/><Relationship Id="rId21" Type="http://schemas.openxmlformats.org/officeDocument/2006/relationships/image" Target="../media/image99.png"/><Relationship Id="rId7" Type="http://schemas.openxmlformats.org/officeDocument/2006/relationships/image" Target="../media/image85.png"/><Relationship Id="rId12" Type="http://schemas.openxmlformats.org/officeDocument/2006/relationships/image" Target="../media/image90.png"/><Relationship Id="rId17" Type="http://schemas.openxmlformats.org/officeDocument/2006/relationships/image" Target="../media/image95.png"/><Relationship Id="rId2" Type="http://schemas.openxmlformats.org/officeDocument/2006/relationships/image" Target="../media/image80.png"/><Relationship Id="rId16" Type="http://schemas.openxmlformats.org/officeDocument/2006/relationships/image" Target="../media/image94.png"/><Relationship Id="rId20" Type="http://schemas.openxmlformats.org/officeDocument/2006/relationships/image" Target="../media/image9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4.png"/><Relationship Id="rId11" Type="http://schemas.openxmlformats.org/officeDocument/2006/relationships/image" Target="../media/image89.png"/><Relationship Id="rId5" Type="http://schemas.openxmlformats.org/officeDocument/2006/relationships/image" Target="../media/image83.png"/><Relationship Id="rId15" Type="http://schemas.openxmlformats.org/officeDocument/2006/relationships/image" Target="../media/image93.png"/><Relationship Id="rId23" Type="http://schemas.openxmlformats.org/officeDocument/2006/relationships/image" Target="../media/image101.png"/><Relationship Id="rId10" Type="http://schemas.openxmlformats.org/officeDocument/2006/relationships/image" Target="../media/image88.png"/><Relationship Id="rId19" Type="http://schemas.openxmlformats.org/officeDocument/2006/relationships/image" Target="../media/image97.png"/><Relationship Id="rId4" Type="http://schemas.openxmlformats.org/officeDocument/2006/relationships/image" Target="../media/image82.png"/><Relationship Id="rId9" Type="http://schemas.openxmlformats.org/officeDocument/2006/relationships/image" Target="../media/image87.png"/><Relationship Id="rId14" Type="http://schemas.openxmlformats.org/officeDocument/2006/relationships/image" Target="../media/image92.png"/><Relationship Id="rId22" Type="http://schemas.openxmlformats.org/officeDocument/2006/relationships/image" Target="../media/image10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8.png"/><Relationship Id="rId13" Type="http://schemas.openxmlformats.org/officeDocument/2006/relationships/image" Target="../media/image113.png"/><Relationship Id="rId3" Type="http://schemas.openxmlformats.org/officeDocument/2006/relationships/image" Target="../media/image103.png"/><Relationship Id="rId7" Type="http://schemas.openxmlformats.org/officeDocument/2006/relationships/image" Target="../media/image107.png"/><Relationship Id="rId12" Type="http://schemas.openxmlformats.org/officeDocument/2006/relationships/image" Target="../media/image112.png"/><Relationship Id="rId2" Type="http://schemas.openxmlformats.org/officeDocument/2006/relationships/image" Target="../media/image10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6.png"/><Relationship Id="rId11" Type="http://schemas.openxmlformats.org/officeDocument/2006/relationships/image" Target="../media/image111.png"/><Relationship Id="rId5" Type="http://schemas.openxmlformats.org/officeDocument/2006/relationships/image" Target="../media/image105.png"/><Relationship Id="rId10" Type="http://schemas.openxmlformats.org/officeDocument/2006/relationships/image" Target="../media/image110.png"/><Relationship Id="rId4" Type="http://schemas.openxmlformats.org/officeDocument/2006/relationships/image" Target="../media/image104.png"/><Relationship Id="rId9" Type="http://schemas.openxmlformats.org/officeDocument/2006/relationships/image" Target="../media/image109.png"/><Relationship Id="rId14" Type="http://schemas.openxmlformats.org/officeDocument/2006/relationships/image" Target="../media/image11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kidportal.ru/interesno-znat/razvitie-rebenka/igri-na-liste-bumagi.html" TargetMode="External"/><Relationship Id="rId2" Type="http://schemas.openxmlformats.org/officeDocument/2006/relationships/hyperlink" Target="http://summercamp.ru/%D0%98%D0%B3%D1%80%D1%8B_%D1%81_%D1%80%D0%B8%D1%81%D0%BE%D0%B2%D0%B0%D0%BD%D0%B8%D0%B5%D0%BC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nsportal.ru/detskiy-sad/materialy-dlya-roditeley/2015/09/28/tvorcheskie-igry-dlya-detey-doshkolnogo-vozrasta" TargetMode="External"/><Relationship Id="rId5" Type="http://schemas.openxmlformats.org/officeDocument/2006/relationships/hyperlink" Target="http://dohcolonoc.ru/metodicheskie-razrabotki/4593-netraditsionnye-tekhniki-risovaniya-risovanie-paltsami.html" TargetMode="External"/><Relationship Id="rId4" Type="http://schemas.openxmlformats.org/officeDocument/2006/relationships/hyperlink" Target="http://klub-drug.ru/doshkolniki/detskoe-risovanie-metody-priyomy-risovaniya-dlya-detej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17.jpe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11" Type="http://schemas.openxmlformats.org/officeDocument/2006/relationships/image" Target="../media/image25.jpeg"/><Relationship Id="rId5" Type="http://schemas.openxmlformats.org/officeDocument/2006/relationships/image" Target="../media/image19.jpeg"/><Relationship Id="rId10" Type="http://schemas.openxmlformats.org/officeDocument/2006/relationships/image" Target="../media/image24.jpe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12" Type="http://schemas.openxmlformats.org/officeDocument/2006/relationships/image" Target="../media/image35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png"/><Relationship Id="rId11" Type="http://schemas.openxmlformats.org/officeDocument/2006/relationships/image" Target="../media/image34.png"/><Relationship Id="rId5" Type="http://schemas.openxmlformats.org/officeDocument/2006/relationships/image" Target="../media/image29.png"/><Relationship Id="rId10" Type="http://schemas.openxmlformats.org/officeDocument/2006/relationships/image" Target="../media/image33.png"/><Relationship Id="rId4" Type="http://schemas.openxmlformats.org/officeDocument/2006/relationships/image" Target="../media/image28.png"/><Relationship Id="rId9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13" Type="http://schemas.openxmlformats.org/officeDocument/2006/relationships/image" Target="../media/image47.png"/><Relationship Id="rId18" Type="http://schemas.openxmlformats.org/officeDocument/2006/relationships/image" Target="../media/image52.png"/><Relationship Id="rId26" Type="http://schemas.openxmlformats.org/officeDocument/2006/relationships/image" Target="../media/image60.png"/><Relationship Id="rId3" Type="http://schemas.openxmlformats.org/officeDocument/2006/relationships/image" Target="../media/image37.png"/><Relationship Id="rId21" Type="http://schemas.openxmlformats.org/officeDocument/2006/relationships/image" Target="../media/image55.png"/><Relationship Id="rId34" Type="http://schemas.openxmlformats.org/officeDocument/2006/relationships/image" Target="../media/image68.png"/><Relationship Id="rId7" Type="http://schemas.openxmlformats.org/officeDocument/2006/relationships/image" Target="../media/image41.png"/><Relationship Id="rId12" Type="http://schemas.openxmlformats.org/officeDocument/2006/relationships/image" Target="../media/image46.png"/><Relationship Id="rId17" Type="http://schemas.openxmlformats.org/officeDocument/2006/relationships/image" Target="../media/image51.png"/><Relationship Id="rId25" Type="http://schemas.openxmlformats.org/officeDocument/2006/relationships/image" Target="../media/image59.png"/><Relationship Id="rId33" Type="http://schemas.openxmlformats.org/officeDocument/2006/relationships/image" Target="../media/image67.png"/><Relationship Id="rId2" Type="http://schemas.openxmlformats.org/officeDocument/2006/relationships/image" Target="../media/image36.png"/><Relationship Id="rId16" Type="http://schemas.openxmlformats.org/officeDocument/2006/relationships/image" Target="../media/image50.png"/><Relationship Id="rId20" Type="http://schemas.openxmlformats.org/officeDocument/2006/relationships/image" Target="../media/image54.png"/><Relationship Id="rId29" Type="http://schemas.openxmlformats.org/officeDocument/2006/relationships/image" Target="../media/image6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0.png"/><Relationship Id="rId11" Type="http://schemas.openxmlformats.org/officeDocument/2006/relationships/image" Target="../media/image45.png"/><Relationship Id="rId24" Type="http://schemas.openxmlformats.org/officeDocument/2006/relationships/image" Target="../media/image58.png"/><Relationship Id="rId32" Type="http://schemas.openxmlformats.org/officeDocument/2006/relationships/image" Target="../media/image66.png"/><Relationship Id="rId5" Type="http://schemas.openxmlformats.org/officeDocument/2006/relationships/image" Target="../media/image39.png"/><Relationship Id="rId15" Type="http://schemas.openxmlformats.org/officeDocument/2006/relationships/image" Target="../media/image49.png"/><Relationship Id="rId23" Type="http://schemas.openxmlformats.org/officeDocument/2006/relationships/image" Target="../media/image57.png"/><Relationship Id="rId28" Type="http://schemas.openxmlformats.org/officeDocument/2006/relationships/image" Target="../media/image62.png"/><Relationship Id="rId10" Type="http://schemas.openxmlformats.org/officeDocument/2006/relationships/image" Target="../media/image44.png"/><Relationship Id="rId19" Type="http://schemas.openxmlformats.org/officeDocument/2006/relationships/image" Target="../media/image53.png"/><Relationship Id="rId31" Type="http://schemas.openxmlformats.org/officeDocument/2006/relationships/image" Target="../media/image65.png"/><Relationship Id="rId4" Type="http://schemas.openxmlformats.org/officeDocument/2006/relationships/image" Target="../media/image38.png"/><Relationship Id="rId9" Type="http://schemas.openxmlformats.org/officeDocument/2006/relationships/image" Target="../media/image43.png"/><Relationship Id="rId14" Type="http://schemas.openxmlformats.org/officeDocument/2006/relationships/image" Target="../media/image48.png"/><Relationship Id="rId22" Type="http://schemas.openxmlformats.org/officeDocument/2006/relationships/image" Target="../media/image56.png"/><Relationship Id="rId27" Type="http://schemas.openxmlformats.org/officeDocument/2006/relationships/image" Target="../media/image61.png"/><Relationship Id="rId30" Type="http://schemas.openxmlformats.org/officeDocument/2006/relationships/image" Target="../media/image6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13" Type="http://schemas.openxmlformats.org/officeDocument/2006/relationships/image" Target="../media/image56.png"/><Relationship Id="rId18" Type="http://schemas.openxmlformats.org/officeDocument/2006/relationships/image" Target="../media/image61.png"/><Relationship Id="rId26" Type="http://schemas.openxmlformats.org/officeDocument/2006/relationships/image" Target="../media/image76.png"/><Relationship Id="rId3" Type="http://schemas.openxmlformats.org/officeDocument/2006/relationships/image" Target="../media/image37.png"/><Relationship Id="rId21" Type="http://schemas.openxmlformats.org/officeDocument/2006/relationships/image" Target="../media/image71.png"/><Relationship Id="rId7" Type="http://schemas.openxmlformats.org/officeDocument/2006/relationships/image" Target="../media/image41.png"/><Relationship Id="rId12" Type="http://schemas.openxmlformats.org/officeDocument/2006/relationships/image" Target="../media/image52.png"/><Relationship Id="rId17" Type="http://schemas.openxmlformats.org/officeDocument/2006/relationships/image" Target="../media/image60.png"/><Relationship Id="rId25" Type="http://schemas.openxmlformats.org/officeDocument/2006/relationships/image" Target="../media/image75.png"/><Relationship Id="rId2" Type="http://schemas.openxmlformats.org/officeDocument/2006/relationships/image" Target="../media/image36.png"/><Relationship Id="rId16" Type="http://schemas.openxmlformats.org/officeDocument/2006/relationships/image" Target="../media/image59.png"/><Relationship Id="rId20" Type="http://schemas.openxmlformats.org/officeDocument/2006/relationships/image" Target="../media/image70.png"/><Relationship Id="rId29" Type="http://schemas.openxmlformats.org/officeDocument/2006/relationships/image" Target="../media/image7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0.png"/><Relationship Id="rId11" Type="http://schemas.openxmlformats.org/officeDocument/2006/relationships/image" Target="../media/image51.png"/><Relationship Id="rId24" Type="http://schemas.openxmlformats.org/officeDocument/2006/relationships/image" Target="../media/image74.png"/><Relationship Id="rId5" Type="http://schemas.openxmlformats.org/officeDocument/2006/relationships/image" Target="../media/image39.png"/><Relationship Id="rId15" Type="http://schemas.openxmlformats.org/officeDocument/2006/relationships/image" Target="../media/image58.png"/><Relationship Id="rId23" Type="http://schemas.openxmlformats.org/officeDocument/2006/relationships/image" Target="../media/image73.png"/><Relationship Id="rId28" Type="http://schemas.openxmlformats.org/officeDocument/2006/relationships/image" Target="../media/image78.png"/><Relationship Id="rId10" Type="http://schemas.openxmlformats.org/officeDocument/2006/relationships/image" Target="../media/image50.png"/><Relationship Id="rId19" Type="http://schemas.openxmlformats.org/officeDocument/2006/relationships/image" Target="../media/image62.png"/><Relationship Id="rId4" Type="http://schemas.openxmlformats.org/officeDocument/2006/relationships/image" Target="../media/image38.png"/><Relationship Id="rId9" Type="http://schemas.openxmlformats.org/officeDocument/2006/relationships/image" Target="../media/image69.png"/><Relationship Id="rId14" Type="http://schemas.openxmlformats.org/officeDocument/2006/relationships/image" Target="../media/image57.png"/><Relationship Id="rId22" Type="http://schemas.openxmlformats.org/officeDocument/2006/relationships/image" Target="../media/image72.png"/><Relationship Id="rId27" Type="http://schemas.openxmlformats.org/officeDocument/2006/relationships/image" Target="../media/image7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95536" y="260648"/>
            <a:ext cx="3546680" cy="2448272"/>
          </a:xfrm>
          <a:prstGeom prst="roundRect">
            <a:avLst>
              <a:gd name="adj" fmla="val 16957"/>
            </a:avLst>
          </a:prstGeom>
          <a:solidFill>
            <a:schemeClr val="bg1"/>
          </a:solidFill>
          <a:ln w="38100">
            <a:solidFill>
              <a:srgbClr val="92D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Цель: </a:t>
            </a:r>
            <a:r>
              <a:rPr lang="ru-RU" dirty="0" smtClean="0">
                <a:solidFill>
                  <a:schemeClr val="tx1"/>
                </a:solidFill>
              </a:rPr>
              <a:t>развитие воображения, образного мышления, дыхания</a:t>
            </a:r>
            <a:endParaRPr lang="ru-RU" dirty="0" smtClean="0">
              <a:solidFill>
                <a:schemeClr val="tx1"/>
              </a:solidFill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Оборудование: </a:t>
            </a:r>
            <a:r>
              <a:rPr lang="ru-RU" dirty="0" smtClean="0">
                <a:solidFill>
                  <a:schemeClr val="tx1"/>
                </a:solidFill>
              </a:rPr>
              <a:t>листы бумаги, гуашь, стаканчик с водой, жидкое мыло, трубочка для напитков, пластиковая ложечка, карандаши</a:t>
            </a:r>
            <a:endParaRPr lang="ru-RU" dirty="0" smtClean="0">
              <a:solidFill>
                <a:schemeClr val="tx1"/>
              </a:solidFill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508104" y="116632"/>
            <a:ext cx="3522118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Times New Roman" pitchFamily="18" charset="0"/>
                <a:cs typeface="Arial" pitchFamily="34" charset="0"/>
              </a:rPr>
              <a:t>Мыльные пятна</a:t>
            </a:r>
          </a:p>
        </p:txBody>
      </p:sp>
      <p:pic>
        <p:nvPicPr>
          <p:cNvPr id="6" name="Рисунок 5" descr="1418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23528" y="3645024"/>
            <a:ext cx="2780962" cy="1944216"/>
          </a:xfrm>
          <a:prstGeom prst="rect">
            <a:avLst/>
          </a:prstGeom>
          <a:ln w="38100">
            <a:solidFill>
              <a:srgbClr val="92D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Рисунок 7" descr="14184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843808" y="4509120"/>
            <a:ext cx="2808312" cy="2108769"/>
          </a:xfrm>
          <a:prstGeom prst="rect">
            <a:avLst/>
          </a:prstGeom>
          <a:ln w="38100">
            <a:solidFill>
              <a:srgbClr val="92D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Рисунок 12" descr="DSC_0999-copy-cs3-blog-2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876256" y="1412776"/>
            <a:ext cx="1872208" cy="1488990"/>
          </a:xfrm>
          <a:prstGeom prst="rect">
            <a:avLst/>
          </a:prstGeom>
          <a:ln w="38100">
            <a:solidFill>
              <a:srgbClr val="92D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4" name="Прямоугольник 13"/>
          <p:cNvSpPr/>
          <p:nvPr/>
        </p:nvSpPr>
        <p:spPr>
          <a:xfrm>
            <a:off x="4211960" y="692696"/>
            <a:ext cx="47525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/>
              <a:t>1. Готовим цветной мыльный раствор: немного воды + жидкое мыло + гуашь.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51520" y="2852936"/>
            <a:ext cx="29523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/>
              <a:t>2. Раздуваем пену трубочкой для напитков.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131840" y="3645024"/>
            <a:ext cx="24482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/>
              <a:t>3. Накладываем на пенную «шапку» лист бумаги.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427984" y="3140967"/>
            <a:ext cx="45365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/>
              <a:t>4. Думаем, на что похоже пятно и дорисовываем.</a:t>
            </a:r>
          </a:p>
        </p:txBody>
      </p:sp>
      <p:pic>
        <p:nvPicPr>
          <p:cNvPr id="19" name="Рисунок 18" descr="9cfd1e4d4383ef372d258d2ca97d5b60.jpg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6156176" y="3717032"/>
            <a:ext cx="2736303" cy="1994461"/>
          </a:xfrm>
          <a:prstGeom prst="rect">
            <a:avLst/>
          </a:prstGeom>
          <a:ln w="38100">
            <a:solidFill>
              <a:srgbClr val="92D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0" name="Рисунок 19" descr="risovanie-mylnymi-puzyrjami-master-_2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4427984" y="1340768"/>
            <a:ext cx="2027368" cy="1584176"/>
          </a:xfrm>
          <a:prstGeom prst="rect">
            <a:avLst/>
          </a:prstGeom>
          <a:ln w="38100">
            <a:solidFill>
              <a:srgbClr val="92D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/>
          <p:nvPr/>
        </p:nvSpPr>
        <p:spPr>
          <a:xfrm>
            <a:off x="0" y="-27384"/>
            <a:ext cx="3125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Карта №4а «Инопланетянин» </a:t>
            </a:r>
            <a:endParaRPr lang="ru-RU" dirty="0"/>
          </a:p>
        </p:txBody>
      </p:sp>
      <p:graphicFrame>
        <p:nvGraphicFramePr>
          <p:cNvPr id="35" name="Таблица 34"/>
          <p:cNvGraphicFramePr>
            <a:graphicFrameLocks noGrp="1"/>
          </p:cNvGraphicFramePr>
          <p:nvPr/>
        </p:nvGraphicFramePr>
        <p:xfrm>
          <a:off x="0" y="332656"/>
          <a:ext cx="9144004" cy="65253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1560"/>
                <a:gridCol w="1422074"/>
                <a:gridCol w="1422074"/>
                <a:gridCol w="1422074"/>
                <a:gridCol w="1422074"/>
                <a:gridCol w="1422074"/>
                <a:gridCol w="1422074"/>
              </a:tblGrid>
              <a:tr h="431191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</a:t>
                      </a:r>
                      <a:endParaRPr lang="ru-RU" b="1" dirty="0"/>
                    </a:p>
                  </a:txBody>
                  <a:tcPr anchor="ctr"/>
                </a:tc>
              </a:tr>
              <a:tr h="150579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голова</a:t>
                      </a:r>
                      <a:endParaRPr lang="ru-RU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114708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уши</a:t>
                      </a:r>
                      <a:endParaRPr lang="ru-RU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</a:tr>
              <a:tr h="114708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глаза</a:t>
                      </a:r>
                      <a:endParaRPr lang="ru-RU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</a:tr>
              <a:tr h="114708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нос</a:t>
                      </a:r>
                      <a:endParaRPr lang="ru-RU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114708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рот</a:t>
                      </a:r>
                      <a:endParaRPr lang="ru-RU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827584" y="1124744"/>
            <a:ext cx="936104" cy="93610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195736" y="1340768"/>
            <a:ext cx="1080120" cy="57606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689686" y="1052736"/>
            <a:ext cx="1008112" cy="1008112"/>
          </a:xfrm>
          <a:prstGeom prst="roundRect">
            <a:avLst>
              <a:gd name="adj" fmla="val 3430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58126" y="1124744"/>
            <a:ext cx="1095807" cy="922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олилиния 8"/>
          <p:cNvSpPr/>
          <p:nvPr/>
        </p:nvSpPr>
        <p:spPr>
          <a:xfrm>
            <a:off x="6588224" y="1196752"/>
            <a:ext cx="889326" cy="879291"/>
          </a:xfrm>
          <a:custGeom>
            <a:avLst/>
            <a:gdLst>
              <a:gd name="connsiteX0" fmla="*/ 736599 w 1486646"/>
              <a:gd name="connsiteY0" fmla="*/ 10459 h 1840753"/>
              <a:gd name="connsiteX1" fmla="*/ 1494 w 1486646"/>
              <a:gd name="connsiteY1" fmla="*/ 1408953 h 1840753"/>
              <a:gd name="connsiteX2" fmla="*/ 727635 w 1486646"/>
              <a:gd name="connsiteY2" fmla="*/ 1830294 h 1840753"/>
              <a:gd name="connsiteX3" fmla="*/ 1480670 w 1486646"/>
              <a:gd name="connsiteY3" fmla="*/ 1471706 h 1840753"/>
              <a:gd name="connsiteX4" fmla="*/ 736599 w 1486646"/>
              <a:gd name="connsiteY4" fmla="*/ 10459 h 1840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86646" h="1840753">
                <a:moveTo>
                  <a:pt x="736599" y="10459"/>
                </a:moveTo>
                <a:cubicBezTo>
                  <a:pt x="490070" y="0"/>
                  <a:pt x="2988" y="1105647"/>
                  <a:pt x="1494" y="1408953"/>
                </a:cubicBezTo>
                <a:cubicBezTo>
                  <a:pt x="0" y="1712259"/>
                  <a:pt x="481106" y="1819835"/>
                  <a:pt x="727635" y="1830294"/>
                </a:cubicBezTo>
                <a:cubicBezTo>
                  <a:pt x="974164" y="1840753"/>
                  <a:pt x="1474694" y="1773518"/>
                  <a:pt x="1480670" y="1471706"/>
                </a:cubicBezTo>
                <a:cubicBezTo>
                  <a:pt x="1486646" y="1169894"/>
                  <a:pt x="983128" y="20918"/>
                  <a:pt x="736599" y="10459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Капля 9"/>
          <p:cNvSpPr/>
          <p:nvPr/>
        </p:nvSpPr>
        <p:spPr>
          <a:xfrm rot="8118976">
            <a:off x="7991311" y="871647"/>
            <a:ext cx="864096" cy="864096"/>
          </a:xfrm>
          <a:prstGeom prst="teardrop">
            <a:avLst>
              <a:gd name="adj" fmla="val 12771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87580" y="2492896"/>
            <a:ext cx="1285701" cy="778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74891" y="2654842"/>
            <a:ext cx="1266987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563888" y="2564904"/>
            <a:ext cx="1209621" cy="637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950258" y="2348880"/>
            <a:ext cx="1292746" cy="97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402301" y="2501862"/>
            <a:ext cx="1239148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7929193" y="2564904"/>
            <a:ext cx="1080120" cy="636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9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755576" y="3645024"/>
            <a:ext cx="1080120" cy="636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9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24825" y="3573016"/>
            <a:ext cx="1418507" cy="782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3501132" y="3573016"/>
            <a:ext cx="1270163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5148064" y="3556552"/>
            <a:ext cx="864096" cy="859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6372200" y="3509938"/>
            <a:ext cx="1270428" cy="999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7857473" y="3780075"/>
            <a:ext cx="1140271" cy="539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4"/>
          <p:cNvPicPr>
            <a:picLocks noChangeAspect="1" noChangeArrowheads="1"/>
          </p:cNvPicPr>
          <p:nvPr/>
        </p:nvPicPr>
        <p:blipFill>
          <a:blip r:embed="rId1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4616987"/>
            <a:ext cx="1368152" cy="1080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4048" y="4581128"/>
            <a:ext cx="1080120" cy="115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16" cstate="email"/>
          <a:srcRect/>
          <a:stretch>
            <a:fillRect/>
          </a:stretch>
        </p:blipFill>
        <p:spPr bwMode="auto">
          <a:xfrm>
            <a:off x="2411760" y="4725144"/>
            <a:ext cx="645287" cy="809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Полилиния 27"/>
          <p:cNvSpPr/>
          <p:nvPr/>
        </p:nvSpPr>
        <p:spPr>
          <a:xfrm flipV="1">
            <a:off x="3563888" y="4869160"/>
            <a:ext cx="1152128" cy="628000"/>
          </a:xfrm>
          <a:custGeom>
            <a:avLst/>
            <a:gdLst>
              <a:gd name="connsiteX0" fmla="*/ 736599 w 1486646"/>
              <a:gd name="connsiteY0" fmla="*/ 10459 h 1840753"/>
              <a:gd name="connsiteX1" fmla="*/ 1494 w 1486646"/>
              <a:gd name="connsiteY1" fmla="*/ 1408953 h 1840753"/>
              <a:gd name="connsiteX2" fmla="*/ 727635 w 1486646"/>
              <a:gd name="connsiteY2" fmla="*/ 1830294 h 1840753"/>
              <a:gd name="connsiteX3" fmla="*/ 1480670 w 1486646"/>
              <a:gd name="connsiteY3" fmla="*/ 1471706 h 1840753"/>
              <a:gd name="connsiteX4" fmla="*/ 736599 w 1486646"/>
              <a:gd name="connsiteY4" fmla="*/ 10459 h 1840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86646" h="1840753">
                <a:moveTo>
                  <a:pt x="736599" y="10459"/>
                </a:moveTo>
                <a:cubicBezTo>
                  <a:pt x="490070" y="0"/>
                  <a:pt x="2988" y="1105647"/>
                  <a:pt x="1494" y="1408953"/>
                </a:cubicBezTo>
                <a:cubicBezTo>
                  <a:pt x="0" y="1712259"/>
                  <a:pt x="481106" y="1819835"/>
                  <a:pt x="727635" y="1830294"/>
                </a:cubicBezTo>
                <a:cubicBezTo>
                  <a:pt x="974164" y="1840753"/>
                  <a:pt x="1474694" y="1773518"/>
                  <a:pt x="1480670" y="1471706"/>
                </a:cubicBezTo>
                <a:cubicBezTo>
                  <a:pt x="1486646" y="1169894"/>
                  <a:pt x="983128" y="20918"/>
                  <a:pt x="736599" y="10459"/>
                </a:cubicBezTo>
                <a:close/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6660232" y="4653136"/>
            <a:ext cx="792088" cy="936104"/>
          </a:xfrm>
          <a:custGeom>
            <a:avLst/>
            <a:gdLst>
              <a:gd name="connsiteX0" fmla="*/ 736599 w 1486646"/>
              <a:gd name="connsiteY0" fmla="*/ 10459 h 1840753"/>
              <a:gd name="connsiteX1" fmla="*/ 1494 w 1486646"/>
              <a:gd name="connsiteY1" fmla="*/ 1408953 h 1840753"/>
              <a:gd name="connsiteX2" fmla="*/ 727635 w 1486646"/>
              <a:gd name="connsiteY2" fmla="*/ 1830294 h 1840753"/>
              <a:gd name="connsiteX3" fmla="*/ 1480670 w 1486646"/>
              <a:gd name="connsiteY3" fmla="*/ 1471706 h 1840753"/>
              <a:gd name="connsiteX4" fmla="*/ 736599 w 1486646"/>
              <a:gd name="connsiteY4" fmla="*/ 10459 h 1840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86646" h="1840753">
                <a:moveTo>
                  <a:pt x="736599" y="10459"/>
                </a:moveTo>
                <a:cubicBezTo>
                  <a:pt x="490070" y="0"/>
                  <a:pt x="2988" y="1105647"/>
                  <a:pt x="1494" y="1408953"/>
                </a:cubicBezTo>
                <a:cubicBezTo>
                  <a:pt x="0" y="1712259"/>
                  <a:pt x="481106" y="1819835"/>
                  <a:pt x="727635" y="1830294"/>
                </a:cubicBezTo>
                <a:cubicBezTo>
                  <a:pt x="974164" y="1840753"/>
                  <a:pt x="1474694" y="1773518"/>
                  <a:pt x="1480670" y="1471706"/>
                </a:cubicBezTo>
                <a:cubicBezTo>
                  <a:pt x="1486646" y="1169894"/>
                  <a:pt x="983128" y="20918"/>
                  <a:pt x="736599" y="10459"/>
                </a:cubicBezTo>
                <a:close/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17" cstate="email"/>
          <a:srcRect/>
          <a:stretch>
            <a:fillRect/>
          </a:stretch>
        </p:blipFill>
        <p:spPr bwMode="auto">
          <a:xfrm>
            <a:off x="7956376" y="4797152"/>
            <a:ext cx="1032520" cy="704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18" cstate="email"/>
          <a:srcRect/>
          <a:stretch>
            <a:fillRect/>
          </a:stretch>
        </p:blipFill>
        <p:spPr bwMode="auto">
          <a:xfrm>
            <a:off x="746611" y="6048183"/>
            <a:ext cx="1080120" cy="541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19" cstate="email"/>
          <a:srcRect/>
          <a:stretch>
            <a:fillRect/>
          </a:stretch>
        </p:blipFill>
        <p:spPr bwMode="auto">
          <a:xfrm>
            <a:off x="2123728" y="5949280"/>
            <a:ext cx="1163448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20" cstate="email"/>
          <a:srcRect/>
          <a:stretch>
            <a:fillRect/>
          </a:stretch>
        </p:blipFill>
        <p:spPr bwMode="auto">
          <a:xfrm>
            <a:off x="3581818" y="6021288"/>
            <a:ext cx="1147663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21" cstate="email"/>
          <a:srcRect/>
          <a:stretch>
            <a:fillRect/>
          </a:stretch>
        </p:blipFill>
        <p:spPr bwMode="auto">
          <a:xfrm>
            <a:off x="4932040" y="6021288"/>
            <a:ext cx="1296144" cy="645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22" cstate="email"/>
          <a:srcRect/>
          <a:stretch>
            <a:fillRect/>
          </a:stretch>
        </p:blipFill>
        <p:spPr bwMode="auto">
          <a:xfrm>
            <a:off x="6363236" y="5966922"/>
            <a:ext cx="1296144" cy="687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23" cstate="email"/>
          <a:srcRect/>
          <a:stretch>
            <a:fillRect/>
          </a:stretch>
        </p:blipFill>
        <p:spPr bwMode="auto">
          <a:xfrm>
            <a:off x="7866150" y="6093296"/>
            <a:ext cx="1152128" cy="322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" name="Таблица 34"/>
          <p:cNvGraphicFramePr>
            <a:graphicFrameLocks noGrp="1"/>
          </p:cNvGraphicFramePr>
          <p:nvPr/>
        </p:nvGraphicFramePr>
        <p:xfrm>
          <a:off x="0" y="332656"/>
          <a:ext cx="9144004" cy="65253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1560"/>
                <a:gridCol w="1422074"/>
                <a:gridCol w="1422074"/>
                <a:gridCol w="1422074"/>
                <a:gridCol w="1422074"/>
                <a:gridCol w="1422074"/>
                <a:gridCol w="1422074"/>
              </a:tblGrid>
              <a:tr h="384711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</a:t>
                      </a:r>
                      <a:endParaRPr lang="ru-RU" b="1" dirty="0"/>
                    </a:p>
                  </a:txBody>
                  <a:tcPr anchor="ctr"/>
                </a:tc>
              </a:tr>
              <a:tr h="204687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туловище</a:t>
                      </a:r>
                      <a:endParaRPr lang="ru-RU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204687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руки</a:t>
                      </a:r>
                      <a:endParaRPr lang="ru-RU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</a:tr>
              <a:tr h="204687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ноги</a:t>
                      </a:r>
                      <a:endParaRPr lang="ru-RU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6" name="Овал 35"/>
          <p:cNvSpPr/>
          <p:nvPr/>
        </p:nvSpPr>
        <p:spPr>
          <a:xfrm>
            <a:off x="827584" y="1124744"/>
            <a:ext cx="936104" cy="93610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2195736" y="980728"/>
            <a:ext cx="1080120" cy="151216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3689686" y="1052736"/>
            <a:ext cx="1008112" cy="1440160"/>
          </a:xfrm>
          <a:prstGeom prst="roundRect">
            <a:avLst>
              <a:gd name="adj" fmla="val 3430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58126" y="908720"/>
            <a:ext cx="1095807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" name="Полилиния 40"/>
          <p:cNvSpPr/>
          <p:nvPr/>
        </p:nvSpPr>
        <p:spPr>
          <a:xfrm>
            <a:off x="6588224" y="980728"/>
            <a:ext cx="889326" cy="1512168"/>
          </a:xfrm>
          <a:custGeom>
            <a:avLst/>
            <a:gdLst>
              <a:gd name="connsiteX0" fmla="*/ 736599 w 1486646"/>
              <a:gd name="connsiteY0" fmla="*/ 10459 h 1840753"/>
              <a:gd name="connsiteX1" fmla="*/ 1494 w 1486646"/>
              <a:gd name="connsiteY1" fmla="*/ 1408953 h 1840753"/>
              <a:gd name="connsiteX2" fmla="*/ 727635 w 1486646"/>
              <a:gd name="connsiteY2" fmla="*/ 1830294 h 1840753"/>
              <a:gd name="connsiteX3" fmla="*/ 1480670 w 1486646"/>
              <a:gd name="connsiteY3" fmla="*/ 1471706 h 1840753"/>
              <a:gd name="connsiteX4" fmla="*/ 736599 w 1486646"/>
              <a:gd name="connsiteY4" fmla="*/ 10459 h 1840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86646" h="1840753">
                <a:moveTo>
                  <a:pt x="736599" y="10459"/>
                </a:moveTo>
                <a:cubicBezTo>
                  <a:pt x="490070" y="0"/>
                  <a:pt x="2988" y="1105647"/>
                  <a:pt x="1494" y="1408953"/>
                </a:cubicBezTo>
                <a:cubicBezTo>
                  <a:pt x="0" y="1712259"/>
                  <a:pt x="481106" y="1819835"/>
                  <a:pt x="727635" y="1830294"/>
                </a:cubicBezTo>
                <a:cubicBezTo>
                  <a:pt x="974164" y="1840753"/>
                  <a:pt x="1474694" y="1773518"/>
                  <a:pt x="1480670" y="1471706"/>
                </a:cubicBezTo>
                <a:cubicBezTo>
                  <a:pt x="1486646" y="1169894"/>
                  <a:pt x="983128" y="20918"/>
                  <a:pt x="736599" y="10459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Капля 41"/>
          <p:cNvSpPr/>
          <p:nvPr/>
        </p:nvSpPr>
        <p:spPr>
          <a:xfrm rot="13481024" flipV="1">
            <a:off x="8018206" y="1663735"/>
            <a:ext cx="864096" cy="864096"/>
          </a:xfrm>
          <a:prstGeom prst="teardrop">
            <a:avLst>
              <a:gd name="adj" fmla="val 19911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6385" y="3257352"/>
            <a:ext cx="1326479" cy="1107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16684805">
            <a:off x="1959804" y="3369319"/>
            <a:ext cx="1560153" cy="1023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6200000">
            <a:off x="3407039" y="3369826"/>
            <a:ext cx="1584176" cy="838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8252338">
            <a:off x="4804277" y="3435743"/>
            <a:ext cx="1503268" cy="835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44208" y="2996952"/>
            <a:ext cx="1152128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8" cstate="print"/>
          <a:srcRect r="15831"/>
          <a:stretch>
            <a:fillRect/>
          </a:stretch>
        </p:blipFill>
        <p:spPr bwMode="auto">
          <a:xfrm>
            <a:off x="7857185" y="2826689"/>
            <a:ext cx="1152128" cy="192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683568" y="5373216"/>
            <a:ext cx="1296144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2123728" y="5445224"/>
            <a:ext cx="1273443" cy="903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3563888" y="5085184"/>
            <a:ext cx="1231582" cy="1516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1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86927" y="5301208"/>
            <a:ext cx="1395812" cy="1317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1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12956" y="5373216"/>
            <a:ext cx="1378219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7797796" y="5085184"/>
            <a:ext cx="1270131" cy="1532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" name="TextBox 54"/>
          <p:cNvSpPr txBox="1"/>
          <p:nvPr/>
        </p:nvSpPr>
        <p:spPr>
          <a:xfrm>
            <a:off x="0" y="-27384"/>
            <a:ext cx="316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Карта №4б «Инопланетянин» 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/>
          <p:nvPr/>
        </p:nvSpPr>
        <p:spPr>
          <a:xfrm>
            <a:off x="0" y="-36676"/>
            <a:ext cx="1916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Карта №5  «Дом»</a:t>
            </a:r>
            <a:endParaRPr lang="ru-RU" dirty="0"/>
          </a:p>
        </p:txBody>
      </p:sp>
      <p:graphicFrame>
        <p:nvGraphicFramePr>
          <p:cNvPr id="35" name="Таблица 34"/>
          <p:cNvGraphicFramePr>
            <a:graphicFrameLocks noGrp="1"/>
          </p:cNvGraphicFramePr>
          <p:nvPr/>
        </p:nvGraphicFramePr>
        <p:xfrm>
          <a:off x="0" y="332656"/>
          <a:ext cx="9144004" cy="65253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1560"/>
                <a:gridCol w="1422074"/>
                <a:gridCol w="1422074"/>
                <a:gridCol w="1422074"/>
                <a:gridCol w="1422074"/>
                <a:gridCol w="1422074"/>
                <a:gridCol w="1422074"/>
              </a:tblGrid>
              <a:tr h="384711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</a:t>
                      </a:r>
                      <a:endParaRPr lang="ru-RU" b="1" dirty="0"/>
                    </a:p>
                  </a:txBody>
                  <a:tcPr anchor="ctr"/>
                </a:tc>
              </a:tr>
              <a:tr h="204687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стена</a:t>
                      </a:r>
                      <a:endParaRPr lang="ru-RU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204687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крыша</a:t>
                      </a:r>
                      <a:endParaRPr lang="ru-RU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</a:tr>
              <a:tr h="204687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окна</a:t>
                      </a:r>
                      <a:endParaRPr lang="ru-RU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3" name="Прямоугольник 22"/>
          <p:cNvSpPr/>
          <p:nvPr/>
        </p:nvSpPr>
        <p:spPr>
          <a:xfrm>
            <a:off x="899592" y="1124744"/>
            <a:ext cx="864096" cy="1296144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Трапеция 23"/>
          <p:cNvSpPr/>
          <p:nvPr/>
        </p:nvSpPr>
        <p:spPr>
          <a:xfrm>
            <a:off x="2339752" y="1196752"/>
            <a:ext cx="864096" cy="1296144"/>
          </a:xfrm>
          <a:prstGeom prst="trapezoid">
            <a:avLst>
              <a:gd name="adj" fmla="val 15663"/>
            </a:avLst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Трапеция 24"/>
          <p:cNvSpPr/>
          <p:nvPr/>
        </p:nvSpPr>
        <p:spPr>
          <a:xfrm flipV="1">
            <a:off x="8028384" y="1196752"/>
            <a:ext cx="864096" cy="1296144"/>
          </a:xfrm>
          <a:prstGeom prst="trapezoid">
            <a:avLst>
              <a:gd name="adj" fmla="val 15663"/>
            </a:avLst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Хорда 25"/>
          <p:cNvSpPr/>
          <p:nvPr/>
        </p:nvSpPr>
        <p:spPr>
          <a:xfrm>
            <a:off x="3707904" y="1052736"/>
            <a:ext cx="936104" cy="1872208"/>
          </a:xfrm>
          <a:prstGeom prst="chord">
            <a:avLst>
              <a:gd name="adj1" fmla="val 7691129"/>
              <a:gd name="adj2" fmla="val 3157905"/>
            </a:avLst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5148064" y="1412776"/>
            <a:ext cx="864096" cy="86409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Шестиугольник 27"/>
          <p:cNvSpPr/>
          <p:nvPr/>
        </p:nvSpPr>
        <p:spPr>
          <a:xfrm>
            <a:off x="6471391" y="1124744"/>
            <a:ext cx="1080120" cy="1368152"/>
          </a:xfrm>
          <a:prstGeom prst="hexagon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Трапеция 28"/>
          <p:cNvSpPr/>
          <p:nvPr/>
        </p:nvSpPr>
        <p:spPr>
          <a:xfrm>
            <a:off x="755576" y="3212976"/>
            <a:ext cx="1080120" cy="1224136"/>
          </a:xfrm>
          <a:prstGeom prst="trapezoid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Трапеция 29"/>
          <p:cNvSpPr/>
          <p:nvPr/>
        </p:nvSpPr>
        <p:spPr>
          <a:xfrm>
            <a:off x="3671756" y="4365104"/>
            <a:ext cx="1080120" cy="288032"/>
          </a:xfrm>
          <a:prstGeom prst="trapezoid">
            <a:avLst>
              <a:gd name="adj" fmla="val 93473"/>
            </a:avLst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Равнобедренный треугольник 30"/>
          <p:cNvSpPr/>
          <p:nvPr/>
        </p:nvSpPr>
        <p:spPr>
          <a:xfrm>
            <a:off x="6588224" y="3212976"/>
            <a:ext cx="864096" cy="1368152"/>
          </a:xfrm>
          <a:prstGeom prst="triangl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Равнобедренный треугольник 31"/>
          <p:cNvSpPr/>
          <p:nvPr/>
        </p:nvSpPr>
        <p:spPr>
          <a:xfrm>
            <a:off x="3923928" y="2996952"/>
            <a:ext cx="576064" cy="1368152"/>
          </a:xfrm>
          <a:prstGeom prst="triangl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Трапеция 32"/>
          <p:cNvSpPr/>
          <p:nvPr/>
        </p:nvSpPr>
        <p:spPr>
          <a:xfrm>
            <a:off x="5058126" y="3212976"/>
            <a:ext cx="1080120" cy="504056"/>
          </a:xfrm>
          <a:prstGeom prst="trapezoid">
            <a:avLst>
              <a:gd name="adj" fmla="val 52567"/>
            </a:avLst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6804248" y="2996952"/>
            <a:ext cx="432048" cy="432048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Равнобедренный треугольник 42"/>
          <p:cNvSpPr/>
          <p:nvPr/>
        </p:nvSpPr>
        <p:spPr>
          <a:xfrm>
            <a:off x="2339752" y="3068960"/>
            <a:ext cx="864096" cy="1368152"/>
          </a:xfrm>
          <a:prstGeom prst="triangl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Хорда 43"/>
          <p:cNvSpPr/>
          <p:nvPr/>
        </p:nvSpPr>
        <p:spPr>
          <a:xfrm>
            <a:off x="8172400" y="5012888"/>
            <a:ext cx="648072" cy="720080"/>
          </a:xfrm>
          <a:prstGeom prst="chord">
            <a:avLst>
              <a:gd name="adj1" fmla="val 10192501"/>
              <a:gd name="adj2" fmla="val 746854"/>
            </a:avLst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Трапеция 44"/>
          <p:cNvSpPr/>
          <p:nvPr/>
        </p:nvSpPr>
        <p:spPr>
          <a:xfrm>
            <a:off x="7785177" y="4149080"/>
            <a:ext cx="1296144" cy="288032"/>
          </a:xfrm>
          <a:prstGeom prst="trapezoid">
            <a:avLst>
              <a:gd name="adj" fmla="val 83691"/>
            </a:avLst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52"/>
          <p:cNvGrpSpPr/>
          <p:nvPr/>
        </p:nvGrpSpPr>
        <p:grpSpPr>
          <a:xfrm>
            <a:off x="1043608" y="5373216"/>
            <a:ext cx="648072" cy="1080120"/>
            <a:chOff x="1043608" y="5373216"/>
            <a:chExt cx="648072" cy="1080120"/>
          </a:xfrm>
        </p:grpSpPr>
        <p:sp>
          <p:nvSpPr>
            <p:cNvPr id="46" name="Прямоугольник 45"/>
            <p:cNvSpPr/>
            <p:nvPr/>
          </p:nvSpPr>
          <p:spPr>
            <a:xfrm>
              <a:off x="1043608" y="5373216"/>
              <a:ext cx="648072" cy="1080120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8" name="Прямая соединительная линия 47"/>
            <p:cNvCxnSpPr>
              <a:stCxn id="46" idx="0"/>
              <a:endCxn id="46" idx="2"/>
            </p:cNvCxnSpPr>
            <p:nvPr/>
          </p:nvCxnSpPr>
          <p:spPr>
            <a:xfrm>
              <a:off x="1367644" y="5373216"/>
              <a:ext cx="0" cy="108012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/>
            <p:nvPr/>
          </p:nvCxnSpPr>
          <p:spPr>
            <a:xfrm>
              <a:off x="1043608" y="5697108"/>
              <a:ext cx="648072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единительная линия 51"/>
            <p:cNvCxnSpPr/>
            <p:nvPr/>
          </p:nvCxnSpPr>
          <p:spPr>
            <a:xfrm>
              <a:off x="1043608" y="6093296"/>
              <a:ext cx="648072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Группа 53"/>
          <p:cNvGrpSpPr/>
          <p:nvPr/>
        </p:nvGrpSpPr>
        <p:grpSpPr>
          <a:xfrm>
            <a:off x="8172400" y="5022141"/>
            <a:ext cx="648072" cy="1440000"/>
            <a:chOff x="1043608" y="5022141"/>
            <a:chExt cx="648072" cy="1440000"/>
          </a:xfrm>
        </p:grpSpPr>
        <p:sp>
          <p:nvSpPr>
            <p:cNvPr id="55" name="Прямоугольник 54"/>
            <p:cNvSpPr/>
            <p:nvPr/>
          </p:nvSpPr>
          <p:spPr>
            <a:xfrm>
              <a:off x="1043608" y="5373216"/>
              <a:ext cx="648072" cy="1080120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6" name="Прямая соединительная линия 55"/>
            <p:cNvCxnSpPr/>
            <p:nvPr/>
          </p:nvCxnSpPr>
          <p:spPr>
            <a:xfrm>
              <a:off x="1367644" y="5022141"/>
              <a:ext cx="0" cy="1440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единительная линия 56"/>
            <p:cNvCxnSpPr/>
            <p:nvPr/>
          </p:nvCxnSpPr>
          <p:spPr>
            <a:xfrm>
              <a:off x="1043608" y="5697108"/>
              <a:ext cx="648072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единительная линия 57"/>
            <p:cNvCxnSpPr/>
            <p:nvPr/>
          </p:nvCxnSpPr>
          <p:spPr>
            <a:xfrm>
              <a:off x="1043608" y="6093296"/>
              <a:ext cx="648072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Группа 59"/>
          <p:cNvGrpSpPr/>
          <p:nvPr/>
        </p:nvGrpSpPr>
        <p:grpSpPr>
          <a:xfrm>
            <a:off x="2411760" y="5373216"/>
            <a:ext cx="648072" cy="1080120"/>
            <a:chOff x="1043608" y="5373216"/>
            <a:chExt cx="648072" cy="1080120"/>
          </a:xfrm>
        </p:grpSpPr>
        <p:sp>
          <p:nvSpPr>
            <p:cNvPr id="61" name="Прямоугольник 60"/>
            <p:cNvSpPr/>
            <p:nvPr/>
          </p:nvSpPr>
          <p:spPr>
            <a:xfrm>
              <a:off x="1043608" y="5373216"/>
              <a:ext cx="648072" cy="1080120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2" name="Прямая соединительная линия 61"/>
            <p:cNvCxnSpPr/>
            <p:nvPr/>
          </p:nvCxnSpPr>
          <p:spPr>
            <a:xfrm>
              <a:off x="1367644" y="5679178"/>
              <a:ext cx="0" cy="756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Прямая соединительная линия 62"/>
            <p:cNvCxnSpPr/>
            <p:nvPr/>
          </p:nvCxnSpPr>
          <p:spPr>
            <a:xfrm>
              <a:off x="1043608" y="5697108"/>
              <a:ext cx="648072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Группа 64"/>
          <p:cNvGrpSpPr/>
          <p:nvPr/>
        </p:nvGrpSpPr>
        <p:grpSpPr>
          <a:xfrm>
            <a:off x="3707904" y="5373216"/>
            <a:ext cx="936104" cy="1080120"/>
            <a:chOff x="1043608" y="5373216"/>
            <a:chExt cx="648072" cy="1080120"/>
          </a:xfrm>
        </p:grpSpPr>
        <p:sp>
          <p:nvSpPr>
            <p:cNvPr id="66" name="Прямоугольник 65"/>
            <p:cNvSpPr/>
            <p:nvPr/>
          </p:nvSpPr>
          <p:spPr>
            <a:xfrm>
              <a:off x="1043608" y="5373216"/>
              <a:ext cx="648072" cy="1080120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7" name="Прямая соединительная линия 66"/>
            <p:cNvCxnSpPr>
              <a:stCxn id="66" idx="0"/>
              <a:endCxn id="66" idx="2"/>
            </p:cNvCxnSpPr>
            <p:nvPr/>
          </p:nvCxnSpPr>
          <p:spPr>
            <a:xfrm>
              <a:off x="1367644" y="5373216"/>
              <a:ext cx="0" cy="108012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Прямая соединительная линия 67"/>
            <p:cNvCxnSpPr/>
            <p:nvPr/>
          </p:nvCxnSpPr>
          <p:spPr>
            <a:xfrm>
              <a:off x="1043608" y="5913132"/>
              <a:ext cx="648072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Хорда 69"/>
          <p:cNvSpPr/>
          <p:nvPr/>
        </p:nvSpPr>
        <p:spPr>
          <a:xfrm>
            <a:off x="5148064" y="5489848"/>
            <a:ext cx="936104" cy="1323528"/>
          </a:xfrm>
          <a:prstGeom prst="chord">
            <a:avLst>
              <a:gd name="adj1" fmla="val 10736288"/>
              <a:gd name="adj2" fmla="val 216643"/>
            </a:avLst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3" name="Прямая соединительная линия 72"/>
          <p:cNvCxnSpPr/>
          <p:nvPr/>
        </p:nvCxnSpPr>
        <p:spPr>
          <a:xfrm>
            <a:off x="5580112" y="5463154"/>
            <a:ext cx="35791" cy="684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>
            <a:endCxn id="70" idx="2"/>
          </p:cNvCxnSpPr>
          <p:nvPr/>
        </p:nvCxnSpPr>
        <p:spPr>
          <a:xfrm>
            <a:off x="5220072" y="5733256"/>
            <a:ext cx="395831" cy="43744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 flipH="1">
            <a:off x="5607007" y="5718893"/>
            <a:ext cx="396257" cy="468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Группа 81"/>
          <p:cNvGrpSpPr/>
          <p:nvPr/>
        </p:nvGrpSpPr>
        <p:grpSpPr>
          <a:xfrm>
            <a:off x="6543111" y="5310173"/>
            <a:ext cx="936104" cy="1098050"/>
            <a:chOff x="1043608" y="5355286"/>
            <a:chExt cx="648072" cy="1098050"/>
          </a:xfrm>
        </p:grpSpPr>
        <p:sp>
          <p:nvSpPr>
            <p:cNvPr id="83" name="Прямоугольник 82"/>
            <p:cNvSpPr/>
            <p:nvPr/>
          </p:nvSpPr>
          <p:spPr>
            <a:xfrm>
              <a:off x="1043608" y="5373216"/>
              <a:ext cx="648072" cy="1080120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4" name="Прямая соединительная линия 83"/>
            <p:cNvCxnSpPr/>
            <p:nvPr/>
          </p:nvCxnSpPr>
          <p:spPr>
            <a:xfrm>
              <a:off x="1261834" y="5364251"/>
              <a:ext cx="0" cy="108012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Прямая соединительная линия 84"/>
            <p:cNvCxnSpPr/>
            <p:nvPr/>
          </p:nvCxnSpPr>
          <p:spPr>
            <a:xfrm>
              <a:off x="1043608" y="5706361"/>
              <a:ext cx="648072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Прямая соединительная линия 85"/>
            <p:cNvCxnSpPr/>
            <p:nvPr/>
          </p:nvCxnSpPr>
          <p:spPr>
            <a:xfrm>
              <a:off x="1492473" y="5355286"/>
              <a:ext cx="0" cy="108012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3688" y="1783263"/>
            <a:ext cx="4896544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8775" algn="ctr"/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Источники:</a:t>
            </a:r>
          </a:p>
          <a:p>
            <a:pPr indent="358775"/>
            <a:endParaRPr lang="ru-RU" sz="1600" dirty="0" smtClean="0"/>
          </a:p>
          <a:p>
            <a:pPr indent="358775"/>
            <a:r>
              <a:rPr lang="ru-RU" sz="1200" u="sng" dirty="0" smtClean="0">
                <a:hlinkClick r:id="rId2"/>
              </a:rPr>
              <a:t>http://summercamp.ru/%D0%98%D0%B3%D1%80%D1%8B_%D1%81_%D1%80%D0%B8%D1%81%D0%BE%D0%B2%D0%B0%D0%BD%D0%B8%D0%B5%D0%BC</a:t>
            </a:r>
            <a:r>
              <a:rPr lang="ru-RU" sz="1200" dirty="0" smtClean="0"/>
              <a:t> </a:t>
            </a:r>
          </a:p>
          <a:p>
            <a:pPr indent="358775"/>
            <a:endParaRPr lang="ru-RU" sz="1200" u="sng" dirty="0" smtClean="0">
              <a:hlinkClick r:id="rId3"/>
            </a:endParaRPr>
          </a:p>
          <a:p>
            <a:pPr indent="358775"/>
            <a:r>
              <a:rPr lang="ru-RU" sz="1200" u="sng" dirty="0" smtClean="0">
                <a:hlinkClick r:id="rId3"/>
              </a:rPr>
              <a:t>http://kidportal.ru/interesno-znat/razvitie-rebenka/igri-na-liste-bumagi.html</a:t>
            </a:r>
            <a:r>
              <a:rPr lang="ru-RU" sz="1200" dirty="0" smtClean="0"/>
              <a:t> </a:t>
            </a:r>
          </a:p>
          <a:p>
            <a:pPr indent="358775"/>
            <a:endParaRPr lang="ru-RU" sz="1200" u="sng" dirty="0" smtClean="0">
              <a:hlinkClick r:id="rId4"/>
            </a:endParaRPr>
          </a:p>
          <a:p>
            <a:pPr indent="358775"/>
            <a:r>
              <a:rPr lang="ru-RU" sz="1200" u="sng" dirty="0" smtClean="0">
                <a:hlinkClick r:id="rId4"/>
              </a:rPr>
              <a:t>http://klub-drug.ru/doshkolniki/detskoe-risovanie-metody-priyomy-risovaniya-dlya-detej.html</a:t>
            </a:r>
            <a:r>
              <a:rPr lang="ru-RU" sz="1200" dirty="0" smtClean="0"/>
              <a:t> </a:t>
            </a:r>
          </a:p>
          <a:p>
            <a:pPr indent="358775"/>
            <a:endParaRPr lang="ru-RU" sz="1200" i="1" u="sng" dirty="0" smtClean="0">
              <a:hlinkClick r:id="rId5"/>
            </a:endParaRPr>
          </a:p>
          <a:p>
            <a:pPr indent="358775"/>
            <a:r>
              <a:rPr lang="ru-RU" sz="1200" i="1" u="sng" dirty="0" smtClean="0">
                <a:hlinkClick r:id="rId5"/>
              </a:rPr>
              <a:t>http://dohcolonoc.ru/metodicheskie-razrabotki/4593-netraditsionnye-tekhniki-risovaniya-risovanie-paltsami.html</a:t>
            </a:r>
            <a:r>
              <a:rPr lang="ru-RU" sz="1200" i="1" u="sng" dirty="0" smtClean="0"/>
              <a:t> </a:t>
            </a:r>
            <a:endParaRPr lang="ru-RU" sz="1200" dirty="0" smtClean="0"/>
          </a:p>
          <a:p>
            <a:pPr indent="358775"/>
            <a:endParaRPr lang="ru-RU" sz="1200" u="sng" dirty="0" smtClean="0">
              <a:hlinkClick r:id="rId6"/>
            </a:endParaRPr>
          </a:p>
          <a:p>
            <a:pPr indent="358775"/>
            <a:r>
              <a:rPr lang="ru-RU" sz="1200" u="sng" dirty="0" smtClean="0">
                <a:hlinkClick r:id="rId6"/>
              </a:rPr>
              <a:t>http://nsportal.ru/detskiy-sad/materialy-dlya-roditeley/2015/09/28/tvorcheskie-igry-dlya-detey-doshkolnogo-vozrasta</a:t>
            </a:r>
            <a:r>
              <a:rPr lang="ru-RU" sz="1200" dirty="0" smtClean="0"/>
              <a:t> </a:t>
            </a:r>
          </a:p>
          <a:p>
            <a:pPr indent="358775"/>
            <a:endParaRPr lang="ru-RU" sz="1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 descr="1418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372200" y="4653136"/>
            <a:ext cx="2419982" cy="1997824"/>
          </a:xfrm>
          <a:prstGeom prst="rect">
            <a:avLst/>
          </a:prstGeom>
          <a:ln w="38100">
            <a:solidFill>
              <a:srgbClr val="92D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4" name="Прямоугольник 13"/>
          <p:cNvSpPr/>
          <p:nvPr/>
        </p:nvSpPr>
        <p:spPr>
          <a:xfrm>
            <a:off x="0" y="11663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 smtClean="0"/>
              <a:t>Если пену выложить ложечкой, то можно получить пятно любой произвольной формы.</a:t>
            </a:r>
          </a:p>
        </p:txBody>
      </p:sp>
      <p:pic>
        <p:nvPicPr>
          <p:cNvPr id="6" name="Рисунок 5" descr="14182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23528" y="2780928"/>
            <a:ext cx="2592288" cy="3698828"/>
          </a:xfrm>
          <a:prstGeom prst="rect">
            <a:avLst/>
          </a:prstGeom>
          <a:ln w="38100">
            <a:solidFill>
              <a:srgbClr val="92D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Рисунок 10" descr="14182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203848" y="2780928"/>
            <a:ext cx="3386097" cy="2304256"/>
          </a:xfrm>
          <a:prstGeom prst="rect">
            <a:avLst/>
          </a:prstGeom>
          <a:ln w="38100">
            <a:solidFill>
              <a:srgbClr val="92D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" name="Группа 15"/>
          <p:cNvGrpSpPr/>
          <p:nvPr/>
        </p:nvGrpSpPr>
        <p:grpSpPr>
          <a:xfrm>
            <a:off x="323528" y="620688"/>
            <a:ext cx="8496944" cy="1944216"/>
            <a:chOff x="251520" y="764704"/>
            <a:chExt cx="6336704" cy="1584176"/>
          </a:xfrm>
        </p:grpSpPr>
        <p:pic>
          <p:nvPicPr>
            <p:cNvPr id="20" name="Рисунок 19" descr="risovanie-mylnymi-puzyrjami-master-_2.jpg"/>
            <p:cNvPicPr>
              <a:picLocks noChangeAspect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>
            <a:xfrm>
              <a:off x="251520" y="764704"/>
              <a:ext cx="3168352" cy="1584176"/>
            </a:xfrm>
            <a:prstGeom prst="rect">
              <a:avLst/>
            </a:prstGeom>
            <a:ln w="3810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3" name="Рисунок 12" descr="risovanie-mylnymi-puzyrjami-master-_2.jpg"/>
            <p:cNvPicPr>
              <a:picLocks noChangeAspect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>
            <a:xfrm>
              <a:off x="3419872" y="764704"/>
              <a:ext cx="3168352" cy="1584176"/>
            </a:xfrm>
            <a:prstGeom prst="rect">
              <a:avLst/>
            </a:prstGeom>
            <a:ln w="3810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51520" y="764704"/>
            <a:ext cx="4896544" cy="2880320"/>
          </a:xfrm>
          <a:prstGeom prst="roundRect">
            <a:avLst>
              <a:gd name="adj" fmla="val 7189"/>
            </a:avLst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Цель: </a:t>
            </a:r>
            <a:r>
              <a:rPr lang="ru-RU" sz="1600" dirty="0" smtClean="0">
                <a:solidFill>
                  <a:schemeClr val="tx1"/>
                </a:solidFill>
              </a:rPr>
              <a:t>развитие воображения, образного мышления</a:t>
            </a:r>
            <a:endParaRPr lang="ru-RU" sz="1600" dirty="0" smtClean="0">
              <a:solidFill>
                <a:schemeClr val="tx1"/>
              </a:solidFill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Оборудование: </a:t>
            </a:r>
            <a:r>
              <a:rPr lang="ru-RU" sz="1600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бумага, </a:t>
            </a:r>
            <a:r>
              <a:rPr lang="ru-RU" sz="1600" dirty="0" smtClean="0">
                <a:solidFill>
                  <a:schemeClr val="tx1"/>
                </a:solidFill>
              </a:rPr>
              <a:t>акварель, кисть, стаканчик с водой, свеча</a:t>
            </a:r>
            <a:endParaRPr lang="ru-RU" sz="1600" dirty="0" smtClean="0">
              <a:solidFill>
                <a:schemeClr val="tx1"/>
              </a:solidFill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Ход игры: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tx1"/>
                </a:solidFill>
              </a:rPr>
              <a:t>Углом восковой свечи на белой бумаге рисуется изображение (елочка, домик, а может быть целый сюжет). Затем кистью сверху на все изображение наносится краска. Вследствие того, что краска не ложится на жирное изображение свечой — рисунок как бы появляется внезапно перед глазами ребят, проявляясь. </a:t>
            </a:r>
            <a:endParaRPr lang="ru-RU" sz="1600" b="1" dirty="0" smtClean="0">
              <a:solidFill>
                <a:schemeClr val="tx1"/>
              </a:solidFill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-27384"/>
            <a:ext cx="4851008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Times New Roman" pitchFamily="18" charset="0"/>
                <a:cs typeface="Arial" pitchFamily="34" charset="0"/>
              </a:rPr>
              <a:t>Рисунки-невидимки</a:t>
            </a:r>
          </a:p>
        </p:txBody>
      </p:sp>
      <p:pic>
        <p:nvPicPr>
          <p:cNvPr id="7" name="Рисунок 6" descr="oklr007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436096" y="764704"/>
            <a:ext cx="3403957" cy="2546880"/>
          </a:xfrm>
          <a:prstGeom prst="rect">
            <a:avLst/>
          </a:prstGeom>
          <a:ln w="28575">
            <a:solidFill>
              <a:schemeClr val="accent3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Рисунок 8" descr="40472_pashiev_matvey_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51519" y="4005064"/>
            <a:ext cx="3528393" cy="2449518"/>
          </a:xfrm>
          <a:prstGeom prst="rect">
            <a:avLst/>
          </a:prstGeom>
          <a:ln w="2857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Скругленный прямоугольник 9"/>
          <p:cNvSpPr/>
          <p:nvPr/>
        </p:nvSpPr>
        <p:spPr>
          <a:xfrm>
            <a:off x="3995936" y="3789040"/>
            <a:ext cx="4968552" cy="1512168"/>
          </a:xfrm>
          <a:prstGeom prst="roundRect">
            <a:avLst>
              <a:gd name="adj" fmla="val 7189"/>
            </a:avLst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Если вы ждете гостей на день рождения ребенка, то можно заранее приготовить лист бумаги с написанными на нем именами приглашенных. Когда же все соберутся, лист раскрашивается краской. Проявляющиеся имена станут приятным сюрпризом для собравшихся. 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995936" y="5489848"/>
            <a:ext cx="4968552" cy="1107504"/>
          </a:xfrm>
          <a:prstGeom prst="roundRect">
            <a:avLst>
              <a:gd name="adj" fmla="val 7189"/>
            </a:avLst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С восковым рисунком можно поиграть, если раскрашивать лист не сразу, а отдельными фрагментами, а ребенок пытается догадаться, что нарисовано.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51520" y="764704"/>
            <a:ext cx="8712968" cy="2448272"/>
          </a:xfrm>
          <a:prstGeom prst="roundRect">
            <a:avLst>
              <a:gd name="adj" fmla="val 7189"/>
            </a:avLst>
          </a:prstGeom>
          <a:solidFill>
            <a:schemeClr val="bg1"/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Цель: </a:t>
            </a:r>
            <a:r>
              <a:rPr lang="ru-RU" dirty="0" smtClean="0">
                <a:solidFill>
                  <a:schemeClr val="tx1"/>
                </a:solidFill>
              </a:rPr>
              <a:t>развитие воображения.</a:t>
            </a:r>
            <a:endParaRPr lang="ru-RU" dirty="0" smtClean="0">
              <a:solidFill>
                <a:schemeClr val="tx1"/>
              </a:solidFill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Оборудование: </a:t>
            </a:r>
            <a:r>
              <a:rPr lang="ru-RU" dirty="0" smtClean="0">
                <a:solidFill>
                  <a:schemeClr val="tx1"/>
                </a:solidFill>
              </a:rPr>
              <a:t>листы бумаги, карандаши</a:t>
            </a:r>
            <a:endParaRPr lang="ru-RU" dirty="0" smtClean="0">
              <a:solidFill>
                <a:schemeClr val="tx1"/>
              </a:solidFill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Ход игры: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Каждый из детей задумывает свое изображение (но не говорит о нем). Дети рисуют только один элемент и передают соседу. Следующий должен представить, что бы это могло быть, что хотел нарисовать товарищ, и продолжить рисунок, дополнив его также одним элементом. Игра продолжается пока рисунок не вернется к первоначальному  автору.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811609" y="56818"/>
            <a:ext cx="3560591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Times New Roman" pitchFamily="18" charset="0"/>
                <a:cs typeface="Arial" pitchFamily="34" charset="0"/>
              </a:rPr>
              <a:t>Рисуем вместе</a:t>
            </a:r>
          </a:p>
        </p:txBody>
      </p:sp>
      <p:pic>
        <p:nvPicPr>
          <p:cNvPr id="3074" name="Picture 2" descr="http://gorfin.zp.ua/wp-content/uploads/2014/02/2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27784" y="3573016"/>
            <a:ext cx="3888432" cy="2916325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http://ya-zhenschina.com/uploads/posts/2015-02/142510653911425106518147011-yzc5ndiyytlmza.jpe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20072" y="4077072"/>
            <a:ext cx="3407473" cy="237626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Скругленный прямоугольник 7"/>
          <p:cNvSpPr/>
          <p:nvPr/>
        </p:nvSpPr>
        <p:spPr>
          <a:xfrm>
            <a:off x="251520" y="980728"/>
            <a:ext cx="3600400" cy="5688632"/>
          </a:xfrm>
          <a:prstGeom prst="roundRect">
            <a:avLst>
              <a:gd name="adj" fmla="val 8822"/>
            </a:avLst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solidFill>
                  <a:schemeClr val="tx1"/>
                </a:solidFill>
              </a:rPr>
              <a:t>Цель: </a:t>
            </a:r>
            <a:r>
              <a:rPr lang="ru-RU" dirty="0" smtClean="0">
                <a:solidFill>
                  <a:schemeClr val="tx1"/>
                </a:solidFill>
              </a:rPr>
              <a:t>развитие образного мышления, воображения, умения работать с таблицей.</a:t>
            </a:r>
          </a:p>
          <a:p>
            <a:pPr algn="just"/>
            <a:r>
              <a:rPr lang="ru-RU" b="1" dirty="0" smtClean="0">
                <a:solidFill>
                  <a:schemeClr val="tx1"/>
                </a:solidFill>
              </a:rPr>
              <a:t>Оборудование: </a:t>
            </a:r>
            <a:r>
              <a:rPr lang="ru-RU" dirty="0" smtClean="0">
                <a:solidFill>
                  <a:schemeClr val="tx1"/>
                </a:solidFill>
              </a:rPr>
              <a:t> карты-таблицы, игральный кубик, бумага, маркер (фломастер, карандаш).</a:t>
            </a:r>
            <a:endParaRPr lang="ru-RU" b="1" dirty="0" smtClean="0">
              <a:solidFill>
                <a:schemeClr val="tx1"/>
              </a:solidFill>
            </a:endParaRPr>
          </a:p>
          <a:p>
            <a:pPr algn="just"/>
            <a:r>
              <a:rPr lang="ru-RU" b="1" dirty="0" smtClean="0">
                <a:solidFill>
                  <a:schemeClr val="tx1"/>
                </a:solidFill>
              </a:rPr>
              <a:t>Подготовка: 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Эта игра требует определенной подготовки. Для начала надо подготовить карты-таблицы, на которых изображаются различные варианты частей какого-либо предмета.  Примеры таких карт представлены на следующих слайдах, их можно просто распечатать и использовать для игры. А так же можно придумать свои карты другой тематики.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0" y="0"/>
            <a:ext cx="9144000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Times New Roman" pitchFamily="18" charset="0"/>
                <a:cs typeface="Arial" pitchFamily="34" charset="0"/>
              </a:rPr>
              <a:t>Рисовальные фантазии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139952" y="1124744"/>
            <a:ext cx="3360373" cy="252028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076" name="Picture 4" descr="http://modes.io/wp-content/gallery/cache/1274__h=160x_die.jpg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80112" y="5445224"/>
            <a:ext cx="899071" cy="93610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Скругленный прямоугольник 59"/>
          <p:cNvSpPr/>
          <p:nvPr/>
        </p:nvSpPr>
        <p:spPr>
          <a:xfrm>
            <a:off x="251520" y="476672"/>
            <a:ext cx="3960440" cy="1368152"/>
          </a:xfrm>
          <a:prstGeom prst="roundRect">
            <a:avLst>
              <a:gd name="adj" fmla="val 8822"/>
            </a:avLst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i="1" dirty="0" smtClean="0">
                <a:solidFill>
                  <a:schemeClr val="tx1"/>
                </a:solidFill>
              </a:rPr>
              <a:t>Вариант 1.  «Творческие эксперименты»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</a:rPr>
              <a:t>Ребенок выбирает одну из карт, и бросая игральный кубик, определяет, какой вариант части предмета он будут рисовать. Так у каждого получается свой вариант изображения. </a:t>
            </a:r>
            <a:endParaRPr lang="ru-RU" sz="1400" i="1" dirty="0" smtClean="0">
              <a:solidFill>
                <a:schemeClr val="tx1"/>
              </a:solidFill>
            </a:endParaRPr>
          </a:p>
        </p:txBody>
      </p:sp>
      <p:pic>
        <p:nvPicPr>
          <p:cNvPr id="5" name="Picture 6" descr="http://ya-zhenschina.com/uploads/posts/2015-02/142510653911425106518147011-yzc5ndiyytlmza.jpe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6016" y="3789040"/>
            <a:ext cx="4130270" cy="288032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260648"/>
            <a:ext cx="4320480" cy="32403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122" name="Picture 2" descr="http://www.studfiles.ru/html/2706/288/html_iW4MiR8ho2.rzjO/htmlconvd-vZ045110x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60032" y="5733256"/>
            <a:ext cx="792088" cy="792088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4716016" y="3789040"/>
            <a:ext cx="1027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туловище</a:t>
            </a:r>
            <a:endParaRPr lang="ru-RU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5580112" y="3789040"/>
            <a:ext cx="755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- хвост</a:t>
            </a:r>
            <a:endParaRPr lang="ru-RU" sz="1600" dirty="0"/>
          </a:p>
        </p:txBody>
      </p:sp>
      <p:pic>
        <p:nvPicPr>
          <p:cNvPr id="14" name="Picture 4" descr="http://www.studfiles.ru/html/2706/288/html_iW4MiR8ho2.rzjO/htmlconvd-vZ045110x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56187" y="5733256"/>
            <a:ext cx="867941" cy="792088"/>
          </a:xfrm>
          <a:prstGeom prst="rect">
            <a:avLst/>
          </a:prstGeom>
          <a:noFill/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6296" y="4581128"/>
            <a:ext cx="814387" cy="1171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6165141" y="3798005"/>
            <a:ext cx="10150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- плавник</a:t>
            </a:r>
            <a:endParaRPr lang="ru-RU" sz="1600" dirty="0"/>
          </a:p>
        </p:txBody>
      </p:sp>
      <p:pic>
        <p:nvPicPr>
          <p:cNvPr id="17" name="Picture 4" descr="http://www.studfiles.ru/html/2706/288/html_iW4MiR8ho2.rzjO/htmlconvd-vZ045110x1.jpg"/>
          <p:cNvPicPr>
            <a:picLocks noChangeAspect="1" noChangeArrowheads="1"/>
          </p:cNvPicPr>
          <p:nvPr/>
        </p:nvPicPr>
        <p:blipFill>
          <a:blip r:embed="rId8" cstate="print"/>
          <a:srcRect b="-1107"/>
          <a:stretch>
            <a:fillRect/>
          </a:stretch>
        </p:blipFill>
        <p:spPr bwMode="auto">
          <a:xfrm>
            <a:off x="4788024" y="5733256"/>
            <a:ext cx="867941" cy="864096"/>
          </a:xfrm>
          <a:prstGeom prst="rect">
            <a:avLst/>
          </a:prstGeom>
          <a:noFill/>
        </p:spPr>
      </p:pic>
      <p:pic>
        <p:nvPicPr>
          <p:cNvPr id="18" name="Picture 9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0152" y="4437112"/>
            <a:ext cx="159525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Овал 10"/>
          <p:cNvSpPr/>
          <p:nvPr/>
        </p:nvSpPr>
        <p:spPr>
          <a:xfrm>
            <a:off x="5868144" y="4797152"/>
            <a:ext cx="1440160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7020272" y="3789040"/>
            <a:ext cx="6446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- глаз</a:t>
            </a:r>
            <a:endParaRPr lang="ru-RU" sz="1600" dirty="0"/>
          </a:p>
        </p:txBody>
      </p:sp>
      <p:pic>
        <p:nvPicPr>
          <p:cNvPr id="20" name="Picture 4" descr="http://www.studfiles.ru/html/2706/288/html_iW4MiR8ho2.rzjO/htmlconvd-vZ045110x1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716016" y="5733256"/>
            <a:ext cx="864096" cy="792088"/>
          </a:xfrm>
          <a:prstGeom prst="rect">
            <a:avLst/>
          </a:prstGeom>
          <a:noFill/>
        </p:spPr>
      </p:pic>
      <p:grpSp>
        <p:nvGrpSpPr>
          <p:cNvPr id="2" name="Группа 20"/>
          <p:cNvGrpSpPr/>
          <p:nvPr/>
        </p:nvGrpSpPr>
        <p:grpSpPr>
          <a:xfrm>
            <a:off x="6012160" y="5013200"/>
            <a:ext cx="216000" cy="216000"/>
            <a:chOff x="6300192" y="980728"/>
            <a:chExt cx="504056" cy="504000"/>
          </a:xfrm>
        </p:grpSpPr>
        <p:sp>
          <p:nvSpPr>
            <p:cNvPr id="22" name="Овал 21"/>
            <p:cNvSpPr/>
            <p:nvPr/>
          </p:nvSpPr>
          <p:spPr>
            <a:xfrm>
              <a:off x="6300192" y="980728"/>
              <a:ext cx="504056" cy="504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Овал 22"/>
            <p:cNvSpPr/>
            <p:nvPr/>
          </p:nvSpPr>
          <p:spPr>
            <a:xfrm>
              <a:off x="6300192" y="1052736"/>
              <a:ext cx="288032" cy="28803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7527800" y="3789040"/>
            <a:ext cx="5887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- рот</a:t>
            </a:r>
            <a:endParaRPr lang="ru-RU" sz="1600" dirty="0"/>
          </a:p>
        </p:txBody>
      </p:sp>
      <p:pic>
        <p:nvPicPr>
          <p:cNvPr id="5124" name="Picture 4" descr="http://www.studfiles.ru/html/2706/288/html_iW4MiR8ho2.rzjO/htmlconvd-vZ045110x1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788024" y="5733256"/>
            <a:ext cx="864096" cy="854597"/>
          </a:xfrm>
          <a:prstGeom prst="rect">
            <a:avLst/>
          </a:prstGeom>
          <a:noFill/>
        </p:spPr>
      </p:pic>
      <p:pic>
        <p:nvPicPr>
          <p:cNvPr id="26" name="Picture 11"/>
          <p:cNvPicPr>
            <a:picLocks noChangeAspect="1" noChangeArrowheads="1"/>
          </p:cNvPicPr>
          <p:nvPr/>
        </p:nvPicPr>
        <p:blipFill>
          <a:blip r:embed="rId1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286387">
            <a:off x="5988769" y="5070759"/>
            <a:ext cx="504056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Прямоугольник 26"/>
          <p:cNvSpPr/>
          <p:nvPr/>
        </p:nvSpPr>
        <p:spPr>
          <a:xfrm>
            <a:off x="281888" y="-27384"/>
            <a:ext cx="2561920" cy="52322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just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Правила игры.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51520" y="2060848"/>
            <a:ext cx="3960440" cy="1656184"/>
          </a:xfrm>
          <a:prstGeom prst="roundRect">
            <a:avLst>
              <a:gd name="adj" fmla="val 8822"/>
            </a:avLst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i="1" dirty="0" smtClean="0">
                <a:solidFill>
                  <a:schemeClr val="tx1"/>
                </a:solidFill>
              </a:rPr>
              <a:t>Вариант 2. </a:t>
            </a:r>
          </a:p>
          <a:p>
            <a:pPr algn="just"/>
            <a:r>
              <a:rPr lang="ru-RU" sz="1400" i="1" dirty="0" smtClean="0">
                <a:solidFill>
                  <a:schemeClr val="tx1"/>
                </a:solidFill>
              </a:rPr>
              <a:t>«Состязания в личном зачете» 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</a:rPr>
              <a:t>Для этого варианта игральный кубик понадобится каждому игроку. Дети выбирают одну для всех карту , и по сигналу начинают рисовать. Выигрывает тот, кто закончит быстрее и точнее передаст детали.</a:t>
            </a:r>
            <a:endParaRPr lang="ru-RU" sz="1400" i="1" dirty="0" smtClean="0">
              <a:solidFill>
                <a:schemeClr val="tx1"/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51520" y="3933056"/>
            <a:ext cx="3960440" cy="2592288"/>
          </a:xfrm>
          <a:prstGeom prst="roundRect">
            <a:avLst>
              <a:gd name="adj" fmla="val 8822"/>
            </a:avLst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i="1" dirty="0" smtClean="0">
                <a:solidFill>
                  <a:schemeClr val="tx1"/>
                </a:solidFill>
              </a:rPr>
              <a:t>Вариант 3.  «Эстафета» 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</a:rPr>
              <a:t>Игроки делятся на две команды. Для каждой команды в вертикальном положении размещается лист бумаги (на мольберте, стене или дверцах шкафа). Для этого варианта понадобятся по одному кубику для каждой команды и одна на всех карта. По сигналу игроки бросают кубик и рисуют каждый по одной части предмета. Выигрывает команда, которая закончит быстрее и точнее передаст детали.</a:t>
            </a:r>
            <a:endParaRPr lang="ru-RU" sz="1400" i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"/>
                            </p:stCondLst>
                            <p:childTnLst>
                              <p:par>
                                <p:cTn id="7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500"/>
                            </p:stCondLst>
                            <p:childTnLst>
                              <p:par>
                                <p:cTn id="9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6" grpId="0"/>
      <p:bldP spid="11" grpId="0" animBg="1"/>
      <p:bldP spid="19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" y="288032"/>
          <a:ext cx="9144001" cy="65746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9551"/>
                <a:gridCol w="1720890"/>
                <a:gridCol w="1720890"/>
                <a:gridCol w="1720890"/>
                <a:gridCol w="1720890"/>
                <a:gridCol w="1720890"/>
              </a:tblGrid>
              <a:tr h="391600"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туловище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хвост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плавник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глаз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рот</a:t>
                      </a:r>
                      <a:endParaRPr lang="ru-RU" dirty="0"/>
                    </a:p>
                  </a:txBody>
                  <a:tcPr anchor="ctr"/>
                </a:tc>
              </a:tr>
              <a:tr h="1029728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</a:t>
                      </a:r>
                      <a:endParaRPr lang="ru-RU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1029728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</a:t>
                      </a:r>
                      <a:endParaRPr lang="ru-RU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</a:tr>
              <a:tr h="1029728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3</a:t>
                      </a:r>
                      <a:endParaRPr lang="ru-RU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</a:tr>
              <a:tr h="1029728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4</a:t>
                      </a:r>
                      <a:endParaRPr lang="ru-RU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</a:tr>
              <a:tr h="1029728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5</a:t>
                      </a:r>
                      <a:endParaRPr lang="ru-RU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1029728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6</a:t>
                      </a:r>
                      <a:endParaRPr lang="ru-RU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43608" y="-45314"/>
            <a:ext cx="971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«Рыбы»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944705" y="792086"/>
            <a:ext cx="864096" cy="79208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683568" y="1844824"/>
            <a:ext cx="1440160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83568" y="3068960"/>
            <a:ext cx="1440160" cy="43204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683568" y="3976761"/>
            <a:ext cx="1476308" cy="676375"/>
          </a:xfrm>
          <a:custGeom>
            <a:avLst/>
            <a:gdLst>
              <a:gd name="connsiteX0" fmla="*/ 1385047 w 1402976"/>
              <a:gd name="connsiteY0" fmla="*/ 316752 h 785905"/>
              <a:gd name="connsiteX1" fmla="*/ 658906 w 1402976"/>
              <a:gd name="connsiteY1" fmla="*/ 56776 h 785905"/>
              <a:gd name="connsiteX2" fmla="*/ 327212 w 1402976"/>
              <a:gd name="connsiteY2" fmla="*/ 29882 h 785905"/>
              <a:gd name="connsiteX3" fmla="*/ 58271 w 1402976"/>
              <a:gd name="connsiteY3" fmla="*/ 236070 h 785905"/>
              <a:gd name="connsiteX4" fmla="*/ 40341 w 1402976"/>
              <a:gd name="connsiteY4" fmla="*/ 531905 h 785905"/>
              <a:gd name="connsiteX5" fmla="*/ 300318 w 1402976"/>
              <a:gd name="connsiteY5" fmla="*/ 756023 h 785905"/>
              <a:gd name="connsiteX6" fmla="*/ 766482 w 1402976"/>
              <a:gd name="connsiteY6" fmla="*/ 711199 h 785905"/>
              <a:gd name="connsiteX7" fmla="*/ 1385047 w 1402976"/>
              <a:gd name="connsiteY7" fmla="*/ 316752 h 785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02976" h="785905">
                <a:moveTo>
                  <a:pt x="1385047" y="316752"/>
                </a:moveTo>
                <a:cubicBezTo>
                  <a:pt x="1367118" y="207681"/>
                  <a:pt x="835212" y="104588"/>
                  <a:pt x="658906" y="56776"/>
                </a:cubicBezTo>
                <a:cubicBezTo>
                  <a:pt x="482600" y="8964"/>
                  <a:pt x="427318" y="0"/>
                  <a:pt x="327212" y="29882"/>
                </a:cubicBezTo>
                <a:cubicBezTo>
                  <a:pt x="227106" y="59764"/>
                  <a:pt x="106083" y="152400"/>
                  <a:pt x="58271" y="236070"/>
                </a:cubicBezTo>
                <a:cubicBezTo>
                  <a:pt x="10459" y="319741"/>
                  <a:pt x="0" y="445246"/>
                  <a:pt x="40341" y="531905"/>
                </a:cubicBezTo>
                <a:cubicBezTo>
                  <a:pt x="80682" y="618564"/>
                  <a:pt x="179295" y="726141"/>
                  <a:pt x="300318" y="756023"/>
                </a:cubicBezTo>
                <a:cubicBezTo>
                  <a:pt x="421341" y="785905"/>
                  <a:pt x="584200" y="778434"/>
                  <a:pt x="766482" y="711199"/>
                </a:cubicBezTo>
                <a:cubicBezTo>
                  <a:pt x="948764" y="643964"/>
                  <a:pt x="1402976" y="425823"/>
                  <a:pt x="1385047" y="316752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Капля 9"/>
          <p:cNvSpPr/>
          <p:nvPr/>
        </p:nvSpPr>
        <p:spPr>
          <a:xfrm rot="2718976">
            <a:off x="648633" y="4906233"/>
            <a:ext cx="864096" cy="864096"/>
          </a:xfrm>
          <a:prstGeom prst="teardrop">
            <a:avLst>
              <a:gd name="adj" fmla="val 17884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Хорда 11"/>
          <p:cNvSpPr/>
          <p:nvPr/>
        </p:nvSpPr>
        <p:spPr>
          <a:xfrm>
            <a:off x="638455" y="5517232"/>
            <a:ext cx="1512168" cy="1152128"/>
          </a:xfrm>
          <a:prstGeom prst="chord">
            <a:avLst>
              <a:gd name="adj1" fmla="val 21567638"/>
              <a:gd name="adj2" fmla="val 1080383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ердце 12"/>
          <p:cNvSpPr/>
          <p:nvPr/>
        </p:nvSpPr>
        <p:spPr>
          <a:xfrm rot="5400000">
            <a:off x="2753798" y="594064"/>
            <a:ext cx="756084" cy="1152128"/>
          </a:xfrm>
          <a:prstGeom prst="hear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Хорда 13"/>
          <p:cNvSpPr/>
          <p:nvPr/>
        </p:nvSpPr>
        <p:spPr>
          <a:xfrm rot="5400000">
            <a:off x="3059832" y="1296142"/>
            <a:ext cx="684076" cy="1692188"/>
          </a:xfrm>
          <a:prstGeom prst="chord">
            <a:avLst>
              <a:gd name="adj1" fmla="val 18969686"/>
              <a:gd name="adj2" fmla="val 1336501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800" y="2689474"/>
            <a:ext cx="814387" cy="1171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Равнобедренный треугольник 15"/>
          <p:cNvSpPr/>
          <p:nvPr/>
        </p:nvSpPr>
        <p:spPr>
          <a:xfrm rot="16200000">
            <a:off x="2798695" y="3717032"/>
            <a:ext cx="648072" cy="108012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5400000">
            <a:off x="2662705" y="4733170"/>
            <a:ext cx="938271" cy="1134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Пирог 17"/>
          <p:cNvSpPr/>
          <p:nvPr/>
        </p:nvSpPr>
        <p:spPr>
          <a:xfrm rot="2593985">
            <a:off x="2830737" y="5981563"/>
            <a:ext cx="720000" cy="720000"/>
          </a:xfrm>
          <a:prstGeom prst="pi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3928" y="764704"/>
            <a:ext cx="1860798" cy="824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3928" y="1916832"/>
            <a:ext cx="1747382" cy="83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67944" y="2799146"/>
            <a:ext cx="1565523" cy="920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7" name="Picture 7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95936" y="3805433"/>
            <a:ext cx="1656184" cy="868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8" name="Picture 8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3928" y="5013176"/>
            <a:ext cx="178537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9" name="Picture 9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22831" y="5994393"/>
            <a:ext cx="1694113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Группа 26"/>
          <p:cNvGrpSpPr/>
          <p:nvPr/>
        </p:nvGrpSpPr>
        <p:grpSpPr>
          <a:xfrm>
            <a:off x="6300192" y="980728"/>
            <a:ext cx="504056" cy="504000"/>
            <a:chOff x="6300192" y="980728"/>
            <a:chExt cx="504056" cy="504000"/>
          </a:xfrm>
        </p:grpSpPr>
        <p:sp>
          <p:nvSpPr>
            <p:cNvPr id="25" name="Овал 24"/>
            <p:cNvSpPr/>
            <p:nvPr/>
          </p:nvSpPr>
          <p:spPr>
            <a:xfrm>
              <a:off x="6300192" y="980728"/>
              <a:ext cx="504056" cy="504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Овал 25"/>
            <p:cNvSpPr/>
            <p:nvPr/>
          </p:nvSpPr>
          <p:spPr>
            <a:xfrm>
              <a:off x="6300192" y="1052736"/>
              <a:ext cx="288032" cy="28803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9" name="Овал 28"/>
          <p:cNvSpPr/>
          <p:nvPr/>
        </p:nvSpPr>
        <p:spPr>
          <a:xfrm>
            <a:off x="6309157" y="4077072"/>
            <a:ext cx="504056" cy="50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6363235" y="4134177"/>
            <a:ext cx="396000" cy="396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Хорда 30"/>
          <p:cNvSpPr/>
          <p:nvPr/>
        </p:nvSpPr>
        <p:spPr>
          <a:xfrm flipV="1">
            <a:off x="6156176" y="3068960"/>
            <a:ext cx="648072" cy="648072"/>
          </a:xfrm>
          <a:prstGeom prst="chord">
            <a:avLst>
              <a:gd name="adj1" fmla="val 21567638"/>
              <a:gd name="adj2" fmla="val 1080383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6381165" y="4175975"/>
            <a:ext cx="288032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Хорда 32"/>
          <p:cNvSpPr/>
          <p:nvPr/>
        </p:nvSpPr>
        <p:spPr>
          <a:xfrm flipV="1">
            <a:off x="6174394" y="3140968"/>
            <a:ext cx="432048" cy="504056"/>
          </a:xfrm>
          <a:prstGeom prst="chord">
            <a:avLst>
              <a:gd name="adj1" fmla="val 21567638"/>
              <a:gd name="adj2" fmla="val 10803839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8" name="Группа 34"/>
          <p:cNvGrpSpPr/>
          <p:nvPr/>
        </p:nvGrpSpPr>
        <p:grpSpPr>
          <a:xfrm>
            <a:off x="6345305" y="1988840"/>
            <a:ext cx="504056" cy="504000"/>
            <a:chOff x="6300192" y="980728"/>
            <a:chExt cx="504056" cy="504000"/>
          </a:xfrm>
        </p:grpSpPr>
        <p:sp>
          <p:nvSpPr>
            <p:cNvPr id="36" name="Овал 35"/>
            <p:cNvSpPr/>
            <p:nvPr/>
          </p:nvSpPr>
          <p:spPr>
            <a:xfrm>
              <a:off x="6300192" y="980728"/>
              <a:ext cx="504056" cy="504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Овал 36"/>
            <p:cNvSpPr/>
            <p:nvPr/>
          </p:nvSpPr>
          <p:spPr>
            <a:xfrm>
              <a:off x="6408060" y="1088596"/>
              <a:ext cx="288032" cy="28803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25610" name="Picture 10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6156176" y="5013176"/>
            <a:ext cx="830383" cy="716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Солнце 38"/>
          <p:cNvSpPr/>
          <p:nvPr/>
        </p:nvSpPr>
        <p:spPr>
          <a:xfrm>
            <a:off x="6228184" y="6021288"/>
            <a:ext cx="648072" cy="648072"/>
          </a:xfrm>
          <a:prstGeom prst="sun">
            <a:avLst>
              <a:gd name="adj" fmla="val 3442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ердце 39"/>
          <p:cNvSpPr/>
          <p:nvPr/>
        </p:nvSpPr>
        <p:spPr>
          <a:xfrm rot="16200000" flipH="1">
            <a:off x="8028384" y="1988840"/>
            <a:ext cx="432048" cy="576064"/>
          </a:xfrm>
          <a:prstGeom prst="hear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41" name="Полилиния 40"/>
          <p:cNvSpPr/>
          <p:nvPr/>
        </p:nvSpPr>
        <p:spPr>
          <a:xfrm>
            <a:off x="7853082" y="1065306"/>
            <a:ext cx="806824" cy="243541"/>
          </a:xfrm>
          <a:custGeom>
            <a:avLst/>
            <a:gdLst>
              <a:gd name="connsiteX0" fmla="*/ 0 w 806824"/>
              <a:gd name="connsiteY0" fmla="*/ 153894 h 243541"/>
              <a:gd name="connsiteX1" fmla="*/ 358589 w 806824"/>
              <a:gd name="connsiteY1" fmla="*/ 225612 h 243541"/>
              <a:gd name="connsiteX2" fmla="*/ 726142 w 806824"/>
              <a:gd name="connsiteY2" fmla="*/ 46318 h 243541"/>
              <a:gd name="connsiteX3" fmla="*/ 672353 w 806824"/>
              <a:gd name="connsiteY3" fmla="*/ 1494 h 243541"/>
              <a:gd name="connsiteX4" fmla="*/ 806824 w 806824"/>
              <a:gd name="connsiteY4" fmla="*/ 55282 h 243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6824" h="243541">
                <a:moveTo>
                  <a:pt x="0" y="153894"/>
                </a:moveTo>
                <a:cubicBezTo>
                  <a:pt x="118782" y="198717"/>
                  <a:pt x="237565" y="243541"/>
                  <a:pt x="358589" y="225612"/>
                </a:cubicBezTo>
                <a:cubicBezTo>
                  <a:pt x="479613" y="207683"/>
                  <a:pt x="673848" y="83671"/>
                  <a:pt x="726142" y="46318"/>
                </a:cubicBezTo>
                <a:cubicBezTo>
                  <a:pt x="778436" y="8965"/>
                  <a:pt x="658906" y="0"/>
                  <a:pt x="672353" y="1494"/>
                </a:cubicBezTo>
                <a:cubicBezTo>
                  <a:pt x="685800" y="2988"/>
                  <a:pt x="746312" y="29135"/>
                  <a:pt x="806824" y="55282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олилиния 41"/>
          <p:cNvSpPr/>
          <p:nvPr/>
        </p:nvSpPr>
        <p:spPr>
          <a:xfrm>
            <a:off x="7960659" y="3110753"/>
            <a:ext cx="566270" cy="277906"/>
          </a:xfrm>
          <a:custGeom>
            <a:avLst/>
            <a:gdLst>
              <a:gd name="connsiteX0" fmla="*/ 0 w 566270"/>
              <a:gd name="connsiteY0" fmla="*/ 0 h 277906"/>
              <a:gd name="connsiteX1" fmla="*/ 313765 w 566270"/>
              <a:gd name="connsiteY1" fmla="*/ 44823 h 277906"/>
              <a:gd name="connsiteX2" fmla="*/ 528917 w 566270"/>
              <a:gd name="connsiteY2" fmla="*/ 233082 h 277906"/>
              <a:gd name="connsiteX3" fmla="*/ 89647 w 566270"/>
              <a:gd name="connsiteY3" fmla="*/ 277906 h 277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6270" h="277906">
                <a:moveTo>
                  <a:pt x="0" y="0"/>
                </a:moveTo>
                <a:cubicBezTo>
                  <a:pt x="112806" y="2988"/>
                  <a:pt x="225612" y="5976"/>
                  <a:pt x="313765" y="44823"/>
                </a:cubicBezTo>
                <a:cubicBezTo>
                  <a:pt x="401918" y="83670"/>
                  <a:pt x="566270" y="194235"/>
                  <a:pt x="528917" y="233082"/>
                </a:cubicBezTo>
                <a:cubicBezTo>
                  <a:pt x="491564" y="271929"/>
                  <a:pt x="290605" y="274917"/>
                  <a:pt x="89647" y="277906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олилиния 42"/>
          <p:cNvSpPr/>
          <p:nvPr/>
        </p:nvSpPr>
        <p:spPr>
          <a:xfrm>
            <a:off x="7996518" y="3119718"/>
            <a:ext cx="403411" cy="259976"/>
          </a:xfrm>
          <a:custGeom>
            <a:avLst/>
            <a:gdLst>
              <a:gd name="connsiteX0" fmla="*/ 0 w 403411"/>
              <a:gd name="connsiteY0" fmla="*/ 0 h 259976"/>
              <a:gd name="connsiteX1" fmla="*/ 125506 w 403411"/>
              <a:gd name="connsiteY1" fmla="*/ 259976 h 259976"/>
              <a:gd name="connsiteX2" fmla="*/ 161364 w 403411"/>
              <a:gd name="connsiteY2" fmla="*/ 8964 h 259976"/>
              <a:gd name="connsiteX3" fmla="*/ 233082 w 403411"/>
              <a:gd name="connsiteY3" fmla="*/ 259976 h 259976"/>
              <a:gd name="connsiteX4" fmla="*/ 286870 w 403411"/>
              <a:gd name="connsiteY4" fmla="*/ 62753 h 259976"/>
              <a:gd name="connsiteX5" fmla="*/ 349623 w 403411"/>
              <a:gd name="connsiteY5" fmla="*/ 251011 h 259976"/>
              <a:gd name="connsiteX6" fmla="*/ 403411 w 403411"/>
              <a:gd name="connsiteY6" fmla="*/ 143435 h 259976"/>
              <a:gd name="connsiteX7" fmla="*/ 403411 w 403411"/>
              <a:gd name="connsiteY7" fmla="*/ 134470 h 259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3411" h="259976">
                <a:moveTo>
                  <a:pt x="0" y="0"/>
                </a:moveTo>
                <a:lnTo>
                  <a:pt x="125506" y="259976"/>
                </a:lnTo>
                <a:lnTo>
                  <a:pt x="161364" y="8964"/>
                </a:lnTo>
                <a:lnTo>
                  <a:pt x="233082" y="259976"/>
                </a:lnTo>
                <a:lnTo>
                  <a:pt x="286870" y="62753"/>
                </a:lnTo>
                <a:lnTo>
                  <a:pt x="349623" y="251011"/>
                </a:lnTo>
                <a:lnTo>
                  <a:pt x="403411" y="143435"/>
                </a:lnTo>
                <a:lnTo>
                  <a:pt x="403411" y="134470"/>
                </a:ln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5611" name="Picture 11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68344" y="3645024"/>
            <a:ext cx="1152128" cy="1210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" name="Полилиния 44"/>
          <p:cNvSpPr/>
          <p:nvPr/>
        </p:nvSpPr>
        <p:spPr>
          <a:xfrm flipV="1">
            <a:off x="7956376" y="5157192"/>
            <a:ext cx="806824" cy="243541"/>
          </a:xfrm>
          <a:custGeom>
            <a:avLst/>
            <a:gdLst>
              <a:gd name="connsiteX0" fmla="*/ 0 w 806824"/>
              <a:gd name="connsiteY0" fmla="*/ 153894 h 243541"/>
              <a:gd name="connsiteX1" fmla="*/ 358589 w 806824"/>
              <a:gd name="connsiteY1" fmla="*/ 225612 h 243541"/>
              <a:gd name="connsiteX2" fmla="*/ 726142 w 806824"/>
              <a:gd name="connsiteY2" fmla="*/ 46318 h 243541"/>
              <a:gd name="connsiteX3" fmla="*/ 672353 w 806824"/>
              <a:gd name="connsiteY3" fmla="*/ 1494 h 243541"/>
              <a:gd name="connsiteX4" fmla="*/ 806824 w 806824"/>
              <a:gd name="connsiteY4" fmla="*/ 55282 h 243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6824" h="243541">
                <a:moveTo>
                  <a:pt x="0" y="153894"/>
                </a:moveTo>
                <a:cubicBezTo>
                  <a:pt x="118782" y="198717"/>
                  <a:pt x="237565" y="243541"/>
                  <a:pt x="358589" y="225612"/>
                </a:cubicBezTo>
                <a:cubicBezTo>
                  <a:pt x="479613" y="207683"/>
                  <a:pt x="673848" y="83671"/>
                  <a:pt x="726142" y="46318"/>
                </a:cubicBezTo>
                <a:cubicBezTo>
                  <a:pt x="778436" y="8965"/>
                  <a:pt x="658906" y="0"/>
                  <a:pt x="672353" y="1494"/>
                </a:cubicBezTo>
                <a:cubicBezTo>
                  <a:pt x="685800" y="2988"/>
                  <a:pt x="746312" y="29135"/>
                  <a:pt x="806824" y="55282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5612" name="Picture 12"/>
          <p:cNvPicPr>
            <a:picLocks noChangeAspect="1" noChangeArrowheads="1"/>
          </p:cNvPicPr>
          <p:nvPr/>
        </p:nvPicPr>
        <p:blipFill>
          <a:blip r:embed="rId1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80312" y="5781675"/>
            <a:ext cx="162877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" name="TextBox 43"/>
          <p:cNvSpPr txBox="1"/>
          <p:nvPr/>
        </p:nvSpPr>
        <p:spPr>
          <a:xfrm>
            <a:off x="0" y="-36676"/>
            <a:ext cx="1148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Карта №1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" y="288032"/>
          <a:ext cx="9143995" cy="66019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2607"/>
                <a:gridCol w="1441898"/>
                <a:gridCol w="1441898"/>
                <a:gridCol w="979571"/>
                <a:gridCol w="2088232"/>
                <a:gridCol w="1368152"/>
                <a:gridCol w="1331637"/>
              </a:tblGrid>
              <a:tr h="391600"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овал лица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прическа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нос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глаза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губы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усы, борода </a:t>
                      </a:r>
                      <a:endParaRPr lang="ru-RU" sz="1600" dirty="0"/>
                    </a:p>
                  </a:txBody>
                  <a:tcPr anchor="ctr"/>
                </a:tc>
              </a:tr>
              <a:tr h="1029728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</a:t>
                      </a:r>
                      <a:endParaRPr lang="ru-RU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1029728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</a:t>
                      </a:r>
                      <a:endParaRPr lang="ru-RU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1029728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3</a:t>
                      </a:r>
                      <a:endParaRPr lang="ru-RU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1029728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4</a:t>
                      </a:r>
                      <a:endParaRPr lang="ru-RU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1029728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5</a:t>
                      </a:r>
                      <a:endParaRPr lang="ru-RU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1057112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6</a:t>
                      </a:r>
                      <a:endParaRPr lang="ru-RU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76723" y="-27384"/>
            <a:ext cx="1911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«Мужское  лицо»</a:t>
            </a:r>
            <a:endParaRPr lang="ru-RU" dirty="0"/>
          </a:p>
        </p:txBody>
      </p:sp>
      <p:pic>
        <p:nvPicPr>
          <p:cNvPr id="26634" name="Picture 1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5576" y="782634"/>
            <a:ext cx="936104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" name="Picture 1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27008" y="1808964"/>
            <a:ext cx="72008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5" name="Picture 1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73218" y="2816788"/>
            <a:ext cx="885563" cy="895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6" name="Picture 12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0860" y="3833865"/>
            <a:ext cx="864096" cy="105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7" name="Picture 13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809078" y="4878125"/>
            <a:ext cx="831489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8" name="Picture 14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13" y="5795947"/>
            <a:ext cx="860301" cy="1062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9" name="Picture 1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267744" y="908720"/>
            <a:ext cx="767903" cy="56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40" name="Picture 1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123728" y="1844824"/>
            <a:ext cx="1217860" cy="605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41" name="Picture 17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2051720" y="2852936"/>
            <a:ext cx="1199235" cy="773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42" name="Picture 18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2258491" y="3906161"/>
            <a:ext cx="936104" cy="724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43" name="Picture 19"/>
          <p:cNvPicPr>
            <a:picLocks noChangeAspect="1" noChangeArrowheads="1"/>
          </p:cNvPicPr>
          <p:nvPr/>
        </p:nvPicPr>
        <p:blipFill>
          <a:blip r:embed="rId1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23728" y="4769970"/>
            <a:ext cx="1256072" cy="1073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44" name="Picture 20"/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2069938" y="5931350"/>
            <a:ext cx="1243583" cy="712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Капля 15"/>
          <p:cNvSpPr/>
          <p:nvPr/>
        </p:nvSpPr>
        <p:spPr>
          <a:xfrm rot="18696188">
            <a:off x="3680595" y="1133444"/>
            <a:ext cx="386218" cy="380360"/>
          </a:xfrm>
          <a:prstGeom prst="teardrop">
            <a:avLst>
              <a:gd name="adj" fmla="val 17884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3668657" y="1916832"/>
            <a:ext cx="294093" cy="574740"/>
          </a:xfrm>
          <a:custGeom>
            <a:avLst/>
            <a:gdLst>
              <a:gd name="connsiteX0" fmla="*/ 215153 w 233082"/>
              <a:gd name="connsiteY0" fmla="*/ 0 h 430306"/>
              <a:gd name="connsiteX1" fmla="*/ 0 w 233082"/>
              <a:gd name="connsiteY1" fmla="*/ 430306 h 430306"/>
              <a:gd name="connsiteX2" fmla="*/ 233082 w 233082"/>
              <a:gd name="connsiteY2" fmla="*/ 430306 h 430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3082" h="430306">
                <a:moveTo>
                  <a:pt x="215153" y="0"/>
                </a:moveTo>
                <a:lnTo>
                  <a:pt x="0" y="430306"/>
                </a:lnTo>
                <a:lnTo>
                  <a:pt x="233082" y="430306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3611676" y="2834718"/>
            <a:ext cx="528637" cy="828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3563888" y="3933056"/>
            <a:ext cx="547395" cy="736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6" cstate="email"/>
          <a:srcRect/>
          <a:stretch>
            <a:fillRect/>
          </a:stretch>
        </p:blipFill>
        <p:spPr bwMode="auto">
          <a:xfrm>
            <a:off x="3548633" y="5301208"/>
            <a:ext cx="663327" cy="253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7" cstate="email"/>
          <a:srcRect/>
          <a:stretch>
            <a:fillRect/>
          </a:stretch>
        </p:blipFill>
        <p:spPr bwMode="auto">
          <a:xfrm>
            <a:off x="3602711" y="5949280"/>
            <a:ext cx="608459" cy="71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8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6264" y="844689"/>
            <a:ext cx="2083056" cy="631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9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7984" y="1898902"/>
            <a:ext cx="196214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0" cstate="email"/>
          <a:srcRect/>
          <a:stretch>
            <a:fillRect/>
          </a:stretch>
        </p:blipFill>
        <p:spPr bwMode="auto">
          <a:xfrm>
            <a:off x="4499992" y="2924944"/>
            <a:ext cx="1841574" cy="732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1" cstate="email"/>
          <a:srcRect/>
          <a:stretch>
            <a:fillRect/>
          </a:stretch>
        </p:blipFill>
        <p:spPr bwMode="auto">
          <a:xfrm>
            <a:off x="4499992" y="3933056"/>
            <a:ext cx="1816621" cy="713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2" cstate="email"/>
          <a:srcRect/>
          <a:stretch>
            <a:fillRect/>
          </a:stretch>
        </p:blipFill>
        <p:spPr bwMode="auto">
          <a:xfrm>
            <a:off x="4499992" y="4941168"/>
            <a:ext cx="1868076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23" cstate="email"/>
          <a:srcRect/>
          <a:stretch>
            <a:fillRect/>
          </a:stretch>
        </p:blipFill>
        <p:spPr bwMode="auto">
          <a:xfrm>
            <a:off x="4509244" y="6021288"/>
            <a:ext cx="1820183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24" cstate="email"/>
          <a:srcRect/>
          <a:stretch>
            <a:fillRect/>
          </a:stretch>
        </p:blipFill>
        <p:spPr bwMode="auto">
          <a:xfrm>
            <a:off x="6674253" y="1043484"/>
            <a:ext cx="994091" cy="360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25" cstate="email"/>
          <a:srcRect/>
          <a:stretch>
            <a:fillRect/>
          </a:stretch>
        </p:blipFill>
        <p:spPr bwMode="auto">
          <a:xfrm>
            <a:off x="6732239" y="1988840"/>
            <a:ext cx="864097" cy="499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26" cstate="email"/>
          <a:srcRect/>
          <a:stretch>
            <a:fillRect/>
          </a:stretch>
        </p:blipFill>
        <p:spPr bwMode="auto">
          <a:xfrm>
            <a:off x="6588225" y="3095568"/>
            <a:ext cx="1080119" cy="435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27" cstate="email"/>
          <a:srcRect/>
          <a:stretch>
            <a:fillRect/>
          </a:stretch>
        </p:blipFill>
        <p:spPr bwMode="auto">
          <a:xfrm>
            <a:off x="6552076" y="4158045"/>
            <a:ext cx="1144927" cy="293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28" cstate="email"/>
          <a:srcRect/>
          <a:stretch>
            <a:fillRect/>
          </a:stretch>
        </p:blipFill>
        <p:spPr bwMode="auto">
          <a:xfrm>
            <a:off x="6642302" y="5157192"/>
            <a:ext cx="94577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29" cstate="email"/>
          <a:srcRect/>
          <a:stretch>
            <a:fillRect/>
          </a:stretch>
        </p:blipFill>
        <p:spPr bwMode="auto">
          <a:xfrm>
            <a:off x="6534435" y="6119904"/>
            <a:ext cx="1214406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30" cstate="email"/>
          <a:srcRect/>
          <a:stretch>
            <a:fillRect/>
          </a:stretch>
        </p:blipFill>
        <p:spPr bwMode="auto">
          <a:xfrm>
            <a:off x="8028384" y="1124744"/>
            <a:ext cx="944195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31" cstate="email"/>
          <a:srcRect/>
          <a:stretch>
            <a:fillRect/>
          </a:stretch>
        </p:blipFill>
        <p:spPr bwMode="auto">
          <a:xfrm>
            <a:off x="8028384" y="1916832"/>
            <a:ext cx="893068" cy="579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Месяц 35"/>
          <p:cNvSpPr/>
          <p:nvPr/>
        </p:nvSpPr>
        <p:spPr>
          <a:xfrm rot="5400000">
            <a:off x="8262626" y="2852936"/>
            <a:ext cx="432048" cy="864096"/>
          </a:xfrm>
          <a:prstGeom prst="moon">
            <a:avLst>
              <a:gd name="adj" fmla="val 72975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32" cstate="email"/>
          <a:srcRect/>
          <a:stretch>
            <a:fillRect/>
          </a:stretch>
        </p:blipFill>
        <p:spPr bwMode="auto">
          <a:xfrm>
            <a:off x="8028384" y="4185228"/>
            <a:ext cx="936105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33" cstate="email"/>
          <a:srcRect/>
          <a:stretch>
            <a:fillRect/>
          </a:stretch>
        </p:blipFill>
        <p:spPr bwMode="auto">
          <a:xfrm>
            <a:off x="8100392" y="5085184"/>
            <a:ext cx="824774" cy="619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34" cstate="email"/>
          <a:srcRect/>
          <a:stretch>
            <a:fillRect/>
          </a:stretch>
        </p:blipFill>
        <p:spPr bwMode="auto">
          <a:xfrm>
            <a:off x="7884368" y="5940315"/>
            <a:ext cx="1152128" cy="826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TextBox 39"/>
          <p:cNvSpPr txBox="1"/>
          <p:nvPr/>
        </p:nvSpPr>
        <p:spPr>
          <a:xfrm>
            <a:off x="0" y="-36676"/>
            <a:ext cx="1148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Карта №2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" y="288032"/>
          <a:ext cx="9143998" cy="65718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573"/>
                <a:gridCol w="1687674"/>
                <a:gridCol w="1687674"/>
                <a:gridCol w="1146542"/>
                <a:gridCol w="2444177"/>
                <a:gridCol w="1601358"/>
              </a:tblGrid>
              <a:tr h="394318"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овал лица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прическа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нос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глаза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губы</a:t>
                      </a:r>
                    </a:p>
                  </a:txBody>
                  <a:tcPr anchor="ctr"/>
                </a:tc>
              </a:tr>
              <a:tr h="1024733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</a:t>
                      </a:r>
                      <a:endParaRPr lang="ru-RU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1024733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</a:t>
                      </a:r>
                      <a:endParaRPr lang="ru-RU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1024733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3</a:t>
                      </a:r>
                      <a:endParaRPr lang="ru-RU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1024733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4</a:t>
                      </a:r>
                      <a:endParaRPr lang="ru-RU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1024733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5</a:t>
                      </a:r>
                      <a:endParaRPr lang="ru-RU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</a:tr>
              <a:tr h="1051984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6</a:t>
                      </a:r>
                      <a:endParaRPr lang="ru-RU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76723" y="-27384"/>
            <a:ext cx="1873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«Женское  лицо»</a:t>
            </a:r>
            <a:endParaRPr lang="ru-RU" dirty="0"/>
          </a:p>
        </p:txBody>
      </p:sp>
      <p:pic>
        <p:nvPicPr>
          <p:cNvPr id="26634" name="Picture 1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5576" y="782634"/>
            <a:ext cx="936104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" name="Picture 1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27008" y="1808964"/>
            <a:ext cx="72008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5" name="Picture 1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73218" y="2816788"/>
            <a:ext cx="885563" cy="895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6" name="Picture 12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0860" y="3833865"/>
            <a:ext cx="864096" cy="105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7" name="Picture 13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809078" y="4878125"/>
            <a:ext cx="831489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8" name="Picture 14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13" y="5795947"/>
            <a:ext cx="860301" cy="1062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Капля 15"/>
          <p:cNvSpPr/>
          <p:nvPr/>
        </p:nvSpPr>
        <p:spPr>
          <a:xfrm rot="18696188">
            <a:off x="4328667" y="1133444"/>
            <a:ext cx="386218" cy="380360"/>
          </a:xfrm>
          <a:prstGeom prst="teardrop">
            <a:avLst>
              <a:gd name="adj" fmla="val 17884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4316729" y="1916832"/>
            <a:ext cx="294093" cy="574740"/>
          </a:xfrm>
          <a:custGeom>
            <a:avLst/>
            <a:gdLst>
              <a:gd name="connsiteX0" fmla="*/ 215153 w 233082"/>
              <a:gd name="connsiteY0" fmla="*/ 0 h 430306"/>
              <a:gd name="connsiteX1" fmla="*/ 0 w 233082"/>
              <a:gd name="connsiteY1" fmla="*/ 430306 h 430306"/>
              <a:gd name="connsiteX2" fmla="*/ 233082 w 233082"/>
              <a:gd name="connsiteY2" fmla="*/ 430306 h 430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3082" h="430306">
                <a:moveTo>
                  <a:pt x="215153" y="0"/>
                </a:moveTo>
                <a:lnTo>
                  <a:pt x="0" y="430306"/>
                </a:lnTo>
                <a:lnTo>
                  <a:pt x="233082" y="430306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4259748" y="2834718"/>
            <a:ext cx="528637" cy="828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4322791" y="3933056"/>
            <a:ext cx="364556" cy="736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4196705" y="5301208"/>
            <a:ext cx="663327" cy="253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4250783" y="5949280"/>
            <a:ext cx="608459" cy="71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7256" y="844689"/>
            <a:ext cx="2083056" cy="631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5440984" y="4941168"/>
            <a:ext cx="1868076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5450236" y="6021288"/>
            <a:ext cx="1820183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7889900" y="1043484"/>
            <a:ext cx="994091" cy="360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6" cstate="email"/>
          <a:srcRect/>
          <a:stretch>
            <a:fillRect/>
          </a:stretch>
        </p:blipFill>
        <p:spPr bwMode="auto">
          <a:xfrm>
            <a:off x="7947886" y="1988840"/>
            <a:ext cx="864097" cy="499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7" cstate="email"/>
          <a:srcRect/>
          <a:stretch>
            <a:fillRect/>
          </a:stretch>
        </p:blipFill>
        <p:spPr bwMode="auto">
          <a:xfrm>
            <a:off x="7803872" y="3095568"/>
            <a:ext cx="1080119" cy="435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8" cstate="email"/>
          <a:srcRect/>
          <a:stretch>
            <a:fillRect/>
          </a:stretch>
        </p:blipFill>
        <p:spPr bwMode="auto">
          <a:xfrm>
            <a:off x="7767723" y="4158045"/>
            <a:ext cx="1144927" cy="293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19" cstate="email"/>
          <a:srcRect/>
          <a:stretch>
            <a:fillRect/>
          </a:stretch>
        </p:blipFill>
        <p:spPr bwMode="auto">
          <a:xfrm>
            <a:off x="7857949" y="5157192"/>
            <a:ext cx="94577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20" cstate="email"/>
          <a:srcRect/>
          <a:stretch>
            <a:fillRect/>
          </a:stretch>
        </p:blipFill>
        <p:spPr bwMode="auto">
          <a:xfrm>
            <a:off x="7894098" y="6119904"/>
            <a:ext cx="92637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TextBox 39"/>
          <p:cNvSpPr txBox="1"/>
          <p:nvPr/>
        </p:nvSpPr>
        <p:spPr>
          <a:xfrm>
            <a:off x="0" y="-36676"/>
            <a:ext cx="1148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Карта №3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1" cstate="email"/>
          <a:srcRect/>
          <a:stretch>
            <a:fillRect/>
          </a:stretch>
        </p:blipFill>
        <p:spPr bwMode="auto">
          <a:xfrm>
            <a:off x="2699792" y="809817"/>
            <a:ext cx="864096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2" cstate="email"/>
          <a:srcRect/>
          <a:stretch>
            <a:fillRect/>
          </a:stretch>
        </p:blipFill>
        <p:spPr bwMode="auto">
          <a:xfrm>
            <a:off x="2843808" y="1772816"/>
            <a:ext cx="576064" cy="882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3" cstate="email"/>
          <a:srcRect/>
          <a:stretch>
            <a:fillRect/>
          </a:stretch>
        </p:blipFill>
        <p:spPr bwMode="auto">
          <a:xfrm>
            <a:off x="2627784" y="2780928"/>
            <a:ext cx="985837" cy="909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4" cstate="email"/>
          <a:srcRect/>
          <a:stretch>
            <a:fillRect/>
          </a:stretch>
        </p:blipFill>
        <p:spPr bwMode="auto">
          <a:xfrm>
            <a:off x="2726975" y="3812378"/>
            <a:ext cx="792088" cy="929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25" cstate="email"/>
          <a:srcRect/>
          <a:stretch>
            <a:fillRect/>
          </a:stretch>
        </p:blipFill>
        <p:spPr bwMode="auto">
          <a:xfrm>
            <a:off x="2573706" y="4815082"/>
            <a:ext cx="108237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26" cstate="email"/>
          <a:srcRect/>
          <a:stretch>
            <a:fillRect/>
          </a:stretch>
        </p:blipFill>
        <p:spPr bwMode="auto">
          <a:xfrm>
            <a:off x="2537846" y="5904167"/>
            <a:ext cx="1152128" cy="862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27" cstate="email"/>
          <a:srcRect/>
          <a:stretch>
            <a:fillRect/>
          </a:stretch>
        </p:blipFill>
        <p:spPr bwMode="auto">
          <a:xfrm>
            <a:off x="5436096" y="2996952"/>
            <a:ext cx="1800200" cy="546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9"/>
          <p:cNvPicPr>
            <a:picLocks noChangeAspect="1" noChangeArrowheads="1"/>
          </p:cNvPicPr>
          <p:nvPr/>
        </p:nvPicPr>
        <p:blipFill>
          <a:blip r:embed="rId28" cstate="email"/>
          <a:srcRect/>
          <a:stretch>
            <a:fillRect/>
          </a:stretch>
        </p:blipFill>
        <p:spPr bwMode="auto">
          <a:xfrm>
            <a:off x="5364088" y="1880684"/>
            <a:ext cx="1970732" cy="648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0"/>
          <p:cNvPicPr>
            <a:picLocks noChangeAspect="1" noChangeArrowheads="1"/>
          </p:cNvPicPr>
          <p:nvPr/>
        </p:nvPicPr>
        <p:blipFill>
          <a:blip r:embed="rId29" cstate="email"/>
          <a:srcRect/>
          <a:stretch>
            <a:fillRect/>
          </a:stretch>
        </p:blipFill>
        <p:spPr bwMode="auto">
          <a:xfrm>
            <a:off x="5292080" y="3933056"/>
            <a:ext cx="2108807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649</Words>
  <PresentationFormat>Экран (4:3)</PresentationFormat>
  <Paragraphs>123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Эльвира Валеева</dc:creator>
  <cp:lastModifiedBy>Windows User</cp:lastModifiedBy>
  <cp:revision>1</cp:revision>
  <dcterms:created xsi:type="dcterms:W3CDTF">2015-12-27T06:23:45Z</dcterms:created>
  <dcterms:modified xsi:type="dcterms:W3CDTF">2015-12-27T06:31:35Z</dcterms:modified>
</cp:coreProperties>
</file>