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59" r:id="rId9"/>
    <p:sldId id="265" r:id="rId10"/>
    <p:sldId id="266" r:id="rId11"/>
    <p:sldId id="260" r:id="rId12"/>
    <p:sldId id="267" r:id="rId13"/>
  </p:sldIdLst>
  <p:sldSz cx="9144000" cy="6858000" type="screen4x3"/>
  <p:notesSz cx="6867525" cy="99949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1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gif"/><Relationship Id="rId3" Type="http://schemas.openxmlformats.org/officeDocument/2006/relationships/image" Target="../media/image13.jpg"/><Relationship Id="rId7" Type="http://schemas.openxmlformats.org/officeDocument/2006/relationships/image" Target="../media/image29.jpg"/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jpg"/><Relationship Id="rId5" Type="http://schemas.openxmlformats.org/officeDocument/2006/relationships/image" Target="../media/image27.jpg"/><Relationship Id="rId4" Type="http://schemas.openxmlformats.org/officeDocument/2006/relationships/image" Target="../media/image26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g"/><Relationship Id="rId3" Type="http://schemas.openxmlformats.org/officeDocument/2006/relationships/image" Target="../media/image8.jpg"/><Relationship Id="rId7" Type="http://schemas.openxmlformats.org/officeDocument/2006/relationships/image" Target="../media/image12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g"/><Relationship Id="rId5" Type="http://schemas.openxmlformats.org/officeDocument/2006/relationships/image" Target="../media/image17.jpg"/><Relationship Id="rId4" Type="http://schemas.openxmlformats.org/officeDocument/2006/relationships/image" Target="../media/image16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548680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Педагогические технологии:</a:t>
            </a:r>
          </a:p>
          <a:p>
            <a:r>
              <a:rPr lang="ru-RU" sz="1400" dirty="0" smtClean="0"/>
              <a:t>-ЭОР/ИКТ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33539" y="2564904"/>
            <a:ext cx="4824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Конспект совместной деятельности с детьми младшего дошкольного возраста </a:t>
            </a:r>
          </a:p>
          <a:p>
            <a:r>
              <a:rPr lang="ru-RU" dirty="0" smtClean="0"/>
              <a:t>Тема: «Изучаем человека: органы чувств»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012160" y="5445224"/>
            <a:ext cx="27363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Составитель воспитатель</a:t>
            </a:r>
          </a:p>
          <a:p>
            <a:r>
              <a:rPr lang="ru-RU" sz="1200" dirty="0" smtClean="0"/>
              <a:t>ГБДОУ детский сад №100 </a:t>
            </a:r>
          </a:p>
          <a:p>
            <a:r>
              <a:rPr lang="ru-RU" sz="1200" dirty="0" smtClean="0"/>
              <a:t>Калининского района </a:t>
            </a:r>
          </a:p>
          <a:p>
            <a:r>
              <a:rPr lang="ru-RU" sz="1200" dirty="0" smtClean="0"/>
              <a:t>Санкт-Петербурга</a:t>
            </a:r>
          </a:p>
          <a:p>
            <a:r>
              <a:rPr lang="ru-RU" sz="1200" dirty="0" err="1" smtClean="0"/>
              <a:t>Храпова</a:t>
            </a:r>
            <a:r>
              <a:rPr lang="ru-RU" sz="1200" smtClean="0"/>
              <a:t> П.И.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142344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38027"/>
            <a:ext cx="82809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1400" dirty="0" smtClean="0"/>
              <a:t>. </a:t>
            </a:r>
            <a:r>
              <a:rPr lang="ru-RU" sz="1400" dirty="0"/>
              <a:t>Ушки у зверей на макушке, а у вас где? Зачем нам нужны ушки? (ответы детей) </a:t>
            </a:r>
            <a:r>
              <a:rPr lang="ru-RU" sz="1400" dirty="0" smtClean="0"/>
              <a:t>А </a:t>
            </a:r>
            <a:r>
              <a:rPr lang="ru-RU" sz="1400" dirty="0"/>
              <a:t>как надо беречь ушки? (ответы детей) </a:t>
            </a:r>
            <a:br>
              <a:rPr lang="ru-RU" sz="1400" dirty="0"/>
            </a:br>
            <a:endParaRPr lang="ru-RU" sz="1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1873091"/>
            <a:ext cx="1841464" cy="270803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387" y="1436153"/>
            <a:ext cx="2387940" cy="179095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946587"/>
            <a:ext cx="2442567" cy="244256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3280" y="1274465"/>
            <a:ext cx="2543175" cy="142875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3281" y="4722291"/>
            <a:ext cx="2543175" cy="1658592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61" b="36858"/>
          <a:stretch/>
        </p:blipFill>
        <p:spPr>
          <a:xfrm>
            <a:off x="6543623" y="3165689"/>
            <a:ext cx="1722490" cy="1415437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729980" y="3550940"/>
            <a:ext cx="3305175" cy="18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498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82" t="-9810" r="7582" b="1"/>
          <a:stretch/>
        </p:blipFill>
        <p:spPr>
          <a:xfrm>
            <a:off x="899592" y="-482878"/>
            <a:ext cx="7200800" cy="7296809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TextBox 1"/>
          <p:cNvSpPr txBox="1"/>
          <p:nvPr/>
        </p:nvSpPr>
        <p:spPr>
          <a:xfrm>
            <a:off x="395536" y="404664"/>
            <a:ext cx="828092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1400" dirty="0"/>
              <a:t>Работа с портретом. </a:t>
            </a:r>
            <a:br>
              <a:rPr lang="ru-RU" sz="1400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7940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687578"/>
            <a:ext cx="7056783" cy="5373185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666468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476672"/>
            <a:ext cx="6552728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Задачи:</a:t>
            </a:r>
          </a:p>
          <a:p>
            <a:r>
              <a:rPr lang="ru-RU" sz="1400" dirty="0" smtClean="0"/>
              <a:t>1. Формирование </a:t>
            </a:r>
            <a:r>
              <a:rPr lang="ru-RU" sz="1400" dirty="0"/>
              <a:t>представления детей о  </a:t>
            </a:r>
            <a:r>
              <a:rPr lang="ru-RU" sz="1400" dirty="0" smtClean="0"/>
              <a:t>человеке, животных. Учить узнавать называть </a:t>
            </a:r>
            <a:r>
              <a:rPr lang="ru-RU" sz="1400" dirty="0"/>
              <a:t>органы чувств, </a:t>
            </a:r>
            <a:r>
              <a:rPr lang="ru-RU" sz="1400" dirty="0" smtClean="0"/>
              <a:t>закреплять представления </a:t>
            </a:r>
            <a:r>
              <a:rPr lang="ru-RU" sz="1400" dirty="0"/>
              <a:t>об их роли в </a:t>
            </a:r>
            <a:r>
              <a:rPr lang="ru-RU" sz="1400" dirty="0" smtClean="0"/>
              <a:t>организме и  способах их сохранения и укрепления.</a:t>
            </a:r>
            <a:r>
              <a:rPr lang="ru-RU" sz="1400" dirty="0"/>
              <a:t> </a:t>
            </a:r>
            <a:br>
              <a:rPr lang="ru-RU" sz="1400" dirty="0"/>
            </a:br>
            <a:r>
              <a:rPr lang="ru-RU" sz="1400" dirty="0"/>
              <a:t>2. Учить различать запахи и вкусы. </a:t>
            </a:r>
            <a:br>
              <a:rPr lang="ru-RU" sz="1400" dirty="0"/>
            </a:br>
            <a:r>
              <a:rPr lang="ru-RU" sz="1400" dirty="0"/>
              <a:t>3. Закрепить основные цвета (синий, красный, жёлтый, зелёный). </a:t>
            </a:r>
            <a:br>
              <a:rPr lang="ru-RU" sz="1400" dirty="0"/>
            </a:br>
            <a:r>
              <a:rPr lang="ru-RU" sz="1400" dirty="0"/>
              <a:t>4. Закрепить понятие «много», «один». </a:t>
            </a:r>
            <a:br>
              <a:rPr lang="ru-RU" sz="1400" dirty="0"/>
            </a:br>
            <a:r>
              <a:rPr lang="ru-RU" sz="1400" dirty="0"/>
              <a:t>5. Развивать речь, внимание, память. </a:t>
            </a:r>
            <a:br>
              <a:rPr lang="ru-RU" sz="1400" dirty="0"/>
            </a:br>
            <a:r>
              <a:rPr lang="ru-RU" sz="1400" dirty="0"/>
              <a:t>6. Воспитывать доброжелательное отношение друг к другу, учить культуре поведения. </a:t>
            </a:r>
            <a:br>
              <a:rPr lang="ru-RU" sz="1400" dirty="0"/>
            </a:br>
            <a:r>
              <a:rPr lang="ru-RU" dirty="0" smtClean="0"/>
              <a:t>Материал:</a:t>
            </a:r>
          </a:p>
          <a:p>
            <a:r>
              <a:rPr lang="ru-RU" sz="1400" dirty="0"/>
              <a:t>цветы из бумаги (красные, синие, жёлтые, зелёные), корзинка, </a:t>
            </a:r>
            <a:r>
              <a:rPr lang="ru-RU" sz="1400" dirty="0" smtClean="0"/>
              <a:t>бабочка на тонкой проволочке ( гибкая), баночки темные с луком, мандарином, </a:t>
            </a:r>
            <a:r>
              <a:rPr lang="ru-RU" sz="1400" dirty="0"/>
              <a:t>картинка «Недорисованный портрет», «Чудесный мешочек» с музыкальными инструментами. </a:t>
            </a:r>
            <a:br>
              <a:rPr lang="ru-RU" sz="1400" dirty="0"/>
            </a:br>
            <a:r>
              <a:rPr lang="ru-RU" dirty="0" smtClean="0"/>
              <a:t>Предварительная работа:</a:t>
            </a:r>
          </a:p>
          <a:p>
            <a:r>
              <a:rPr lang="ru-RU" sz="1400" dirty="0" smtClean="0"/>
              <a:t>Рассматривание иллюстраций с изображением органов чувств у человека, животных, дидактические игры «Сложи картинки», чтение стихов по органы чувств.</a:t>
            </a:r>
            <a:endParaRPr lang="ru-RU" sz="1400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9435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548680"/>
            <a:ext cx="18002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Ход:</a:t>
            </a:r>
          </a:p>
          <a:p>
            <a:r>
              <a:rPr lang="ru-RU" sz="1400" dirty="0" smtClean="0"/>
              <a:t>Воспитатель приглашает детей на ковер и  </a:t>
            </a:r>
            <a:r>
              <a:rPr lang="ru-RU" sz="1400" dirty="0"/>
              <a:t>предлагает поиграть в игру-приветствие «Здравствуйте</a:t>
            </a:r>
            <a:r>
              <a:rPr lang="ru-RU" sz="1400" dirty="0" smtClean="0"/>
              <a:t>»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200" dirty="0"/>
              <a:t>Здравствуйте, ладошки! </a:t>
            </a:r>
            <a:br>
              <a:rPr lang="ru-RU" sz="1200" dirty="0"/>
            </a:br>
            <a:r>
              <a:rPr lang="ru-RU" sz="1200" dirty="0"/>
              <a:t>Хлоп, хлоп, хлоп! </a:t>
            </a:r>
            <a:br>
              <a:rPr lang="ru-RU" sz="1200" dirty="0"/>
            </a:br>
            <a:r>
              <a:rPr lang="ru-RU" sz="1200" dirty="0"/>
              <a:t>Здравствуйте, ножки! </a:t>
            </a:r>
            <a:br>
              <a:rPr lang="ru-RU" sz="1200" dirty="0"/>
            </a:br>
            <a:r>
              <a:rPr lang="ru-RU" sz="1200" dirty="0"/>
              <a:t>Топ, топ, топ! </a:t>
            </a:r>
            <a:br>
              <a:rPr lang="ru-RU" sz="1200" dirty="0"/>
            </a:br>
            <a:r>
              <a:rPr lang="ru-RU" sz="1200" dirty="0"/>
              <a:t>Здравствуйте, щёчки! </a:t>
            </a:r>
            <a:br>
              <a:rPr lang="ru-RU" sz="1200" dirty="0"/>
            </a:br>
            <a:r>
              <a:rPr lang="ru-RU" sz="1200" dirty="0"/>
              <a:t>Плюх, плюх, плюх! </a:t>
            </a:r>
            <a:br>
              <a:rPr lang="ru-RU" sz="1200" dirty="0"/>
            </a:br>
            <a:r>
              <a:rPr lang="ru-RU" sz="1200" dirty="0"/>
              <a:t>Пухленькие щёчки! </a:t>
            </a:r>
            <a:br>
              <a:rPr lang="ru-RU" sz="1200" dirty="0"/>
            </a:br>
            <a:r>
              <a:rPr lang="ru-RU" sz="1200" dirty="0"/>
              <a:t>Плюх, плюх, плюх! </a:t>
            </a:r>
            <a:br>
              <a:rPr lang="ru-RU" sz="1200" dirty="0"/>
            </a:br>
            <a:r>
              <a:rPr lang="ru-RU" sz="1200" dirty="0"/>
              <a:t>Здравствуйте, губки! </a:t>
            </a:r>
            <a:br>
              <a:rPr lang="ru-RU" sz="1200" dirty="0"/>
            </a:br>
            <a:r>
              <a:rPr lang="ru-RU" sz="1200" dirty="0"/>
              <a:t>Чмок, чмок, чмок! </a:t>
            </a:r>
            <a:br>
              <a:rPr lang="ru-RU" sz="1200" dirty="0"/>
            </a:br>
            <a:r>
              <a:rPr lang="ru-RU" sz="1200" dirty="0"/>
              <a:t>Здравствуйте, зубки! </a:t>
            </a:r>
            <a:br>
              <a:rPr lang="ru-RU" sz="1200" dirty="0"/>
            </a:br>
            <a:r>
              <a:rPr lang="ru-RU" sz="1200" dirty="0"/>
              <a:t>Щёлк, щёлк, щёлк! </a:t>
            </a:r>
            <a:br>
              <a:rPr lang="ru-RU" sz="1200" dirty="0"/>
            </a:br>
            <a:r>
              <a:rPr lang="ru-RU" sz="1200" dirty="0"/>
              <a:t>Здравствуй, мой носик! </a:t>
            </a:r>
            <a:br>
              <a:rPr lang="ru-RU" sz="1200" dirty="0"/>
            </a:br>
            <a:r>
              <a:rPr lang="ru-RU" sz="1200" dirty="0" err="1"/>
              <a:t>Бип</a:t>
            </a:r>
            <a:r>
              <a:rPr lang="ru-RU" sz="1200" dirty="0"/>
              <a:t>, </a:t>
            </a:r>
            <a:r>
              <a:rPr lang="ru-RU" sz="1200" dirty="0" err="1"/>
              <a:t>бип</a:t>
            </a:r>
            <a:r>
              <a:rPr lang="ru-RU" sz="1200" dirty="0"/>
              <a:t>, </a:t>
            </a:r>
            <a:r>
              <a:rPr lang="ru-RU" sz="1200" dirty="0" err="1"/>
              <a:t>бип</a:t>
            </a:r>
            <a:r>
              <a:rPr lang="ru-RU" sz="1200" dirty="0"/>
              <a:t>! </a:t>
            </a:r>
            <a:br>
              <a:rPr lang="ru-RU" sz="1200" dirty="0"/>
            </a:br>
            <a:endParaRPr lang="ru-RU" sz="1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6055" y="332656"/>
            <a:ext cx="3074742" cy="302433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2564904"/>
            <a:ext cx="2910928" cy="397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727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105" b="8477"/>
          <a:stretch/>
        </p:blipFill>
        <p:spPr>
          <a:xfrm>
            <a:off x="323528" y="188641"/>
            <a:ext cx="3127595" cy="2702043"/>
          </a:xfrm>
          <a:prstGeom prst="rect">
            <a:avLst/>
          </a:prstGeom>
        </p:spPr>
      </p:pic>
      <p:pic>
        <p:nvPicPr>
          <p:cNvPr id="1026" name="Picture 2" descr="http://im5-tub-ru.yandex.net/i?id=189267015-24-72&amp;n=2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04" t="10403" r="-7045" b="-6048"/>
          <a:stretch/>
        </p:blipFill>
        <p:spPr bwMode="auto">
          <a:xfrm>
            <a:off x="4716016" y="404664"/>
            <a:ext cx="3744416" cy="2719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501007"/>
            <a:ext cx="3588852" cy="2610991"/>
          </a:xfrm>
          <a:prstGeom prst="rect">
            <a:avLst/>
          </a:prstGeom>
        </p:spPr>
      </p:pic>
      <p:pic>
        <p:nvPicPr>
          <p:cNvPr id="1028" name="Picture 4" descr="http://etc.usf.edu/clipart/19100/19107/nose_19107_lg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525" y="3501007"/>
            <a:ext cx="2196387" cy="3082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2550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92167"/>
            <a:ext cx="82089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У </a:t>
            </a:r>
            <a:r>
              <a:rPr lang="ru-RU" sz="1400" dirty="0"/>
              <a:t>кого есть глаза ?  Где у вас глаза, покажите? Сколько их? Зачем нам нужны глаза? </a:t>
            </a:r>
            <a:br>
              <a:rPr lang="ru-RU" sz="1400" dirty="0"/>
            </a:br>
            <a:endParaRPr lang="ru-RU" sz="1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432831"/>
            <a:ext cx="2054417" cy="15408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762" y="3561363"/>
            <a:ext cx="2057601" cy="13077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884536"/>
            <a:ext cx="2222500" cy="2222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1" y="1488862"/>
            <a:ext cx="2143125" cy="1428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9953" y="5188901"/>
            <a:ext cx="2286000" cy="1428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3562010"/>
            <a:ext cx="2020810" cy="13353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5188901"/>
            <a:ext cx="2088232" cy="1428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32012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92167"/>
            <a:ext cx="820891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Глазки </a:t>
            </a:r>
            <a:r>
              <a:rPr lang="ru-RU" sz="1400" dirty="0"/>
              <a:t>нужно беречь, чтобы не болели. А как надо их беречь? (мыть, не трогать грязными руками и </a:t>
            </a:r>
            <a:r>
              <a:rPr lang="ru-RU" sz="1400" dirty="0" err="1"/>
              <a:t>пр</a:t>
            </a:r>
            <a:r>
              <a:rPr lang="ru-RU" sz="1400" dirty="0" smtClean="0"/>
              <a:t>).</a:t>
            </a:r>
            <a:endParaRPr lang="ru-RU" sz="1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5" y="980728"/>
            <a:ext cx="3021283" cy="236904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3687" y="1047973"/>
            <a:ext cx="2810761" cy="223455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8229" y="3068960"/>
            <a:ext cx="3623525" cy="271764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484"/>
          <a:stretch/>
        </p:blipFill>
        <p:spPr>
          <a:xfrm>
            <a:off x="611560" y="4077072"/>
            <a:ext cx="1509576" cy="253294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4666" y="4389182"/>
            <a:ext cx="2304256" cy="2220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365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92167"/>
            <a:ext cx="82089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Воспитатель </a:t>
            </a:r>
            <a:r>
              <a:rPr lang="ru-RU" sz="1400" dirty="0"/>
              <a:t>предлагает сделать гимнастику для глаз, а помогать будет детям бабочка: дети следят за перемещением бабочки влево, вправо, вверх, вниз, близко, далеко. </a:t>
            </a:r>
            <a:br>
              <a:rPr lang="ru-RU" sz="1400" dirty="0"/>
            </a:br>
            <a:endParaRPr lang="ru-RU" sz="1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381139">
            <a:off x="726538" y="3153189"/>
            <a:ext cx="2828110" cy="2733840"/>
          </a:xfrm>
          <a:prstGeom prst="rect">
            <a:avLst/>
          </a:prstGeom>
        </p:spPr>
      </p:pic>
      <p:sp>
        <p:nvSpPr>
          <p:cNvPr id="5" name="Полилиния 4"/>
          <p:cNvSpPr/>
          <p:nvPr/>
        </p:nvSpPr>
        <p:spPr>
          <a:xfrm>
            <a:off x="2625213" y="2374470"/>
            <a:ext cx="3819832" cy="1578098"/>
          </a:xfrm>
          <a:custGeom>
            <a:avLst/>
            <a:gdLst>
              <a:gd name="connsiteX0" fmla="*/ 0 w 3819832"/>
              <a:gd name="connsiteY0" fmla="*/ 1578098 h 1578098"/>
              <a:gd name="connsiteX1" fmla="*/ 88490 w 3819832"/>
              <a:gd name="connsiteY1" fmla="*/ 1519104 h 1578098"/>
              <a:gd name="connsiteX2" fmla="*/ 176981 w 3819832"/>
              <a:gd name="connsiteY2" fmla="*/ 1460111 h 1578098"/>
              <a:gd name="connsiteX3" fmla="*/ 221226 w 3819832"/>
              <a:gd name="connsiteY3" fmla="*/ 1430614 h 1578098"/>
              <a:gd name="connsiteX4" fmla="*/ 309716 w 3819832"/>
              <a:gd name="connsiteY4" fmla="*/ 1401117 h 1578098"/>
              <a:gd name="connsiteX5" fmla="*/ 353961 w 3819832"/>
              <a:gd name="connsiteY5" fmla="*/ 1371620 h 1578098"/>
              <a:gd name="connsiteX6" fmla="*/ 486697 w 3819832"/>
              <a:gd name="connsiteY6" fmla="*/ 1297878 h 1578098"/>
              <a:gd name="connsiteX7" fmla="*/ 619432 w 3819832"/>
              <a:gd name="connsiteY7" fmla="*/ 1194640 h 1578098"/>
              <a:gd name="connsiteX8" fmla="*/ 663677 w 3819832"/>
              <a:gd name="connsiteY8" fmla="*/ 1179891 h 1578098"/>
              <a:gd name="connsiteX9" fmla="*/ 766916 w 3819832"/>
              <a:gd name="connsiteY9" fmla="*/ 1120898 h 1578098"/>
              <a:gd name="connsiteX10" fmla="*/ 811161 w 3819832"/>
              <a:gd name="connsiteY10" fmla="*/ 1106149 h 1578098"/>
              <a:gd name="connsiteX11" fmla="*/ 899652 w 3819832"/>
              <a:gd name="connsiteY11" fmla="*/ 1047156 h 1578098"/>
              <a:gd name="connsiteX12" fmla="*/ 1002890 w 3819832"/>
              <a:gd name="connsiteY12" fmla="*/ 1002911 h 1578098"/>
              <a:gd name="connsiteX13" fmla="*/ 1091381 w 3819832"/>
              <a:gd name="connsiteY13" fmla="*/ 929169 h 1578098"/>
              <a:gd name="connsiteX14" fmla="*/ 1135626 w 3819832"/>
              <a:gd name="connsiteY14" fmla="*/ 914420 h 1578098"/>
              <a:gd name="connsiteX15" fmla="*/ 1283110 w 3819832"/>
              <a:gd name="connsiteY15" fmla="*/ 825930 h 1578098"/>
              <a:gd name="connsiteX16" fmla="*/ 1371600 w 3819832"/>
              <a:gd name="connsiteY16" fmla="*/ 796433 h 1578098"/>
              <a:gd name="connsiteX17" fmla="*/ 1415845 w 3819832"/>
              <a:gd name="connsiteY17" fmla="*/ 781685 h 1578098"/>
              <a:gd name="connsiteX18" fmla="*/ 1460090 w 3819832"/>
              <a:gd name="connsiteY18" fmla="*/ 766936 h 1578098"/>
              <a:gd name="connsiteX19" fmla="*/ 1533832 w 3819832"/>
              <a:gd name="connsiteY19" fmla="*/ 752188 h 1578098"/>
              <a:gd name="connsiteX20" fmla="*/ 1681316 w 3819832"/>
              <a:gd name="connsiteY20" fmla="*/ 737440 h 1578098"/>
              <a:gd name="connsiteX21" fmla="*/ 1799303 w 3819832"/>
              <a:gd name="connsiteY21" fmla="*/ 707943 h 1578098"/>
              <a:gd name="connsiteX22" fmla="*/ 1843548 w 3819832"/>
              <a:gd name="connsiteY22" fmla="*/ 693195 h 1578098"/>
              <a:gd name="connsiteX23" fmla="*/ 1902542 w 3819832"/>
              <a:gd name="connsiteY23" fmla="*/ 678446 h 1578098"/>
              <a:gd name="connsiteX24" fmla="*/ 1991032 w 3819832"/>
              <a:gd name="connsiteY24" fmla="*/ 648949 h 1578098"/>
              <a:gd name="connsiteX25" fmla="*/ 2035277 w 3819832"/>
              <a:gd name="connsiteY25" fmla="*/ 634201 h 1578098"/>
              <a:gd name="connsiteX26" fmla="*/ 2094271 w 3819832"/>
              <a:gd name="connsiteY26" fmla="*/ 619453 h 1578098"/>
              <a:gd name="connsiteX27" fmla="*/ 2227006 w 3819832"/>
              <a:gd name="connsiteY27" fmla="*/ 560459 h 1578098"/>
              <a:gd name="connsiteX28" fmla="*/ 2286000 w 3819832"/>
              <a:gd name="connsiteY28" fmla="*/ 530962 h 1578098"/>
              <a:gd name="connsiteX29" fmla="*/ 2374490 w 3819832"/>
              <a:gd name="connsiteY29" fmla="*/ 501465 h 1578098"/>
              <a:gd name="connsiteX30" fmla="*/ 2433484 w 3819832"/>
              <a:gd name="connsiteY30" fmla="*/ 471969 h 1578098"/>
              <a:gd name="connsiteX31" fmla="*/ 2521974 w 3819832"/>
              <a:gd name="connsiteY31" fmla="*/ 442472 h 1578098"/>
              <a:gd name="connsiteX32" fmla="*/ 2580968 w 3819832"/>
              <a:gd name="connsiteY32" fmla="*/ 412975 h 1578098"/>
              <a:gd name="connsiteX33" fmla="*/ 2625213 w 3819832"/>
              <a:gd name="connsiteY33" fmla="*/ 398227 h 1578098"/>
              <a:gd name="connsiteX34" fmla="*/ 2772697 w 3819832"/>
              <a:gd name="connsiteY34" fmla="*/ 339233 h 1578098"/>
              <a:gd name="connsiteX35" fmla="*/ 2816942 w 3819832"/>
              <a:gd name="connsiteY35" fmla="*/ 324485 h 1578098"/>
              <a:gd name="connsiteX36" fmla="*/ 3141406 w 3819832"/>
              <a:gd name="connsiteY36" fmla="*/ 265491 h 1578098"/>
              <a:gd name="connsiteX37" fmla="*/ 3229897 w 3819832"/>
              <a:gd name="connsiteY37" fmla="*/ 250743 h 1578098"/>
              <a:gd name="connsiteX38" fmla="*/ 3288890 w 3819832"/>
              <a:gd name="connsiteY38" fmla="*/ 235995 h 1578098"/>
              <a:gd name="connsiteX39" fmla="*/ 3436374 w 3819832"/>
              <a:gd name="connsiteY39" fmla="*/ 177001 h 1578098"/>
              <a:gd name="connsiteX40" fmla="*/ 3524864 w 3819832"/>
              <a:gd name="connsiteY40" fmla="*/ 118007 h 1578098"/>
              <a:gd name="connsiteX41" fmla="*/ 3569110 w 3819832"/>
              <a:gd name="connsiteY41" fmla="*/ 88511 h 1578098"/>
              <a:gd name="connsiteX42" fmla="*/ 3657600 w 3819832"/>
              <a:gd name="connsiteY42" fmla="*/ 59014 h 1578098"/>
              <a:gd name="connsiteX43" fmla="*/ 3701845 w 3819832"/>
              <a:gd name="connsiteY43" fmla="*/ 44265 h 1578098"/>
              <a:gd name="connsiteX44" fmla="*/ 3746090 w 3819832"/>
              <a:gd name="connsiteY44" fmla="*/ 14769 h 1578098"/>
              <a:gd name="connsiteX45" fmla="*/ 3819832 w 3819832"/>
              <a:gd name="connsiteY45" fmla="*/ 20 h 1578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3819832" h="1578098">
                <a:moveTo>
                  <a:pt x="0" y="1578098"/>
                </a:moveTo>
                <a:cubicBezTo>
                  <a:pt x="29497" y="1558433"/>
                  <a:pt x="60507" y="1540869"/>
                  <a:pt x="88490" y="1519104"/>
                </a:cubicBezTo>
                <a:cubicBezTo>
                  <a:pt x="171345" y="1454661"/>
                  <a:pt x="92363" y="1488316"/>
                  <a:pt x="176981" y="1460111"/>
                </a:cubicBezTo>
                <a:cubicBezTo>
                  <a:pt x="191729" y="1450279"/>
                  <a:pt x="205028" y="1437813"/>
                  <a:pt x="221226" y="1430614"/>
                </a:cubicBezTo>
                <a:cubicBezTo>
                  <a:pt x="249638" y="1417986"/>
                  <a:pt x="309716" y="1401117"/>
                  <a:pt x="309716" y="1401117"/>
                </a:cubicBezTo>
                <a:cubicBezTo>
                  <a:pt x="324464" y="1391285"/>
                  <a:pt x="338107" y="1379547"/>
                  <a:pt x="353961" y="1371620"/>
                </a:cubicBezTo>
                <a:cubicBezTo>
                  <a:pt x="428146" y="1334527"/>
                  <a:pt x="393689" y="1390886"/>
                  <a:pt x="486697" y="1297878"/>
                </a:cubicBezTo>
                <a:cubicBezTo>
                  <a:pt x="524874" y="1259701"/>
                  <a:pt x="566508" y="1212282"/>
                  <a:pt x="619432" y="1194640"/>
                </a:cubicBezTo>
                <a:cubicBezTo>
                  <a:pt x="634180" y="1189724"/>
                  <a:pt x="649772" y="1186843"/>
                  <a:pt x="663677" y="1179891"/>
                </a:cubicBezTo>
                <a:cubicBezTo>
                  <a:pt x="811796" y="1105831"/>
                  <a:pt x="585916" y="1198470"/>
                  <a:pt x="766916" y="1120898"/>
                </a:cubicBezTo>
                <a:cubicBezTo>
                  <a:pt x="781205" y="1114774"/>
                  <a:pt x="797571" y="1113699"/>
                  <a:pt x="811161" y="1106149"/>
                </a:cubicBezTo>
                <a:cubicBezTo>
                  <a:pt x="842151" y="1088933"/>
                  <a:pt x="866021" y="1058367"/>
                  <a:pt x="899652" y="1047156"/>
                </a:cubicBezTo>
                <a:cubicBezTo>
                  <a:pt x="949287" y="1030610"/>
                  <a:pt x="951865" y="1032068"/>
                  <a:pt x="1002890" y="1002911"/>
                </a:cubicBezTo>
                <a:cubicBezTo>
                  <a:pt x="1171758" y="906416"/>
                  <a:pt x="908378" y="1051171"/>
                  <a:pt x="1091381" y="929169"/>
                </a:cubicBezTo>
                <a:cubicBezTo>
                  <a:pt x="1104316" y="920546"/>
                  <a:pt x="1122036" y="921970"/>
                  <a:pt x="1135626" y="914420"/>
                </a:cubicBezTo>
                <a:cubicBezTo>
                  <a:pt x="1224663" y="864955"/>
                  <a:pt x="1203414" y="857809"/>
                  <a:pt x="1283110" y="825930"/>
                </a:cubicBezTo>
                <a:cubicBezTo>
                  <a:pt x="1311978" y="814383"/>
                  <a:pt x="1342103" y="806265"/>
                  <a:pt x="1371600" y="796433"/>
                </a:cubicBezTo>
                <a:lnTo>
                  <a:pt x="1415845" y="781685"/>
                </a:lnTo>
                <a:cubicBezTo>
                  <a:pt x="1430593" y="776769"/>
                  <a:pt x="1444846" y="769985"/>
                  <a:pt x="1460090" y="766936"/>
                </a:cubicBezTo>
                <a:cubicBezTo>
                  <a:pt x="1484671" y="762020"/>
                  <a:pt x="1508984" y="755501"/>
                  <a:pt x="1533832" y="752188"/>
                </a:cubicBezTo>
                <a:cubicBezTo>
                  <a:pt x="1582805" y="745658"/>
                  <a:pt x="1632155" y="742356"/>
                  <a:pt x="1681316" y="737440"/>
                </a:cubicBezTo>
                <a:cubicBezTo>
                  <a:pt x="1782445" y="703729"/>
                  <a:pt x="1656940" y="743533"/>
                  <a:pt x="1799303" y="707943"/>
                </a:cubicBezTo>
                <a:cubicBezTo>
                  <a:pt x="1814385" y="704173"/>
                  <a:pt x="1828600" y="697466"/>
                  <a:pt x="1843548" y="693195"/>
                </a:cubicBezTo>
                <a:cubicBezTo>
                  <a:pt x="1863038" y="687626"/>
                  <a:pt x="1883127" y="684271"/>
                  <a:pt x="1902542" y="678446"/>
                </a:cubicBezTo>
                <a:cubicBezTo>
                  <a:pt x="1932323" y="669512"/>
                  <a:pt x="1961535" y="658781"/>
                  <a:pt x="1991032" y="648949"/>
                </a:cubicBezTo>
                <a:cubicBezTo>
                  <a:pt x="2005780" y="644033"/>
                  <a:pt x="2020195" y="637971"/>
                  <a:pt x="2035277" y="634201"/>
                </a:cubicBezTo>
                <a:lnTo>
                  <a:pt x="2094271" y="619453"/>
                </a:lnTo>
                <a:cubicBezTo>
                  <a:pt x="2224416" y="532689"/>
                  <a:pt x="2016402" y="665761"/>
                  <a:pt x="2227006" y="560459"/>
                </a:cubicBezTo>
                <a:cubicBezTo>
                  <a:pt x="2246671" y="550627"/>
                  <a:pt x="2265587" y="539127"/>
                  <a:pt x="2286000" y="530962"/>
                </a:cubicBezTo>
                <a:cubicBezTo>
                  <a:pt x="2314868" y="519415"/>
                  <a:pt x="2346680" y="515370"/>
                  <a:pt x="2374490" y="501465"/>
                </a:cubicBezTo>
                <a:cubicBezTo>
                  <a:pt x="2394155" y="491633"/>
                  <a:pt x="2413071" y="480134"/>
                  <a:pt x="2433484" y="471969"/>
                </a:cubicBezTo>
                <a:cubicBezTo>
                  <a:pt x="2462352" y="460422"/>
                  <a:pt x="2494164" y="456377"/>
                  <a:pt x="2521974" y="442472"/>
                </a:cubicBezTo>
                <a:cubicBezTo>
                  <a:pt x="2541639" y="432640"/>
                  <a:pt x="2560760" y="421636"/>
                  <a:pt x="2580968" y="412975"/>
                </a:cubicBezTo>
                <a:cubicBezTo>
                  <a:pt x="2595257" y="406851"/>
                  <a:pt x="2610924" y="404351"/>
                  <a:pt x="2625213" y="398227"/>
                </a:cubicBezTo>
                <a:cubicBezTo>
                  <a:pt x="2777120" y="333124"/>
                  <a:pt x="2571277" y="406373"/>
                  <a:pt x="2772697" y="339233"/>
                </a:cubicBezTo>
                <a:lnTo>
                  <a:pt x="2816942" y="324485"/>
                </a:lnTo>
                <a:cubicBezTo>
                  <a:pt x="2946237" y="238287"/>
                  <a:pt x="2806986" y="321226"/>
                  <a:pt x="3141406" y="265491"/>
                </a:cubicBezTo>
                <a:cubicBezTo>
                  <a:pt x="3170903" y="260575"/>
                  <a:pt x="3200574" y="256607"/>
                  <a:pt x="3229897" y="250743"/>
                </a:cubicBezTo>
                <a:cubicBezTo>
                  <a:pt x="3249773" y="246768"/>
                  <a:pt x="3269475" y="241819"/>
                  <a:pt x="3288890" y="235995"/>
                </a:cubicBezTo>
                <a:cubicBezTo>
                  <a:pt x="3345170" y="219111"/>
                  <a:pt x="3387096" y="206568"/>
                  <a:pt x="3436374" y="177001"/>
                </a:cubicBezTo>
                <a:cubicBezTo>
                  <a:pt x="3466773" y="158762"/>
                  <a:pt x="3495367" y="137671"/>
                  <a:pt x="3524864" y="118007"/>
                </a:cubicBezTo>
                <a:cubicBezTo>
                  <a:pt x="3539612" y="108175"/>
                  <a:pt x="3552294" y="94116"/>
                  <a:pt x="3569110" y="88511"/>
                </a:cubicBezTo>
                <a:lnTo>
                  <a:pt x="3657600" y="59014"/>
                </a:lnTo>
                <a:cubicBezTo>
                  <a:pt x="3672348" y="54098"/>
                  <a:pt x="3688910" y="52888"/>
                  <a:pt x="3701845" y="44265"/>
                </a:cubicBezTo>
                <a:cubicBezTo>
                  <a:pt x="3716593" y="34433"/>
                  <a:pt x="3729798" y="21751"/>
                  <a:pt x="3746090" y="14769"/>
                </a:cubicBezTo>
                <a:cubicBezTo>
                  <a:pt x="3783287" y="-1172"/>
                  <a:pt x="3791257" y="20"/>
                  <a:pt x="3819832" y="2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227206">
            <a:off x="6886402" y="1431468"/>
            <a:ext cx="945991" cy="914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088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38027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1400" dirty="0" smtClean="0"/>
              <a:t>Очень </a:t>
            </a:r>
            <a:r>
              <a:rPr lang="ru-RU" sz="1400" dirty="0"/>
              <a:t>важен каждый нос, если он к лицу прирос. Покажите свой носик? </a:t>
            </a:r>
            <a:r>
              <a:rPr lang="ru-RU" sz="1400" dirty="0" smtClean="0"/>
              <a:t>Для чего нужен нос? </a:t>
            </a:r>
            <a:r>
              <a:rPr lang="ru-RU" sz="1400" dirty="0"/>
              <a:t>(дышать</a:t>
            </a:r>
            <a:r>
              <a:rPr lang="ru-RU" sz="1400" dirty="0" smtClean="0"/>
              <a:t>)</a:t>
            </a:r>
            <a:endParaRPr lang="ru-RU" sz="1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21" t="42505" r="24986" b="33009"/>
          <a:stretch/>
        </p:blipFill>
        <p:spPr>
          <a:xfrm>
            <a:off x="3635896" y="1369015"/>
            <a:ext cx="2076115" cy="997269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3140968"/>
            <a:ext cx="4248472" cy="3261627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140968"/>
            <a:ext cx="3153608" cy="3354902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43000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9124" y="438027"/>
            <a:ext cx="82809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Покажите </a:t>
            </a:r>
            <a:r>
              <a:rPr lang="ru-RU" sz="1400" dirty="0"/>
              <a:t>свой рот, скажите «А», постучите зубками. Для чего нам нужен рот? (ответы детей) </a:t>
            </a:r>
            <a:br>
              <a:rPr lang="ru-RU" sz="1400" dirty="0"/>
            </a:br>
            <a:r>
              <a:rPr lang="ru-RU" sz="1400" dirty="0" smtClean="0"/>
              <a:t>А </a:t>
            </a:r>
            <a:r>
              <a:rPr lang="ru-RU" sz="1400" dirty="0"/>
              <a:t>зубки нам зачем? Как за ними надо ухаживать? (ответы детей) </a:t>
            </a:r>
            <a:br>
              <a:rPr lang="ru-RU" sz="1400" dirty="0"/>
            </a:br>
            <a:endParaRPr lang="ru-RU" sz="1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39" y="1204016"/>
            <a:ext cx="3134733" cy="228060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175465"/>
            <a:ext cx="2143168" cy="294931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727863"/>
            <a:ext cx="3668004" cy="2670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3367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235</Words>
  <Application>Microsoft Office PowerPoint</Application>
  <PresentationFormat>Экран (4:3)</PresentationFormat>
  <Paragraphs>25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</dc:creator>
  <cp:lastModifiedBy>Светлана</cp:lastModifiedBy>
  <cp:revision>18</cp:revision>
  <cp:lastPrinted>2014-01-24T08:56:09Z</cp:lastPrinted>
  <dcterms:created xsi:type="dcterms:W3CDTF">2014-01-24T07:28:16Z</dcterms:created>
  <dcterms:modified xsi:type="dcterms:W3CDTF">2015-12-30T12:25:21Z</dcterms:modified>
</cp:coreProperties>
</file>