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0" r:id="rId10"/>
    <p:sldId id="263" r:id="rId11"/>
    <p:sldId id="268" r:id="rId12"/>
    <p:sldId id="269" r:id="rId13"/>
    <p:sldId id="265" r:id="rId14"/>
    <p:sldId id="267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Обобщающий урок по литературе</a:t>
            </a:r>
            <a:br>
              <a:rPr lang="ru-RU" dirty="0" smtClean="0"/>
            </a:br>
            <a:r>
              <a:rPr lang="ru-RU" dirty="0" smtClean="0"/>
              <a:t>в 3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Великие русские писатели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26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Граф вышел на крыльцо – плечистый, крепкий, с чёрной бородой. Ребята слегка заробели, когда он окинул их острым взглядом из-под густых бровей. Но граф улыбнулся, заговорил – и сразу вся робость прошла, сразу стало просто, хорошо. С первой же встречи началась дружба. А потом возникла и любовь, которая у многих ребят так и осталась на всю жизнь в их сердцах.</a:t>
            </a:r>
          </a:p>
          <a:p>
            <a:r>
              <a:rPr lang="ru-RU" sz="3200" dirty="0"/>
              <a:t>Учитель был графом, его полагалось называть «Ваше сиятельство». Но граф этого не хотел.</a:t>
            </a:r>
          </a:p>
          <a:p>
            <a:r>
              <a:rPr lang="ru-RU" sz="3200" dirty="0"/>
              <a:t>«Не называйте меня “Ваше сиятельство”, – сказал он, – меня зовут... </a:t>
            </a:r>
          </a:p>
        </p:txBody>
      </p:sp>
    </p:spTree>
    <p:extLst>
      <p:ext uri="{BB962C8B-B14F-4D97-AF65-F5344CB8AC3E}">
        <p14:creationId xmlns:p14="http://schemas.microsoft.com/office/powerpoint/2010/main" val="8340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5500" y="2132856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dirty="0"/>
              <a:t>5. Быль «Лев и собачка».</a:t>
            </a:r>
          </a:p>
          <a:p>
            <a:pPr indent="0" algn="just">
              <a:buNone/>
            </a:pPr>
            <a:r>
              <a:rPr lang="ru-RU" dirty="0"/>
              <a:t>Как в Лондоне называлось место, где за деньги показывали диких зверей?</a:t>
            </a:r>
          </a:p>
          <a:p>
            <a:pPr indent="0" algn="just">
              <a:buNone/>
            </a:pPr>
            <a:r>
              <a:rPr lang="ru-RU" dirty="0"/>
              <a:t>    а) Зоопарк;</a:t>
            </a:r>
          </a:p>
          <a:p>
            <a:pPr indent="0" algn="just">
              <a:buNone/>
            </a:pPr>
            <a:r>
              <a:rPr lang="ru-RU" dirty="0"/>
              <a:t>    б) зверинец;</a:t>
            </a:r>
          </a:p>
          <a:p>
            <a:pPr indent="0" algn="just">
              <a:buNone/>
            </a:pPr>
            <a:r>
              <a:rPr lang="ru-RU" dirty="0"/>
              <a:t>    в) заповедник.</a:t>
            </a:r>
          </a:p>
          <a:p>
            <a:pPr indent="0" algn="just">
              <a:buNone/>
            </a:pPr>
            <a:r>
              <a:rPr lang="ru-RU" dirty="0"/>
              <a:t>6. От чего умер лев?</a:t>
            </a:r>
          </a:p>
          <a:p>
            <a:pPr indent="0" algn="just">
              <a:buNone/>
            </a:pPr>
            <a:r>
              <a:rPr lang="ru-RU" dirty="0"/>
              <a:t>    а) От обжорства;</a:t>
            </a:r>
          </a:p>
          <a:p>
            <a:pPr indent="0" algn="just">
              <a:buNone/>
            </a:pPr>
            <a:r>
              <a:rPr lang="ru-RU" dirty="0"/>
              <a:t>    б) тоски;</a:t>
            </a:r>
          </a:p>
          <a:p>
            <a:pPr indent="0" algn="just">
              <a:buNone/>
            </a:pPr>
            <a:r>
              <a:rPr lang="ru-RU" dirty="0"/>
              <a:t>    в) радости	</a:t>
            </a:r>
          </a:p>
          <a:p>
            <a:pPr indent="0" algn="just">
              <a:buNone/>
            </a:pPr>
            <a:r>
              <a:rPr lang="ru-RU" dirty="0"/>
              <a:t>7. Как называется имение, в котором жил Л. Н. Толстой?</a:t>
            </a:r>
          </a:p>
          <a:p>
            <a:pPr indent="0" algn="just">
              <a:buNone/>
            </a:pPr>
            <a:r>
              <a:rPr lang="ru-RU" dirty="0"/>
              <a:t>    а) Зелёная Поляна;</a:t>
            </a:r>
          </a:p>
          <a:p>
            <a:pPr indent="0" algn="just">
              <a:buNone/>
            </a:pPr>
            <a:r>
              <a:rPr lang="ru-RU" dirty="0"/>
              <a:t>    б) Ясная Поляна;</a:t>
            </a:r>
          </a:p>
          <a:p>
            <a:pPr indent="0" algn="just">
              <a:buNone/>
            </a:pPr>
            <a:r>
              <a:rPr lang="ru-RU" dirty="0"/>
              <a:t>    в) Солнечная Поляна.	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87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just">
              <a:buNone/>
            </a:pPr>
            <a:r>
              <a:rPr lang="ru-RU" dirty="0" smtClean="0"/>
              <a:t> ПРОИЗВЕДЕНИЯ </a:t>
            </a:r>
            <a:r>
              <a:rPr lang="ru-RU" dirty="0"/>
              <a:t>Л. Н. </a:t>
            </a:r>
            <a:r>
              <a:rPr lang="ru-RU" dirty="0" smtClean="0"/>
              <a:t>ТОЛСТОГО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5501" y="655528"/>
            <a:ext cx="4207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dirty="0"/>
              <a:t>4. Каким предметом капитан корабля напугал своего сына?</a:t>
            </a:r>
          </a:p>
          <a:p>
            <a:pPr indent="0" algn="just">
              <a:buNone/>
            </a:pPr>
            <a:r>
              <a:rPr lang="ru-RU" dirty="0"/>
              <a:t>    а) Пистолетом;</a:t>
            </a:r>
          </a:p>
          <a:p>
            <a:pPr indent="0" algn="just">
              <a:buNone/>
            </a:pPr>
            <a:r>
              <a:rPr lang="ru-RU" dirty="0"/>
              <a:t>    б) ружьём;</a:t>
            </a:r>
          </a:p>
          <a:p>
            <a:pPr indent="0" algn="just">
              <a:buNone/>
            </a:pPr>
            <a:r>
              <a:rPr lang="ru-RU" dirty="0"/>
              <a:t>    в) рогаткой.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969" y="672397"/>
            <a:ext cx="40300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dirty="0"/>
              <a:t>1</a:t>
            </a:r>
            <a:r>
              <a:rPr lang="ru-RU" sz="2000" dirty="0"/>
              <a:t>. У берегов какой земли стоял корабль в рассказе «Акула»?</a:t>
            </a:r>
          </a:p>
          <a:p>
            <a:pPr indent="0" algn="just">
              <a:buNone/>
            </a:pPr>
            <a:r>
              <a:rPr lang="ru-RU" sz="2000" dirty="0"/>
              <a:t>    а) Америки;</a:t>
            </a:r>
          </a:p>
          <a:p>
            <a:pPr indent="0" algn="just">
              <a:buNone/>
            </a:pPr>
            <a:r>
              <a:rPr lang="ru-RU" sz="2000" dirty="0"/>
              <a:t>    б)Африки;</a:t>
            </a:r>
          </a:p>
          <a:p>
            <a:pPr indent="0" algn="just">
              <a:buNone/>
            </a:pPr>
            <a:r>
              <a:rPr lang="ru-RU" sz="2000" dirty="0"/>
              <a:t>    в) </a:t>
            </a:r>
            <a:r>
              <a:rPr lang="ru-RU" sz="2000" dirty="0" smtClean="0"/>
              <a:t>Австралии</a:t>
            </a:r>
            <a:endParaRPr lang="ru-RU" sz="2000" dirty="0"/>
          </a:p>
          <a:p>
            <a:pPr indent="0" algn="just">
              <a:buNone/>
            </a:pPr>
            <a:r>
              <a:rPr lang="ru-RU" sz="2000" dirty="0"/>
              <a:t>2. Кем был отец одного из мальчиков?</a:t>
            </a:r>
          </a:p>
          <a:p>
            <a:pPr indent="0" algn="just">
              <a:buNone/>
            </a:pPr>
            <a:r>
              <a:rPr lang="ru-RU" sz="2000" dirty="0"/>
              <a:t>    а) Танкист;</a:t>
            </a:r>
          </a:p>
          <a:p>
            <a:pPr indent="0" algn="just">
              <a:buNone/>
            </a:pPr>
            <a:r>
              <a:rPr lang="ru-RU" sz="2000" dirty="0"/>
              <a:t>    б) артиллерист;</a:t>
            </a:r>
          </a:p>
          <a:p>
            <a:pPr indent="0" algn="just">
              <a:buNone/>
            </a:pPr>
            <a:r>
              <a:rPr lang="ru-RU" sz="2000" dirty="0"/>
              <a:t>    в) боцман.</a:t>
            </a:r>
          </a:p>
          <a:p>
            <a:pPr indent="0" algn="just">
              <a:buNone/>
            </a:pPr>
            <a:r>
              <a:rPr lang="ru-RU" sz="2000" dirty="0"/>
              <a:t>3. Какое экзотическое животное в рассказе «Прыжок» взяли с собой матросы?</a:t>
            </a:r>
          </a:p>
          <a:p>
            <a:pPr indent="0" algn="just">
              <a:buNone/>
            </a:pPr>
            <a:r>
              <a:rPr lang="ru-RU" sz="2000" dirty="0"/>
              <a:t>    а) Попугая;</a:t>
            </a:r>
          </a:p>
          <a:p>
            <a:pPr indent="0" algn="just">
              <a:buNone/>
            </a:pPr>
            <a:r>
              <a:rPr lang="ru-RU" sz="2000" dirty="0"/>
              <a:t>    б) обезьяну;</a:t>
            </a:r>
          </a:p>
          <a:p>
            <a:pPr indent="0" algn="just">
              <a:buNone/>
            </a:pPr>
            <a:r>
              <a:rPr lang="ru-RU" sz="2000" dirty="0"/>
              <a:t>    в) питона.	</a:t>
            </a:r>
          </a:p>
        </p:txBody>
      </p:sp>
    </p:spTree>
    <p:extLst>
      <p:ext uri="{BB962C8B-B14F-4D97-AF65-F5344CB8AC3E}">
        <p14:creationId xmlns:p14="http://schemas.microsoft.com/office/powerpoint/2010/main" val="22373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8847"/>
            <a:ext cx="90364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Лев </a:t>
            </a:r>
            <a:r>
              <a:rPr lang="ru-RU" sz="2400" dirty="0"/>
              <a:t>Николаевич Толстой принадлежал к древнему русскому роду. Он находился в родстве с А. С. Пушкиным: прабабка Пушкина и прабабка матери Л. Н. Толстого были сестрами.</a:t>
            </a:r>
          </a:p>
          <a:p>
            <a:r>
              <a:rPr lang="ru-RU" sz="2400" dirty="0" smtClean="0"/>
              <a:t>             Толстой </a:t>
            </a:r>
            <a:r>
              <a:rPr lang="ru-RU" sz="2400" dirty="0"/>
              <a:t>рано потерял отца и мать. Он рос очень способным: изучал иностранные языки, занимался историей, музыкой, юридическими науками, медициной, сельским хозяйством, много читал. Всю свою жизнь Лев Николаевич пополнял свои знания и был высокообразованным человеком.</a:t>
            </a:r>
          </a:p>
          <a:p>
            <a:r>
              <a:rPr lang="ru-RU" sz="2400" dirty="0" smtClean="0"/>
              <a:t>              Толстой </a:t>
            </a:r>
            <a:r>
              <a:rPr lang="ru-RU" sz="2400" dirty="0"/>
              <a:t>был на военной службе на Кавказе, а после окончания войны, подав в отставку и посвятив свою жизнь литературе, и поселился в усадьбе Ясная Поляна под Тулой. Именно там Толстой организовал школу для крестьянских детей, создал «Азбуку» для них. Сам же и преподавал в этой школе. Написал для детей очень много произведений. Прожил Лев Николаевич 82 года. Умер от воспаления легких.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dirty="0"/>
              <a:t>Басня</a:t>
            </a:r>
            <a:r>
              <a:rPr lang="ru-RU" sz="2800" dirty="0"/>
              <a:t> – короткий, </a:t>
            </a:r>
            <a:r>
              <a:rPr lang="ru-RU" sz="2800" dirty="0" smtClean="0"/>
              <a:t>нравоучительный </a:t>
            </a:r>
            <a:r>
              <a:rPr lang="ru-RU" sz="2800" dirty="0"/>
              <a:t>рассказ в стихах, в скрытой форме изображающий людей и их поступки. Главные герои: </a:t>
            </a:r>
          </a:p>
          <a:p>
            <a:pPr indent="0">
              <a:buNone/>
            </a:pPr>
            <a:r>
              <a:rPr lang="ru-RU" sz="2800" dirty="0"/>
              <a:t>животные и растения</a:t>
            </a:r>
            <a:r>
              <a:rPr lang="ru-RU" sz="2800" dirty="0" smtClean="0"/>
              <a:t>.</a:t>
            </a:r>
          </a:p>
          <a:p>
            <a:r>
              <a:rPr lang="ru-RU" sz="2800" b="1" dirty="0"/>
              <a:t>М</a:t>
            </a:r>
            <a:r>
              <a:rPr lang="ru-RU" sz="2800" b="1" dirty="0" smtClean="0"/>
              <a:t>ораль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smtClean="0"/>
              <a:t>вывод, поучение.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41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</a:t>
            </a:r>
            <a:r>
              <a:rPr lang="ru-RU" dirty="0"/>
              <a:t>ИСТОРИИ СОЗДАНИЯ БАСЕН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1764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Первым</a:t>
            </a:r>
            <a:r>
              <a:rPr lang="ru-RU" dirty="0"/>
              <a:t>, кто стал использовать приём иносказания (например, изображают животных, а имеют в виду людей), был Эзоп.</a:t>
            </a:r>
          </a:p>
          <a:p>
            <a:r>
              <a:rPr lang="ru-RU" dirty="0"/>
              <a:t>Он жил в Древней Греции около 3000 лет назад. Эзоп был рабом и не мог открыто смеяться над людьми, обладающими властью, он рассказывал истории, который якобы случались с животными. И хотя все понимали, что речь идет о людях, никто не мог обвинить Эзопа в том, что он выявляет неприглядные поступки определённого человека.</a:t>
            </a:r>
          </a:p>
          <a:p>
            <a:r>
              <a:rPr lang="ru-RU" dirty="0"/>
              <a:t>До сих пор иносказательную речь называют Эзоповым языком. Читая басни, мы </a:t>
            </a:r>
            <a:r>
              <a:rPr lang="ru-RU" dirty="0" smtClean="0"/>
              <a:t>научились  понимать </a:t>
            </a:r>
            <a:r>
              <a:rPr lang="ru-RU" dirty="0"/>
              <a:t>Эзопов язык. Многие басни Эзопа стали известны российским читателям благодаря переводам Крылова. Он наделил их русскими чертами, вложил в их уста русскую народную речь.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какой басне такая мораль?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760840" cy="4680520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/>
          </a:p>
          <a:p>
            <a:pPr indent="0" algn="ctr">
              <a:buNone/>
            </a:pPr>
            <a:r>
              <a:rPr lang="ru-RU" sz="2900" dirty="0"/>
              <a:t>Уж сколько раз твердили миру,</a:t>
            </a:r>
          </a:p>
          <a:p>
            <a:pPr indent="0" algn="ctr">
              <a:buNone/>
            </a:pPr>
            <a:r>
              <a:rPr lang="ru-RU" sz="2900" dirty="0"/>
              <a:t>Что лесть гнусна, вредна; но только всё не впрок,</a:t>
            </a:r>
          </a:p>
          <a:p>
            <a:pPr indent="0" algn="ctr">
              <a:buNone/>
            </a:pPr>
            <a:r>
              <a:rPr lang="ru-RU" sz="2900" dirty="0"/>
              <a:t>И в сердце льстец всегда отыщет уголок</a:t>
            </a:r>
            <a:r>
              <a:rPr lang="ru-RU" sz="2900" dirty="0" smtClean="0"/>
              <a:t>.  (……)</a:t>
            </a:r>
            <a:endParaRPr lang="ru-RU" sz="2900" dirty="0"/>
          </a:p>
          <a:p>
            <a:pPr marL="514350" lvl="1" indent="0" algn="ctr">
              <a:buNone/>
            </a:pPr>
            <a:endParaRPr lang="ru-RU" sz="2000" dirty="0" smtClean="0"/>
          </a:p>
          <a:p>
            <a:pPr marL="514350" lvl="1" indent="0" algn="ctr">
              <a:buNone/>
            </a:pPr>
            <a:r>
              <a:rPr lang="ru-RU" sz="3300" dirty="0" smtClean="0"/>
              <a:t>Когда </a:t>
            </a:r>
            <a:r>
              <a:rPr lang="ru-RU" sz="3300" dirty="0"/>
              <a:t>в товарищах согласья нет,</a:t>
            </a:r>
          </a:p>
          <a:p>
            <a:pPr marL="514350" lvl="1" indent="0" algn="ctr">
              <a:buNone/>
            </a:pPr>
            <a:r>
              <a:rPr lang="ru-RU" sz="3300" dirty="0"/>
              <a:t>На лад их дело не пойдёт,</a:t>
            </a:r>
          </a:p>
          <a:p>
            <a:pPr marL="514350" lvl="1" indent="0" algn="ctr">
              <a:buNone/>
            </a:pPr>
            <a:r>
              <a:rPr lang="ru-RU" sz="3300" dirty="0"/>
              <a:t>И выйдет из него не дело, только мука</a:t>
            </a:r>
            <a:r>
              <a:rPr lang="ru-RU" sz="3300" dirty="0" smtClean="0"/>
              <a:t>.(…..)</a:t>
            </a:r>
            <a:endParaRPr lang="ru-RU" sz="3300" dirty="0"/>
          </a:p>
          <a:p>
            <a:pPr indent="0" algn="ctr">
              <a:buNone/>
            </a:pPr>
            <a:r>
              <a:rPr lang="ru-RU" sz="2900" dirty="0"/>
              <a:t>К несчастью, то ж бывает у людей:</a:t>
            </a:r>
          </a:p>
          <a:p>
            <a:pPr indent="0" algn="ctr">
              <a:buNone/>
            </a:pPr>
            <a:r>
              <a:rPr lang="ru-RU" sz="2900" dirty="0"/>
              <a:t>Как ни полезна вещь – цены не зная ей,</a:t>
            </a:r>
          </a:p>
          <a:p>
            <a:pPr indent="0" algn="ctr">
              <a:buNone/>
            </a:pPr>
            <a:r>
              <a:rPr lang="ru-RU" sz="2900" dirty="0"/>
              <a:t>Невежда про неё свой толк всё к худу клонит;</a:t>
            </a:r>
          </a:p>
          <a:p>
            <a:pPr indent="0" algn="ctr">
              <a:buNone/>
            </a:pPr>
            <a:r>
              <a:rPr lang="ru-RU" sz="2900" dirty="0"/>
              <a:t>А ежели невежда познатней,</a:t>
            </a:r>
          </a:p>
          <a:p>
            <a:pPr indent="0" algn="ctr">
              <a:buNone/>
            </a:pPr>
            <a:r>
              <a:rPr lang="ru-RU" sz="2900" dirty="0"/>
              <a:t>То он её ещё и гонит. </a:t>
            </a:r>
            <a:r>
              <a:rPr lang="ru-RU" sz="2900" dirty="0" smtClean="0"/>
              <a:t>(…..)</a:t>
            </a:r>
            <a:endParaRPr lang="ru-RU" sz="2900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1653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«Ворона и лисица</a:t>
            </a:r>
            <a:r>
              <a:rPr lang="ru-RU" dirty="0" smtClean="0">
                <a:solidFill>
                  <a:schemeClr val="bg1"/>
                </a:solidFill>
              </a:rPr>
              <a:t>»    «</a:t>
            </a:r>
            <a:r>
              <a:rPr lang="ru-RU" dirty="0">
                <a:solidFill>
                  <a:schemeClr val="bg1"/>
                </a:solidFill>
              </a:rPr>
              <a:t>Лебедь, Рак и Щука</a:t>
            </a:r>
            <a:r>
              <a:rPr lang="ru-RU" dirty="0" smtClean="0">
                <a:solidFill>
                  <a:schemeClr val="bg1"/>
                </a:solidFill>
              </a:rPr>
              <a:t>»    «</a:t>
            </a:r>
            <a:r>
              <a:rPr lang="ru-RU" dirty="0">
                <a:solidFill>
                  <a:schemeClr val="bg1"/>
                </a:solidFill>
              </a:rPr>
              <a:t>Мартышка и очки.</a:t>
            </a:r>
          </a:p>
        </p:txBody>
      </p:sp>
    </p:spTree>
    <p:extLst>
      <p:ext uri="{BB962C8B-B14F-4D97-AF65-F5344CB8AC3E}">
        <p14:creationId xmlns:p14="http://schemas.microsoft.com/office/powerpoint/2010/main" val="36240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7"/>
            <a:ext cx="6400800" cy="324036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800" dirty="0"/>
              <a:t>Кто сказал (ну, без подсказки):</a:t>
            </a:r>
          </a:p>
          <a:p>
            <a:pPr indent="0" algn="ctr">
              <a:buNone/>
            </a:pPr>
            <a:r>
              <a:rPr lang="ru-RU" sz="2800" dirty="0"/>
              <a:t>«Что за прелесть эти сказки?» </a:t>
            </a:r>
            <a:endParaRPr lang="ru-RU" sz="2800" i="1" dirty="0"/>
          </a:p>
          <a:p>
            <a:pPr indent="0" algn="ctr">
              <a:buNone/>
            </a:pPr>
            <a:r>
              <a:rPr lang="ru-RU" sz="2800" dirty="0"/>
              <a:t>Ну что ж, отправляемся смело вперед,</a:t>
            </a:r>
          </a:p>
          <a:p>
            <a:pPr indent="0" algn="ctr">
              <a:buNone/>
            </a:pPr>
            <a:r>
              <a:rPr lang="ru-RU" sz="2800" dirty="0"/>
              <a:t>Нас пушкинских сказок ждет хоровод.</a:t>
            </a:r>
          </a:p>
          <a:p>
            <a:pPr indent="0" algn="ctr">
              <a:buNone/>
            </a:pPr>
            <a:endParaRPr lang="ru-RU" sz="2800" dirty="0"/>
          </a:p>
        </p:txBody>
      </p:sp>
      <p:pic>
        <p:nvPicPr>
          <p:cNvPr id="2050" name="Picture 2" descr="D:\Доки\Русские писатели и поэты\Александр Сергеевич пушкин\push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1683246" cy="20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25488"/>
          </a:xfrm>
        </p:spPr>
        <p:txBody>
          <a:bodyPr>
            <a:normAutofit fontScale="90000"/>
          </a:bodyPr>
          <a:lstStyle/>
          <a:p>
            <a:r>
              <a:rPr lang="ru-RU" dirty="0"/>
              <a:t>ЛИТЕРАТУРНЫЙ РИНГ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0" cy="417646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Сколько </a:t>
            </a:r>
            <a:r>
              <a:rPr lang="ru-RU" sz="2400" dirty="0"/>
              <a:t>раз закидывал старик невод в море? </a:t>
            </a:r>
            <a:endParaRPr lang="ru-RU" sz="2400" i="1" dirty="0"/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Как звали царя в «Сказке о золотом петушке»?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Под каким деревом грызла орешки белка?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На каком острове правил князь </a:t>
            </a:r>
            <a:r>
              <a:rPr lang="ru-RU" sz="2400" dirty="0" err="1"/>
              <a:t>Гвидон</a:t>
            </a:r>
            <a:r>
              <a:rPr lang="ru-RU" sz="2400" dirty="0"/>
              <a:t>? </a:t>
            </a:r>
            <a:endParaRPr lang="ru-RU" sz="2400" i="1" dirty="0"/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Каким было последнее желание вредной старухи?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В кого превращался князь </a:t>
            </a:r>
            <a:r>
              <a:rPr lang="ru-RU" sz="2400" dirty="0" err="1"/>
              <a:t>Гвидон</a:t>
            </a:r>
            <a:r>
              <a:rPr lang="ru-RU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885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560840" cy="4608512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/>
              <a:t>7</a:t>
            </a:r>
            <a:r>
              <a:rPr lang="ru-RU" sz="2200" dirty="0"/>
              <a:t>. Каким фруктом отравилась царевна в «Сказке о мертвой царевне и о семи богатырях»? </a:t>
            </a:r>
            <a:endParaRPr lang="ru-RU" sz="2200" dirty="0" smtClean="0"/>
          </a:p>
          <a:p>
            <a:pPr indent="0">
              <a:buNone/>
            </a:pPr>
            <a:r>
              <a:rPr lang="ru-RU" sz="2200" dirty="0" smtClean="0"/>
              <a:t>8</a:t>
            </a:r>
            <a:r>
              <a:rPr lang="ru-RU" sz="2200" dirty="0"/>
              <a:t>. Сколько богатырей в «Сказке о царе </a:t>
            </a:r>
            <a:r>
              <a:rPr lang="ru-RU" sz="2200" dirty="0" err="1"/>
              <a:t>Салтане</a:t>
            </a:r>
            <a:r>
              <a:rPr lang="ru-RU" sz="2200" dirty="0"/>
              <a:t>…»? </a:t>
            </a:r>
            <a:endParaRPr lang="ru-RU" sz="2200" i="1" dirty="0"/>
          </a:p>
          <a:p>
            <a:pPr indent="0">
              <a:buNone/>
            </a:pPr>
            <a:r>
              <a:rPr lang="ru-RU" sz="2200" dirty="0" smtClean="0"/>
              <a:t>9</a:t>
            </a:r>
            <a:r>
              <a:rPr lang="ru-RU" sz="2200" dirty="0"/>
              <a:t>. Как сумел унести коня </a:t>
            </a:r>
            <a:r>
              <a:rPr lang="ru-RU" sz="2200" dirty="0" err="1"/>
              <a:t>Балда</a:t>
            </a:r>
            <a:r>
              <a:rPr lang="ru-RU" sz="2200" dirty="0"/>
              <a:t>, чем и удивил чертенка? </a:t>
            </a:r>
            <a:endParaRPr lang="ru-RU" sz="2200" i="1" dirty="0" smtClean="0"/>
          </a:p>
          <a:p>
            <a:pPr indent="0">
              <a:buNone/>
            </a:pPr>
            <a:r>
              <a:rPr lang="ru-RU" sz="2200" dirty="0" smtClean="0"/>
              <a:t>10</a:t>
            </a:r>
            <a:r>
              <a:rPr lang="ru-RU" sz="2200" dirty="0"/>
              <a:t>. В какой сказке и какая домашняя птица охраняла целое государство? </a:t>
            </a:r>
            <a:endParaRPr lang="ru-RU" sz="2200" i="1" dirty="0" smtClean="0"/>
          </a:p>
          <a:p>
            <a:pPr indent="0">
              <a:buNone/>
            </a:pPr>
            <a:r>
              <a:rPr lang="ru-RU" sz="2200" dirty="0" smtClean="0"/>
              <a:t>11</a:t>
            </a:r>
            <a:r>
              <a:rPr lang="ru-RU" sz="2200" dirty="0"/>
              <a:t>. Кто и в какой сказке помогал добывать драгоценные камни и золото? </a:t>
            </a:r>
            <a:endParaRPr lang="ru-RU" sz="2200" i="1" dirty="0" smtClean="0"/>
          </a:p>
          <a:p>
            <a:pPr indent="0">
              <a:buNone/>
            </a:pPr>
            <a:r>
              <a:rPr lang="ru-RU" sz="2200" dirty="0" smtClean="0"/>
              <a:t>12</a:t>
            </a:r>
            <a:r>
              <a:rPr lang="ru-RU" sz="2200" dirty="0"/>
              <a:t>. Какая царица околдовала царя </a:t>
            </a:r>
            <a:r>
              <a:rPr lang="ru-RU" sz="2200" dirty="0" err="1"/>
              <a:t>Дадона</a:t>
            </a:r>
            <a:r>
              <a:rPr lang="ru-RU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75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95400"/>
            <a:ext cx="7488832" cy="3789784"/>
          </a:xfrm>
        </p:spPr>
        <p:txBody>
          <a:bodyPr>
            <a:normAutofit fontScale="90000"/>
          </a:bodyPr>
          <a:lstStyle/>
          <a:p>
            <a:r>
              <a:rPr lang="ru-RU" dirty="0"/>
              <a:t>Люблю я Пушкина творенья,</a:t>
            </a:r>
            <a:br>
              <a:rPr lang="ru-RU" dirty="0"/>
            </a:br>
            <a:r>
              <a:rPr lang="ru-RU" dirty="0"/>
              <a:t>И это вовсе не секрет.</a:t>
            </a:r>
            <a:br>
              <a:rPr lang="ru-RU" dirty="0"/>
            </a:br>
            <a:r>
              <a:rPr lang="ru-RU" dirty="0"/>
              <a:t>Его поэм, стихотворений</a:t>
            </a:r>
            <a:br>
              <a:rPr lang="ru-RU" dirty="0"/>
            </a:br>
            <a:r>
              <a:rPr lang="ru-RU" dirty="0"/>
              <a:t>Прекрасней не было и нет!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200" dirty="0"/>
              <a:t>Чтоб урок прошёл не зря,</a:t>
            </a:r>
          </a:p>
          <a:p>
            <a:pPr indent="0" algn="ctr">
              <a:buNone/>
            </a:pPr>
            <a:r>
              <a:rPr lang="ru-RU" sz="3200" dirty="0"/>
              <a:t>Я желаю вам, друзья,</a:t>
            </a:r>
          </a:p>
          <a:p>
            <a:pPr indent="0" algn="ctr">
              <a:buNone/>
            </a:pPr>
            <a:r>
              <a:rPr lang="ru-RU" sz="3200" dirty="0"/>
              <a:t>Чтоб вы с книжками дружили </a:t>
            </a:r>
          </a:p>
          <a:p>
            <a:pPr indent="0" algn="ctr">
              <a:buNone/>
            </a:pPr>
            <a:r>
              <a:rPr lang="ru-RU" sz="3200" dirty="0"/>
              <a:t>И воспитанными были</a:t>
            </a:r>
          </a:p>
        </p:txBody>
      </p:sp>
    </p:spTree>
    <p:extLst>
      <p:ext uri="{BB962C8B-B14F-4D97-AF65-F5344CB8AC3E}">
        <p14:creationId xmlns:p14="http://schemas.microsoft.com/office/powerpoint/2010/main" val="6147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488832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(</a:t>
            </a:r>
            <a:r>
              <a:rPr lang="ru-RU" i="1" dirty="0"/>
              <a:t>П. </a:t>
            </a:r>
            <a:r>
              <a:rPr lang="ru-RU" i="1" dirty="0" err="1"/>
              <a:t>Алдакин</a:t>
            </a:r>
            <a:r>
              <a:rPr lang="ru-RU" i="1" dirty="0"/>
              <a:t>)</a:t>
            </a:r>
            <a:br>
              <a:rPr lang="ru-RU" i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Вереницей идут года,</a:t>
            </a:r>
            <a:br>
              <a:rPr lang="ru-RU" sz="3600" dirty="0"/>
            </a:br>
            <a:r>
              <a:rPr lang="ru-RU" sz="3600" dirty="0"/>
              <a:t>И не видно черты их конечной.</a:t>
            </a:r>
            <a:br>
              <a:rPr lang="ru-RU" sz="3600" dirty="0"/>
            </a:br>
            <a:r>
              <a:rPr lang="ru-RU" sz="3600" dirty="0"/>
              <a:t>Лермонтов… Он с нами навсегда,</a:t>
            </a:r>
            <a:br>
              <a:rPr lang="ru-RU" sz="3600" dirty="0"/>
            </a:br>
            <a:r>
              <a:rPr lang="ru-RU" sz="3600" dirty="0"/>
              <a:t>В строй живых записан он навечно! </a:t>
            </a:r>
          </a:p>
        </p:txBody>
      </p:sp>
    </p:spTree>
    <p:extLst>
      <p:ext uri="{BB962C8B-B14F-4D97-AF65-F5344CB8AC3E}">
        <p14:creationId xmlns:p14="http://schemas.microsoft.com/office/powerpoint/2010/main" val="59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200800" cy="504056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Изучая творчество М. Ю. Лермонтова, мы с вами познакомились с некоторыми страницами его жизни. Напомню вам, что родился поэт в 1814 году, 15 октября (по новому стилю). Прожил он недолгую, трагическую жизнь, всего 27 лет, погибнув </a:t>
            </a:r>
            <a:r>
              <a:rPr lang="ru-RU" sz="2000" dirty="0" smtClean="0"/>
              <a:t>на </a:t>
            </a:r>
            <a:r>
              <a:rPr lang="ru-RU" sz="2000" dirty="0"/>
              <a:t>дуэли. Но успел написать много замечательных произведений. </a:t>
            </a:r>
            <a:r>
              <a:rPr lang="ru-RU" sz="2000" dirty="0" smtClean="0"/>
              <a:t>В </a:t>
            </a:r>
            <a:r>
              <a:rPr lang="ru-RU" sz="2000" dirty="0"/>
              <a:t>своих произведениях Лермонтов выражал одиночество, любовь к Родине, природе. Картины природы оживали в его воображении и становились волшебными. Но образы природы всегда говорят нам о судьбе человека, его стремлениях, страданиях.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72816"/>
            <a:ext cx="6400800" cy="3713585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/>
              <a:t>О, сколько нам открытий чудных</a:t>
            </a:r>
          </a:p>
          <a:p>
            <a:pPr indent="0" algn="ctr">
              <a:buNone/>
            </a:pPr>
            <a:r>
              <a:rPr lang="ru-RU" sz="2400" dirty="0" smtClean="0"/>
              <a:t>Готовит просвещенья дух, </a:t>
            </a:r>
          </a:p>
          <a:p>
            <a:pPr indent="0" algn="ctr">
              <a:buNone/>
            </a:pPr>
            <a:r>
              <a:rPr lang="ru-RU" sz="2400" dirty="0" smtClean="0"/>
              <a:t>И опыт – сын ошибок трудных, </a:t>
            </a:r>
          </a:p>
          <a:p>
            <a:pPr indent="0" algn="ctr">
              <a:buNone/>
            </a:pPr>
            <a:r>
              <a:rPr lang="ru-RU" sz="2400" dirty="0" smtClean="0"/>
              <a:t>И гений – парадоксов друг.</a:t>
            </a:r>
          </a:p>
          <a:p>
            <a:pPr indent="0">
              <a:buNone/>
            </a:pPr>
            <a:r>
              <a:rPr lang="ru-RU" dirty="0" smtClean="0"/>
              <a:t>Поэтическому языку свойственны: четкий ритм, рифма, чувства автора.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08518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Какие </a:t>
            </a:r>
            <a:r>
              <a:rPr lang="ru-RU" dirty="0"/>
              <a:t>языковые средства помогают автору выразить свои чувства к тому, что он описывает в произведении?</a:t>
            </a:r>
          </a:p>
        </p:txBody>
      </p:sp>
    </p:spTree>
    <p:extLst>
      <p:ext uri="{BB962C8B-B14F-4D97-AF65-F5344CB8AC3E}">
        <p14:creationId xmlns:p14="http://schemas.microsoft.com/office/powerpoint/2010/main" val="7722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128792" cy="3857601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Олицетворение  -  представление в образе живого существа.</a:t>
            </a:r>
          </a:p>
          <a:p>
            <a:r>
              <a:rPr lang="ru-RU" sz="2400" dirty="0" smtClean="0"/>
              <a:t>Метафора – оборот речи: употребление слов и выражений в переносном смысле на основе аналогии, сходства, сравнения.</a:t>
            </a:r>
          </a:p>
          <a:p>
            <a:r>
              <a:rPr lang="ru-RU" sz="2400" dirty="0" smtClean="0"/>
              <a:t>Эпитет – образное , художественное определение.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84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736"/>
            <a:ext cx="6656784" cy="4433665"/>
          </a:xfrm>
        </p:spPr>
        <p:txBody>
          <a:bodyPr>
            <a:normAutofit/>
          </a:bodyPr>
          <a:lstStyle/>
          <a:p>
            <a:r>
              <a:rPr lang="ru-RU" dirty="0"/>
              <a:t>– Понравился ли вам урок? </a:t>
            </a:r>
          </a:p>
          <a:p>
            <a:r>
              <a:rPr lang="ru-RU" dirty="0"/>
              <a:t>– Творчество каких писателей вспомнили на уроке?</a:t>
            </a:r>
          </a:p>
          <a:p>
            <a:r>
              <a:rPr lang="ru-RU" dirty="0"/>
              <a:t>– Какие чувства вы испытывали во время урока?</a:t>
            </a:r>
          </a:p>
          <a:p>
            <a:r>
              <a:rPr lang="ru-RU" dirty="0"/>
              <a:t>– Чему научили вас произведения писателей, которым мы посвятили сегодняшний урок? </a:t>
            </a:r>
          </a:p>
          <a:p>
            <a:r>
              <a:rPr lang="ru-RU" dirty="0"/>
              <a:t>– Закончите предложения:</a:t>
            </a:r>
          </a:p>
          <a:p>
            <a:pPr indent="0">
              <a:buNone/>
            </a:pPr>
            <a:r>
              <a:rPr lang="ru-RU" dirty="0"/>
              <a:t>• Сегодня я узнал…</a:t>
            </a:r>
          </a:p>
          <a:p>
            <a:pPr indent="0">
              <a:buNone/>
            </a:pPr>
            <a:r>
              <a:rPr lang="ru-RU" dirty="0"/>
              <a:t>• Было интересно…</a:t>
            </a:r>
          </a:p>
          <a:p>
            <a:pPr indent="0">
              <a:buNone/>
            </a:pPr>
            <a:r>
              <a:rPr lang="ru-RU" dirty="0"/>
              <a:t>• Урок дал мне для жизни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9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149824"/>
          </a:xfrm>
        </p:spPr>
        <p:txBody>
          <a:bodyPr>
            <a:normAutofit fontScale="90000"/>
          </a:bodyPr>
          <a:lstStyle/>
          <a:p>
            <a:pPr indent="0"/>
            <a:r>
              <a:rPr lang="ru-RU" b="1" dirty="0"/>
              <a:t>Домашнее задание:  Написать письмо в прошлое писателям</a:t>
            </a:r>
            <a:r>
              <a:rPr lang="ru-RU" b="1"/>
              <a:t>.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dirty="0" smtClean="0"/>
              <a:t>Что </a:t>
            </a:r>
            <a:r>
              <a:rPr lang="ru-RU" b="1" dirty="0"/>
              <a:t>бы вам хотелось им сказать, за что поблагодарить?</a:t>
            </a:r>
          </a:p>
        </p:txBody>
      </p:sp>
    </p:spTree>
    <p:extLst>
      <p:ext uri="{BB962C8B-B14F-4D97-AF65-F5344CB8AC3E}">
        <p14:creationId xmlns:p14="http://schemas.microsoft.com/office/powerpoint/2010/main" val="33646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200" dirty="0" err="1" smtClean="0"/>
              <a:t>Олылп</a:t>
            </a:r>
            <a:r>
              <a:rPr lang="ru-RU" sz="3200" dirty="0" smtClean="0"/>
              <a:t> </a:t>
            </a:r>
            <a:r>
              <a:rPr lang="ru-RU" sz="3200" dirty="0" err="1" smtClean="0"/>
              <a:t>йокчер</a:t>
            </a:r>
            <a:r>
              <a:rPr lang="ru-RU" sz="3200" dirty="0" smtClean="0"/>
              <a:t> дан </a:t>
            </a:r>
            <a:r>
              <a:rPr lang="ru-RU" sz="3200" dirty="0" err="1" smtClean="0"/>
              <a:t>околом</a:t>
            </a:r>
            <a:r>
              <a:rPr lang="ru-RU" sz="3200" dirty="0"/>
              <a:t>,</a:t>
            </a:r>
          </a:p>
          <a:p>
            <a:pPr indent="0" algn="ctr">
              <a:buNone/>
            </a:pPr>
            <a:r>
              <a:rPr lang="ru-RU" sz="3200" dirty="0" err="1" smtClean="0"/>
              <a:t>Олыб</a:t>
            </a:r>
            <a:r>
              <a:rPr lang="ru-RU" sz="3200" dirty="0" smtClean="0"/>
              <a:t> </a:t>
            </a:r>
            <a:r>
              <a:rPr lang="ru-RU" sz="3200" dirty="0" err="1" smtClean="0"/>
              <a:t>ондив</a:t>
            </a:r>
            <a:r>
              <a:rPr lang="ru-RU" sz="3200" dirty="0" smtClean="0"/>
              <a:t> </a:t>
            </a:r>
            <a:r>
              <a:rPr lang="ru-RU" sz="3200" dirty="0" err="1" smtClean="0"/>
              <a:t>ен</a:t>
            </a:r>
            <a:r>
              <a:rPr lang="ru-RU" sz="3200" dirty="0" smtClean="0"/>
              <a:t> </a:t>
            </a:r>
            <a:r>
              <a:rPr lang="ru-RU" sz="3200" dirty="0" err="1" smtClean="0"/>
              <a:t>огечин</a:t>
            </a:r>
            <a:r>
              <a:rPr lang="ru-RU" sz="3200" dirty="0" smtClean="0"/>
              <a:t>.</a:t>
            </a:r>
          </a:p>
          <a:p>
            <a:pPr indent="0" algn="ctr">
              <a:buNone/>
            </a:pPr>
            <a:r>
              <a:rPr lang="ru-RU" sz="3200" dirty="0" err="1" smtClean="0"/>
              <a:t>Околом</a:t>
            </a:r>
            <a:r>
              <a:rPr lang="ru-RU" sz="3200" dirty="0" smtClean="0"/>
              <a:t> </a:t>
            </a:r>
            <a:r>
              <a:rPr lang="ru-RU" sz="3200" dirty="0" err="1" smtClean="0"/>
              <a:t>ьсолировтсар</a:t>
            </a:r>
            <a:r>
              <a:rPr lang="ru-RU" sz="3200" dirty="0" smtClean="0"/>
              <a:t> -</a:t>
            </a:r>
            <a:endParaRPr lang="ru-RU" sz="3200" dirty="0"/>
          </a:p>
          <a:p>
            <a:pPr indent="0" algn="ctr">
              <a:buNone/>
            </a:pPr>
            <a:r>
              <a:rPr lang="ru-RU" sz="3200" dirty="0" err="1" smtClean="0"/>
              <a:t>Окелад</a:t>
            </a:r>
            <a:r>
              <a:rPr lang="ru-RU" sz="3200" dirty="0" smtClean="0"/>
              <a:t> </a:t>
            </a:r>
            <a:r>
              <a:rPr lang="ru-RU" sz="3200" dirty="0" err="1" smtClean="0"/>
              <a:t>ондив</a:t>
            </a:r>
            <a:r>
              <a:rPr lang="ru-RU" sz="3200" dirty="0" smtClean="0"/>
              <a:t> </a:t>
            </a:r>
            <a:r>
              <a:rPr lang="ru-RU" sz="3200" dirty="0" err="1" smtClean="0"/>
              <a:t>олатс</a:t>
            </a:r>
            <a:endParaRPr lang="ru-RU" sz="3200" dirty="0" smtClean="0"/>
          </a:p>
          <a:p>
            <a:pPr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01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16832"/>
            <a:ext cx="6440760" cy="388843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500" dirty="0"/>
              <a:t>Молоко над речкой плыло, </a:t>
            </a:r>
          </a:p>
          <a:p>
            <a:pPr indent="0" algn="ctr">
              <a:buNone/>
            </a:pPr>
            <a:r>
              <a:rPr lang="ru-RU" sz="3500" dirty="0"/>
              <a:t>Ничего не видно было.</a:t>
            </a:r>
          </a:p>
          <a:p>
            <a:pPr indent="0" algn="ctr">
              <a:buNone/>
            </a:pPr>
            <a:r>
              <a:rPr lang="ru-RU" sz="3500" dirty="0"/>
              <a:t>Растворилось молоко – </a:t>
            </a:r>
          </a:p>
          <a:p>
            <a:pPr indent="0" algn="ctr">
              <a:buNone/>
            </a:pPr>
            <a:r>
              <a:rPr lang="ru-RU" sz="3500" dirty="0"/>
              <a:t>Стало видно далеко</a:t>
            </a:r>
          </a:p>
          <a:p>
            <a:pPr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416824" cy="5184576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Встреча с книгой, что с другом,	</a:t>
            </a:r>
            <a:r>
              <a:rPr lang="ru-RU" dirty="0" smtClean="0"/>
              <a:t>        Как </a:t>
            </a:r>
            <a:r>
              <a:rPr lang="ru-RU" dirty="0"/>
              <a:t>быть Человеком,</a:t>
            </a:r>
          </a:p>
          <a:p>
            <a:pPr indent="0">
              <a:buNone/>
            </a:pPr>
            <a:r>
              <a:rPr lang="ru-RU" dirty="0"/>
              <a:t>Для всех словно праздник,	</a:t>
            </a:r>
            <a:r>
              <a:rPr lang="ru-RU" dirty="0" smtClean="0"/>
              <a:t>        И </a:t>
            </a:r>
            <a:r>
              <a:rPr lang="ru-RU" dirty="0"/>
              <a:t>быть нужным Отчизне,</a:t>
            </a:r>
          </a:p>
          <a:p>
            <a:pPr indent="0">
              <a:buNone/>
            </a:pPr>
            <a:r>
              <a:rPr lang="ru-RU" dirty="0"/>
              <a:t>А для детской души	</a:t>
            </a:r>
            <a:r>
              <a:rPr lang="ru-RU" dirty="0" smtClean="0"/>
              <a:t>                        И </a:t>
            </a:r>
            <a:r>
              <a:rPr lang="ru-RU" dirty="0"/>
              <a:t>как правду от лжи</a:t>
            </a:r>
          </a:p>
          <a:p>
            <a:pPr indent="0">
              <a:buNone/>
            </a:pPr>
            <a:r>
              <a:rPr lang="ru-RU" dirty="0"/>
              <a:t>Это нить </a:t>
            </a:r>
            <a:r>
              <a:rPr lang="ru-RU" dirty="0" smtClean="0"/>
              <a:t>что </a:t>
            </a:r>
            <a:r>
              <a:rPr lang="ru-RU" dirty="0"/>
              <a:t>ведет их от сказок,	</a:t>
            </a:r>
            <a:r>
              <a:rPr lang="ru-RU" dirty="0" smtClean="0"/>
              <a:t>        Все </a:t>
            </a:r>
            <a:r>
              <a:rPr lang="ru-RU" dirty="0"/>
              <a:t>должны отличать,</a:t>
            </a:r>
          </a:p>
          <a:p>
            <a:pPr indent="0">
              <a:buNone/>
            </a:pPr>
            <a:r>
              <a:rPr lang="ru-RU" dirty="0"/>
              <a:t>Былин и преданий	</a:t>
            </a:r>
            <a:r>
              <a:rPr lang="ru-RU" dirty="0" smtClean="0"/>
              <a:t>                        Как </a:t>
            </a:r>
            <a:r>
              <a:rPr lang="ru-RU" dirty="0"/>
              <a:t>бороться с врагом</a:t>
            </a:r>
          </a:p>
          <a:p>
            <a:pPr indent="0">
              <a:buNone/>
            </a:pPr>
            <a:r>
              <a:rPr lang="ru-RU" dirty="0"/>
              <a:t>В мир жизни реальной,</a:t>
            </a:r>
            <a:r>
              <a:rPr lang="ru-RU" b="1" dirty="0"/>
              <a:t>	</a:t>
            </a:r>
            <a:r>
              <a:rPr lang="ru-RU" b="1" dirty="0" smtClean="0"/>
              <a:t>                         </a:t>
            </a:r>
            <a:r>
              <a:rPr lang="ru-RU" dirty="0" smtClean="0"/>
              <a:t>И </a:t>
            </a:r>
            <a:r>
              <a:rPr lang="ru-RU" dirty="0"/>
              <a:t>как зло побеждать.</a:t>
            </a:r>
          </a:p>
          <a:p>
            <a:pPr indent="0">
              <a:buNone/>
            </a:pPr>
            <a:r>
              <a:rPr lang="ru-RU" dirty="0" smtClean="0"/>
              <a:t>  </a:t>
            </a:r>
            <a:r>
              <a:rPr lang="ru-RU" dirty="0"/>
              <a:t>Мир науки и знаний! </a:t>
            </a:r>
            <a:r>
              <a:rPr lang="ru-RU" dirty="0" smtClean="0"/>
              <a:t>                              Книги </a:t>
            </a:r>
            <a:r>
              <a:rPr lang="ru-RU" dirty="0"/>
              <a:t>нам помогают</a:t>
            </a:r>
          </a:p>
          <a:p>
            <a:pPr indent="0">
              <a:buNone/>
            </a:pPr>
            <a:r>
              <a:rPr lang="ru-RU" dirty="0" smtClean="0"/>
              <a:t> Книги </a:t>
            </a:r>
            <a:r>
              <a:rPr lang="ru-RU" dirty="0"/>
              <a:t>учат детей</a:t>
            </a:r>
            <a:r>
              <a:rPr lang="ru-RU" dirty="0" smtClean="0"/>
              <a:t>                                       Красоту </a:t>
            </a:r>
            <a:r>
              <a:rPr lang="ru-RU" dirty="0"/>
              <a:t>постигать,</a:t>
            </a:r>
          </a:p>
          <a:p>
            <a:pPr indent="0">
              <a:buNone/>
            </a:pPr>
            <a:r>
              <a:rPr lang="ru-RU" dirty="0"/>
              <a:t>Всем премудростям жизни –	</a:t>
            </a:r>
            <a:r>
              <a:rPr lang="ru-RU" dirty="0" smtClean="0"/>
              <a:t>       Как </a:t>
            </a:r>
            <a:r>
              <a:rPr lang="ru-RU" dirty="0"/>
              <a:t>прекрасное видеть,</a:t>
            </a:r>
          </a:p>
          <a:p>
            <a:pPr indent="0">
              <a:buNone/>
            </a:pPr>
            <a:r>
              <a:rPr lang="ru-RU" dirty="0"/>
              <a:t>	</a:t>
            </a:r>
            <a:r>
              <a:rPr lang="ru-RU" dirty="0" smtClean="0"/>
              <a:t>                                                       Как </a:t>
            </a:r>
            <a:r>
              <a:rPr lang="ru-RU" dirty="0"/>
              <a:t>его передать. </a:t>
            </a:r>
          </a:p>
          <a:p>
            <a:pPr indent="0"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1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7"/>
            <a:ext cx="6400800" cy="246641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537059"/>
            <a:ext cx="2191039" cy="2439058"/>
          </a:xfrm>
          <a:noFill/>
          <a:ln w="38100"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ХРАНЕИЕ ОТ  ЖАДОВА\пушк\blondie.ru-6211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1115616" y="1772816"/>
            <a:ext cx="1944216" cy="22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lermont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7139"/>
            <a:ext cx="1910930" cy="2132651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" descr="D:\Зайка\зоя\2 класс 2010\чтение\06S2081i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7139"/>
            <a:ext cx="1954627" cy="21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6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00800" cy="5550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 ком идет речь?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778" y="476672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Родился </a:t>
            </a:r>
            <a:r>
              <a:rPr lang="ru-RU" sz="2800" dirty="0" smtClean="0"/>
              <a:t>в </a:t>
            </a:r>
            <a:r>
              <a:rPr lang="ru-RU" sz="2800" dirty="0"/>
              <a:t>1814 году в Москве и очень любил её. Поэт писал: «Москва – моя родина, и такою будет для меня всегда: там я родился».</a:t>
            </a:r>
          </a:p>
          <a:p>
            <a:r>
              <a:rPr lang="ru-RU" sz="2800" dirty="0" smtClean="0"/>
              <a:t>С </a:t>
            </a:r>
            <a:r>
              <a:rPr lang="ru-RU" sz="2800" dirty="0"/>
              <a:t>детства </a:t>
            </a:r>
            <a:r>
              <a:rPr lang="ru-RU" sz="2800" dirty="0" smtClean="0"/>
              <a:t>он говорил </a:t>
            </a:r>
            <a:r>
              <a:rPr lang="ru-RU" sz="2800" dirty="0"/>
              <a:t>по-немецки и по-французски, он был очень способным мальчиком, хорошо рисовал. Сохранились </a:t>
            </a:r>
            <a:r>
              <a:rPr lang="ru-RU" sz="2800" dirty="0" smtClean="0"/>
              <a:t>картины </a:t>
            </a:r>
            <a:r>
              <a:rPr lang="ru-RU" sz="2800" dirty="0"/>
              <a:t>и его детские рисунки. Сам поэт рассказывал, что с детских лет он «разлюбил игрушки и начал мечтать. В шесть лет я уже заглядывался на закат, усеянный румяными облаками, и непонятно-сладостное чувство волновало мою душу, когда полный месяц светил в окно на мою детскую кроватку…».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Он </a:t>
            </a:r>
            <a:r>
              <a:rPr lang="ru-RU" sz="2800" dirty="0"/>
              <a:t>родился в семье военного. Был одаренным ребенком. Но жизнь его сложилась с детства так, что ему не пришлось учиться в школе. Однако стремление к образованию у него было настолько сильным, что он самостоятельно овладел языками, математикой и стал высокообразованным для своего времени человеком. В 11 лет </a:t>
            </a:r>
            <a:r>
              <a:rPr lang="ru-RU" sz="2800" dirty="0" smtClean="0"/>
              <a:t>он </a:t>
            </a:r>
            <a:r>
              <a:rPr lang="ru-RU" sz="2800" dirty="0"/>
              <a:t>уже начал работать. Хорошо знал французский язык и итальянский. Занимался математикой, играл на скрипке.</a:t>
            </a:r>
          </a:p>
          <a:p>
            <a:r>
              <a:rPr lang="ru-RU" sz="2800" dirty="0" smtClean="0"/>
              <a:t>Он написал </a:t>
            </a:r>
            <a:r>
              <a:rPr lang="ru-RU" sz="2800" dirty="0"/>
              <a:t>очень много стихов, пьес, издавал </a:t>
            </a:r>
            <a:r>
              <a:rPr lang="ru-RU" sz="2800" dirty="0" smtClean="0"/>
              <a:t>журналы. Уже </a:t>
            </a:r>
            <a:r>
              <a:rPr lang="ru-RU" sz="2800" dirty="0"/>
              <a:t>при жизни </a:t>
            </a:r>
            <a:r>
              <a:rPr lang="ru-RU" sz="2800" dirty="0" smtClean="0"/>
              <a:t>его </a:t>
            </a:r>
            <a:r>
              <a:rPr lang="ru-RU" sz="2800" dirty="0"/>
              <a:t>знала вся Россия. Его </a:t>
            </a:r>
            <a:r>
              <a:rPr lang="ru-RU" sz="2800" dirty="0" smtClean="0"/>
              <a:t>произведения </a:t>
            </a:r>
            <a:r>
              <a:rPr lang="ru-RU" sz="2800" dirty="0"/>
              <a:t>прозвали </a:t>
            </a:r>
            <a:r>
              <a:rPr lang="ru-RU" sz="2800" i="1" dirty="0"/>
              <a:t>книгой мудрости самого </a:t>
            </a:r>
            <a:r>
              <a:rPr lang="ru-RU" sz="2800" i="1" dirty="0" smtClean="0"/>
              <a:t>народа.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48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770" y="476672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Трудно найти в нашей стране человека, который бы не знал и не любил замечательные произведения великого русского </a:t>
            </a:r>
            <a:r>
              <a:rPr lang="ru-RU" sz="2800" dirty="0" smtClean="0"/>
              <a:t>поэта.</a:t>
            </a:r>
            <a:endParaRPr lang="ru-RU" sz="2800" dirty="0"/>
          </a:p>
          <a:p>
            <a:r>
              <a:rPr lang="ru-RU" sz="2800" dirty="0" smtClean="0"/>
              <a:t>Он первый </a:t>
            </a:r>
            <a:r>
              <a:rPr lang="ru-RU" sz="2800" dirty="0"/>
              <a:t>из русских поэтов заговорил простым народным языком.</a:t>
            </a:r>
          </a:p>
          <a:p>
            <a:r>
              <a:rPr lang="ru-RU" sz="2800" dirty="0"/>
              <a:t>У </a:t>
            </a:r>
            <a:r>
              <a:rPr lang="ru-RU" sz="2800" dirty="0" smtClean="0"/>
              <a:t>него </a:t>
            </a:r>
            <a:r>
              <a:rPr lang="ru-RU" sz="2800" dirty="0"/>
              <a:t>было много друзей. Но с детства самым близким, самым преданным ему человеком была простая крестьянка, его </a:t>
            </a:r>
            <a:r>
              <a:rPr lang="ru-RU" sz="2800" dirty="0" smtClean="0"/>
              <a:t>няня.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«Подруга дней моих суровых» – называл ее поэт. У нее он с малых лет учился чистому народному языку. От нее он впервые услышал замечательные русские сказки, которые запали в душу мальчика на всю жизнь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639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301</TotalTime>
  <Words>1481</Words>
  <Application>Microsoft Office PowerPoint</Application>
  <PresentationFormat>Экран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Обобщающий урок по литературе в 3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ком идет речь?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ИСТОРИИ СОЗДАНИЯ БАСЕН </vt:lpstr>
      <vt:lpstr>   В какой басне такая мораль? </vt:lpstr>
      <vt:lpstr>Презентация PowerPoint</vt:lpstr>
      <vt:lpstr>ЛИТЕРАТУРНЫЙ РИНГ </vt:lpstr>
      <vt:lpstr>Презентация PowerPoint</vt:lpstr>
      <vt:lpstr>Люблю я Пушкина творенья, И это вовсе не секрет. Его поэм, стихотворений Прекрасней не было и нет! </vt:lpstr>
      <vt:lpstr> (П. Алдакин)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 Написать письмо в прошлое писателям.  Что бы вам хотелось им сказать, за что поблагодарить?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литературе в 3 классе</dc:title>
  <dc:creator>КЭТ</dc:creator>
  <cp:lastModifiedBy>КЭТ</cp:lastModifiedBy>
  <cp:revision>21</cp:revision>
  <dcterms:created xsi:type="dcterms:W3CDTF">2015-12-01T02:25:48Z</dcterms:created>
  <dcterms:modified xsi:type="dcterms:W3CDTF">2015-12-01T20:12:26Z</dcterms:modified>
</cp:coreProperties>
</file>