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9" r:id="rId6"/>
    <p:sldId id="263" r:id="rId7"/>
    <p:sldId id="274" r:id="rId8"/>
    <p:sldId id="275" r:id="rId9"/>
    <p:sldId id="268" r:id="rId10"/>
    <p:sldId id="269" r:id="rId11"/>
    <p:sldId id="270" r:id="rId12"/>
    <p:sldId id="271" r:id="rId13"/>
    <p:sldId id="272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6EB4-3CA7-48F5-BE79-5505614E3549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4462-977F-4BBC-946E-FFB9C58EE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AC117-9381-4714-8D4A-684664AA4434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13A1-60F4-4443-8F60-C5D8F92CF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9E6E-7CEC-42BE-863B-A436652CE40B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5FF9-6C7A-4536-BB6A-C70EB41C4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795B-585C-4658-8478-8F38F9B51752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1609C-8D2D-4FB3-A1C9-9FF0F621F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03DB-A751-47CF-A667-9823188266B4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929AD-DF35-49F5-86FF-20C110D92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65602-9149-48D0-9D02-F7DA1EE5D2B3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2D8F-C836-4DC4-9D45-516AB88E9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59E7-2BEC-4CFA-8310-630ED4BEDF51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2435-8657-4949-8A02-2E8B0331F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E920-7439-4B3E-B65B-442C3694CE7B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5C27D-F388-47C7-87E1-5E4D38DC3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80A2-5A21-441E-BA80-377DF50B2C4E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8CD3B-4BB1-4786-ACA3-7C5E9184A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679A6-D30E-4CA6-AFA8-A3B5E99C8101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51BE-118E-4FBE-8858-6243A44F8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6A0D-6127-470C-A0AD-4BFA878C8C12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38B7-FAEF-4224-8BE7-759F359E3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46ECC5-6B91-464D-AE2B-7DBADB9FCDFE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46B65E-4B33-4D96-A915-866BA2004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6632575"/>
            <a:ext cx="1638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85000"/>
                  </a:schemeClr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33" name="Picture 4" descr="D:\Лидия\шаблоны\для работы\ramki\BRD467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0825" y="260350"/>
            <a:ext cx="1066800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" descr="D:\Лидия\шаблоны\для работы\ramki\BRD467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0800000">
            <a:off x="7812088" y="5516563"/>
            <a:ext cx="10668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" descr="D:\Лидия\шаблоны\для работы\ramki\BRD467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5400000">
            <a:off x="261938" y="5505450"/>
            <a:ext cx="10668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4" descr="D:\Лидия\шаблоны\для работы\ramki\BRD467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7822407" y="250031"/>
            <a:ext cx="10668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786" y="521495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 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: </a:t>
            </a:r>
            <a:r>
              <a:rPr lang="ru-RU" sz="18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Шайкина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18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Елена Григорьевна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начальных классов</a:t>
            </a:r>
            <a:b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МКОУ «</a:t>
            </a:r>
            <a:r>
              <a:rPr lang="ru-RU" sz="18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Дракинская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СОШ» </a:t>
            </a:r>
            <a:b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8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Лискинского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района Воронежской области</a:t>
            </a:r>
            <a:endParaRPr lang="ru-RU" sz="1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072494" cy="378621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Иван Андреевич Крылов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Басни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8132763" cy="1025509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Угадай героя по реплике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071546"/>
            <a:ext cx="8497888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«Голубушка, как хороша…»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«Всё про очки мне лишь налгали…»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 оставь меня, кум милый…»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«Вот то-то мне и духу предаёт,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я совсем без драки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Могу попасть в большие забияки…»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«Ты всё пела – это дело,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пойди же – попляши…»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dirty="0" smtClean="0"/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6429388" y="1428736"/>
            <a:ext cx="12239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Лиса</a:t>
            </a: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7072330" y="2285992"/>
            <a:ext cx="172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Мартышка</a:t>
            </a:r>
          </a:p>
        </p:txBody>
      </p:sp>
      <p:sp>
        <p:nvSpPr>
          <p:cNvPr id="32776" name="WordArt 8"/>
          <p:cNvSpPr>
            <a:spLocks noChangeArrowheads="1" noChangeShapeType="1" noTextEdit="1"/>
          </p:cNvSpPr>
          <p:nvPr/>
        </p:nvSpPr>
        <p:spPr bwMode="auto">
          <a:xfrm>
            <a:off x="6643702" y="3143248"/>
            <a:ext cx="16557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Стрекоза</a:t>
            </a:r>
          </a:p>
        </p:txBody>
      </p:sp>
      <p:sp>
        <p:nvSpPr>
          <p:cNvPr id="32777" name="WordArt 9"/>
          <p:cNvSpPr>
            <a:spLocks noChangeArrowheads="1" noChangeShapeType="1" noTextEdit="1"/>
          </p:cNvSpPr>
          <p:nvPr/>
        </p:nvSpPr>
        <p:spPr bwMode="auto">
          <a:xfrm>
            <a:off x="6786578" y="4786322"/>
            <a:ext cx="17383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Моська</a:t>
            </a:r>
          </a:p>
        </p:txBody>
      </p:sp>
      <p:sp>
        <p:nvSpPr>
          <p:cNvPr id="32778" name="WordArt 10"/>
          <p:cNvSpPr>
            <a:spLocks noChangeArrowheads="1" noChangeShapeType="1" noTextEdit="1"/>
          </p:cNvSpPr>
          <p:nvPr/>
        </p:nvSpPr>
        <p:spPr bwMode="auto">
          <a:xfrm>
            <a:off x="6143636" y="6072206"/>
            <a:ext cx="1943100" cy="506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Муравей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32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32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4" grpId="0" animBg="1"/>
      <p:bldP spid="32775" grpId="0" animBg="1"/>
      <p:bldP spid="32776" grpId="0" animBg="1"/>
      <p:bldP spid="32777" grpId="0" animBg="1"/>
      <p:bldP spid="327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85720" y="214290"/>
            <a:ext cx="8424863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Объясните слова и выражения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071562"/>
            <a:ext cx="8247063" cy="42862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 говорит так сладко»</a:t>
            </a:r>
          </a:p>
          <a:p>
            <a:pPr marL="609600" indent="-609600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«от радости в зобу дыханье сперло»</a:t>
            </a:r>
          </a:p>
          <a:p>
            <a:pPr marL="609600" indent="-609600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 лучше ль на себя, кума, оборотиться»</a:t>
            </a:r>
          </a:p>
          <a:p>
            <a:pPr marL="609600" indent="-609600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«но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Мишенькин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совет лишь попусту пропал»</a:t>
            </a:r>
          </a:p>
          <a:p>
            <a:pPr marL="609600" indent="-609600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 в сердце льстец всегда отыщет уголок»</a:t>
            </a:r>
          </a:p>
          <a:p>
            <a:pPr marL="609600" indent="-609600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 проку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на-волос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нет в них»</a:t>
            </a:r>
          </a:p>
          <a:p>
            <a:pPr marL="609600" indent="-609600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«как ни полезна вещь,- цены не зная ей,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Невежда про нее свой толк все к худу клонит»</a:t>
            </a:r>
          </a:p>
          <a:p>
            <a:pPr marL="609600" indent="-609600" eaLnBrk="1" hangingPunct="1">
              <a:defRPr/>
            </a:pPr>
            <a:endParaRPr lang="ru-RU" sz="2800" dirty="0" smtClean="0"/>
          </a:p>
          <a:p>
            <a:pPr marL="609600" indent="-609600" eaLnBrk="1" hangingPunct="1">
              <a:buFont typeface="Wingdings" pitchFamily="2" charset="2"/>
              <a:buChar char="v"/>
              <a:defRPr/>
            </a:pPr>
            <a:endParaRPr lang="ru-RU" sz="2800" dirty="0" smtClean="0"/>
          </a:p>
          <a:p>
            <a:pPr marL="609600" indent="-609600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215238" cy="414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180975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Было интересно …</a:t>
            </a:r>
          </a:p>
          <a:p>
            <a:pPr marL="0" indent="180975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Сегодня на уроке я узнал, что … </a:t>
            </a:r>
          </a:p>
          <a:p>
            <a:pPr marL="0" indent="180975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хотел узнать  ещё  о  баснях…</a:t>
            </a:r>
          </a:p>
          <a:p>
            <a:pPr marL="0" indent="180975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 всего мне понравилось…</a:t>
            </a:r>
          </a:p>
          <a:p>
            <a:pPr marL="0" indent="180975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Новым для меня стало …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lascha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06233"/>
            <a:ext cx="6429420" cy="6445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838200" y="642938"/>
            <a:ext cx="8007350" cy="5453062"/>
          </a:xfrm>
          <a:prstGeom prst="rect">
            <a:avLst/>
          </a:prstGeom>
        </p:spPr>
        <p:txBody>
          <a:bodyPr/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Используемые источники: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Климанова Л. Ф., Горецкий В. Г., Голованова М. В. Литературное чтение. 3 класс. Учебник для общеобразовательных учреждений в двух частях.. М.: Просвещение, 2011,. (Школа России)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Иллюстрации из книги  Басни Крылова М. «Просвещение», 1978 г.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357166"/>
            <a:ext cx="41979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Работа со словарём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214282" y="1071546"/>
            <a:ext cx="8929718" cy="17145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180975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Басня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(по С.И.Ожегову) – краткое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иносказательное нравоучительное стихотворение, рассказ.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000372"/>
            <a:ext cx="8572528" cy="3429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Басня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(по В.И. Далю) -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вымышленное происшествие, выдумка, рассказ для прикрасы, ради красного (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баского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) словца; иносказательное, поучительное повествование, побаска, побасенка, притча, где принято выводить животных и даже вещи словесными).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6994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признаки басни</a:t>
            </a:r>
          </a:p>
        </p:txBody>
      </p:sp>
      <p:sp>
        <p:nvSpPr>
          <p:cNvPr id="11270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785786" y="1142984"/>
            <a:ext cx="8007350" cy="507209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Небольшой рассказ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 стихотворный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части: основное повествование и мораль (нравоучение)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Аллегорическая форма (иносказание)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Сатирическое изображение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Герои – чаще животные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Диалог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просторечной лексики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Лаконизм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Афористичность языка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Особенный басенный стих (строчки разной длины), передающий разговорную речь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11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1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1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112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112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112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357166"/>
            <a:ext cx="4643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Словарь: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857224" y="928670"/>
            <a:ext cx="8286776" cy="56689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неискренняя похвала, притворное  одобрение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Тщеславие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стремление хорошо выглядеть в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глазах окружающих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Честолюбие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жажда известности; стремление к почётному положению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Отколь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откуда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«На всех ссылаюсь в этом я»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все так говорят и я согласна с ними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3" descr="C:\рисунки_фото_офо\управл_кнопки_графика\web-icons\PNG\forward_alt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8713" y="64531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496" y="1214422"/>
            <a:ext cx="4786346" cy="4357694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</a:rPr>
              <a:t>Русский </a:t>
            </a:r>
            <a:r>
              <a:rPr lang="ru-RU" sz="2000" dirty="0">
                <a:latin typeface="Times New Roman" pitchFamily="18" charset="0"/>
              </a:rPr>
              <a:t>писатель, баснописец, академик Петербургской Академии Наук (1841). Издавал сатирические журналы "Почта духов" (1789) и др. Писал трагедии и комедии, оперные либретто. В 1809 — </a:t>
            </a:r>
            <a:r>
              <a:rPr lang="ru-RU" sz="2000" dirty="0" smtClean="0">
                <a:latin typeface="Times New Roman" pitchFamily="18" charset="0"/>
              </a:rPr>
              <a:t>1843 </a:t>
            </a:r>
            <a:r>
              <a:rPr lang="ru-RU" sz="2000" dirty="0">
                <a:latin typeface="Times New Roman" pitchFamily="18" charset="0"/>
              </a:rPr>
              <a:t>создал более 200 </a:t>
            </a:r>
            <a:r>
              <a:rPr lang="ru-RU" sz="2000" dirty="0" smtClean="0">
                <a:latin typeface="Times New Roman" pitchFamily="18" charset="0"/>
              </a:rPr>
              <a:t>басен. </a:t>
            </a:r>
            <a:r>
              <a:rPr lang="ru-RU" sz="2000" dirty="0">
                <a:latin typeface="Times New Roman" pitchFamily="18" charset="0"/>
              </a:rPr>
              <a:t>В них обличались общественные и человеческие пороки. Н. В. Гоголь назвал басни И. Крылова </a:t>
            </a: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"..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</a:rPr>
              <a:t>.книгой мудрости </a:t>
            </a:r>
            <a:r>
              <a:rPr lang="ru-RU" sz="2000" dirty="0">
                <a:solidFill>
                  <a:srgbClr val="00B050"/>
                </a:solidFill>
                <a:latin typeface="Times New Roman" pitchFamily="18" charset="0"/>
              </a:rPr>
              <a:t>самого народа</a:t>
            </a:r>
            <a:r>
              <a:rPr lang="ru-RU" sz="2000" dirty="0">
                <a:latin typeface="Times New Roman" pitchFamily="18" charset="0"/>
              </a:rPr>
              <a:t>".</a:t>
            </a:r>
            <a:r>
              <a:rPr lang="ru-RU" dirty="0"/>
              <a:t> </a:t>
            </a:r>
          </a:p>
        </p:txBody>
      </p:sp>
      <p:pic>
        <p:nvPicPr>
          <p:cNvPr id="14" name="Picture 8" descr="krilov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071546"/>
            <a:ext cx="3306763" cy="43592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857356" y="35716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Иван Андреевич Крылов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635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Угадай басню по картинке </a:t>
            </a:r>
          </a:p>
        </p:txBody>
      </p:sp>
      <p:pic>
        <p:nvPicPr>
          <p:cNvPr id="43012" name="Picture 4" descr="Мартышка и оч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81075"/>
            <a:ext cx="273685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 descr="лисиц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284538"/>
            <a:ext cx="202723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 descr="Кварте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3357563"/>
            <a:ext cx="1970088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8" descr="кукушка и петух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1052513"/>
            <a:ext cx="24479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 descr="Лебедь, Щука и Ра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981075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1" descr="Слон и Моськ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48038" y="2997200"/>
            <a:ext cx="208915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Picture 12" descr="зеркало и обезьян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0200" y="4941888"/>
            <a:ext cx="2303463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1" name="WordArt 13"/>
          <p:cNvSpPr>
            <a:spLocks noChangeArrowheads="1" noChangeShapeType="1" noTextEdit="1"/>
          </p:cNvSpPr>
          <p:nvPr/>
        </p:nvSpPr>
        <p:spPr bwMode="auto">
          <a:xfrm>
            <a:off x="611188" y="2565400"/>
            <a:ext cx="2232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"Мартышка и очки"</a:t>
            </a:r>
          </a:p>
        </p:txBody>
      </p:sp>
      <p:sp>
        <p:nvSpPr>
          <p:cNvPr id="43022" name="WordArt 14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18716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"Лебедь, Рак и Щука"</a:t>
            </a:r>
          </a:p>
        </p:txBody>
      </p:sp>
      <p:sp>
        <p:nvSpPr>
          <p:cNvPr id="43023" name="WordArt 15"/>
          <p:cNvSpPr>
            <a:spLocks noChangeArrowheads="1" noChangeShapeType="1" noTextEdit="1"/>
          </p:cNvSpPr>
          <p:nvPr/>
        </p:nvSpPr>
        <p:spPr bwMode="auto">
          <a:xfrm>
            <a:off x="3708400" y="4437063"/>
            <a:ext cx="18002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"Слон и Моська"</a:t>
            </a:r>
          </a:p>
        </p:txBody>
      </p:sp>
      <p:sp>
        <p:nvSpPr>
          <p:cNvPr id="43024" name="WordArt 16"/>
          <p:cNvSpPr>
            <a:spLocks noChangeArrowheads="1" noChangeShapeType="1" noTextEdit="1"/>
          </p:cNvSpPr>
          <p:nvPr/>
        </p:nvSpPr>
        <p:spPr bwMode="auto">
          <a:xfrm>
            <a:off x="6877050" y="6021388"/>
            <a:ext cx="18716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"Квартет"</a:t>
            </a:r>
          </a:p>
        </p:txBody>
      </p:sp>
      <p:sp>
        <p:nvSpPr>
          <p:cNvPr id="43025" name="WordArt 17"/>
          <p:cNvSpPr>
            <a:spLocks noChangeArrowheads="1" noChangeShapeType="1" noTextEdit="1"/>
          </p:cNvSpPr>
          <p:nvPr/>
        </p:nvSpPr>
        <p:spPr bwMode="auto">
          <a:xfrm>
            <a:off x="611188" y="5949950"/>
            <a:ext cx="187166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"Ворона и Лисица"</a:t>
            </a:r>
          </a:p>
        </p:txBody>
      </p:sp>
      <p:sp>
        <p:nvSpPr>
          <p:cNvPr id="43026" name="WordArt 18"/>
          <p:cNvSpPr>
            <a:spLocks noChangeArrowheads="1" noChangeShapeType="1" noTextEdit="1"/>
          </p:cNvSpPr>
          <p:nvPr/>
        </p:nvSpPr>
        <p:spPr bwMode="auto">
          <a:xfrm>
            <a:off x="6659563" y="2492375"/>
            <a:ext cx="18716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"Кукушка и Петух"</a:t>
            </a:r>
          </a:p>
        </p:txBody>
      </p:sp>
      <p:sp>
        <p:nvSpPr>
          <p:cNvPr id="43027" name="WordArt 19"/>
          <p:cNvSpPr>
            <a:spLocks noChangeArrowheads="1" noChangeShapeType="1" noTextEdit="1"/>
          </p:cNvSpPr>
          <p:nvPr/>
        </p:nvSpPr>
        <p:spPr bwMode="auto">
          <a:xfrm>
            <a:off x="4284663" y="6237288"/>
            <a:ext cx="20875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"Мартышка и зеркало"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21" grpId="0" animBg="1"/>
      <p:bldP spid="43022" grpId="0" animBg="1"/>
      <p:bldP spid="43023" grpId="0" animBg="1"/>
      <p:bldP spid="43024" grpId="0" animBg="1"/>
      <p:bldP spid="43025" grpId="0" animBg="1"/>
      <p:bldP spid="43026" grpId="0" animBg="1"/>
      <p:bldP spid="430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2571750" cy="2571750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04813"/>
            <a:ext cx="2571750" cy="2571750"/>
          </a:xfrm>
          <a:prstGeom prst="rect">
            <a:avLst/>
          </a:prstGeom>
          <a:noFill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133600"/>
            <a:ext cx="2571750" cy="2571750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05263"/>
            <a:ext cx="2571750" cy="2571750"/>
          </a:xfrm>
          <a:prstGeom prst="rect">
            <a:avLst/>
          </a:prstGeom>
          <a:noFill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05263"/>
            <a:ext cx="2571750" cy="2571750"/>
          </a:xfrm>
          <a:prstGeom prst="rect">
            <a:avLst/>
          </a:prstGeom>
          <a:noFill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05263"/>
            <a:ext cx="2571750" cy="2571750"/>
          </a:xfrm>
          <a:prstGeom prst="rect">
            <a:avLst/>
          </a:prstGeom>
          <a:noFill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149725"/>
            <a:ext cx="2571750" cy="2571750"/>
          </a:xfrm>
          <a:prstGeom prst="rect">
            <a:avLst/>
          </a:prstGeom>
          <a:noFill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149725"/>
            <a:ext cx="2571750" cy="2571750"/>
          </a:xfrm>
          <a:prstGeom prst="rect">
            <a:avLst/>
          </a:prstGeom>
          <a:noFill/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149725"/>
            <a:ext cx="2571750" cy="2571750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6783 -1.11111E-6 L 0.6783 0.57894 L -1.66667E-6 0.57894 L -1.66667E-6 -1.11111E-6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500"/>
                            </p:stCondLst>
                            <p:childTnLst>
                              <p:par>
                                <p:cTn id="22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0.62882 -2.59259E-6 L -0.62882 0.57894 L -2.77778E-7 0.57894 L -2.77778E-7 -2.59259E-6 Z " pathEditMode="relative" rAng="0" ptsTypes="FFFFF">
                                      <p:cBhvr>
                                        <p:cTn id="23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0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000"/>
                            </p:stCondLst>
                            <p:childTnLst>
                              <p:par>
                                <p:cTn id="33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000"/>
                            </p:stCondLst>
                            <p:childTnLst>
                              <p:par>
                                <p:cTn id="36" presetID="2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07153 -1.11111E-6 0.13021 0.04537 0.13021 0.10093 C 0.13021 0.16644 0.0651 0.19005 0.02604 0.2 L -0.02587 0.21065 C -0.06493 0.2206 -0.12969 0.2456 -0.12969 0.31968 C -0.12969 0.36713 -0.07136 0.4213 1.66667E-6 0.4213 C 0.07153 0.4213 0.13021 0.36713 0.13021 0.31968 C 0.13021 0.2456 0.0651 0.2206 0.02604 0.21065 L -0.02587 0.2 C -0.06493 0.19005 -0.12969 0.16644 -0.12969 0.10093 C -0.12969 0.04537 -0.07136 -1.11111E-6 1.66667E-6 -1.11111E-6 Z " pathEditMode="relative" rAng="0" ptsTypes="ffFffffFfff">
                                      <p:cBhvr>
                                        <p:cTn id="37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2000"/>
                            </p:stCondLst>
                            <p:childTnLst>
                              <p:par>
                                <p:cTn id="39" presetID="2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08003 -1.11111E-6 0.14583 -0.04861 0.14583 -0.10787 C 0.14583 -0.17778 0.07292 -0.20347 0.02917 -0.21412 L -0.02917 -0.22477 C -0.07292 -0.23565 -0.14549 -0.26273 -0.14549 -0.3419 C -0.14549 -0.39259 -0.08004 -0.45 1.66667E-6 -0.45 C 0.08003 -0.45 0.14583 -0.39259 0.14583 -0.3419 C 0.14583 -0.26273 0.07292 -0.23565 0.02917 -0.22477 L -0.02917 -0.21412 C -0.07292 -0.20347 -0.14549 -0.17778 -0.14549 -0.10787 C -0.14549 -0.04861 -0.08004 -1.11111E-6 1.66667E-6 -1.11111E-6 Z " pathEditMode="relative" rAng="0" ptsTypes="ffFffffFfff">
                                      <p:cBhvr>
                                        <p:cTn id="40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0"/>
                            </p:stCondLst>
                            <p:childTnLst>
                              <p:par>
                                <p:cTn id="4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9 L 0.61424 -0.525 " pathEditMode="relative" rAng="0" ptsTypes="AA">
                                      <p:cBhvr>
                                        <p:cTn id="47" dur="41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-2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16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100"/>
                            </p:stCondLst>
                            <p:childTnLst>
                              <p:par>
                                <p:cTn id="5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9 L 0.61424 -0.525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-2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71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7600"/>
                            </p:stCondLst>
                            <p:childTnLst>
                              <p:par>
                                <p:cTn id="6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9 L 0.61424 -0.525 " pathEditMode="relative" rAng="0" ptsTypes="AA">
                                      <p:cBhvr>
                                        <p:cTn id="61" dur="5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-2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26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3100"/>
                            </p:stCondLst>
                            <p:childTnLst>
                              <p:par>
                                <p:cTn id="6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139 L -0.64566 -0.55648 " pathEditMode="relative" rAng="0" ptsTypes="AA">
                                      <p:cBhvr>
                                        <p:cTn id="68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81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8600"/>
                            </p:stCondLst>
                            <p:childTnLst>
                              <p:par>
                                <p:cTn id="7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139 L -0.64566 -0.55648 " pathEditMode="relative" rAng="0" ptsTypes="AA">
                                      <p:cBhvr>
                                        <p:cTn id="75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36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4100"/>
                            </p:stCondLst>
                            <p:childTnLst>
                              <p:par>
                                <p:cTn id="8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139 L -0.64566 -0.55648 " pathEditMode="relative" rAng="0" ptsTypes="AA">
                                      <p:cBhvr>
                                        <p:cTn id="82" dur="5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765175"/>
            <a:ext cx="2571750" cy="2571750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789363"/>
            <a:ext cx="2571750" cy="2571750"/>
          </a:xfrm>
          <a:prstGeom prst="rect">
            <a:avLst/>
          </a:prstGeom>
          <a:noFill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6621 L 0.14497 -0.09722 L 0.35209 -0.09722 L 0.49723 0.06621 L 0.49723 0.29931 L 0.35209 0.46343 L 0.14497 0.46343 L -3.61111E-6 0.29931 L -3.61111E-6 0.06621 Z " pathEditMode="relative" rAng="0" ptsTypes="FFFFFFFFF">
                                      <p:cBhvr>
                                        <p:cTn id="10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1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10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59 -0.14306 L -0.23038 0.02245 L -0.43698 0.02245 L -0.5816 -0.14306 L -0.5816 -0.37894 L -0.43698 -0.54445 L -0.23038 -0.54445 L -0.08559 -0.37894 L -0.08559 -0.14306 Z " pathEditMode="relative" rAng="0" ptsTypes="FFFFFFFFF">
                                      <p:cBhvr>
                                        <p:cTn id="17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1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"/>
            <a:ext cx="8385175" cy="100010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 каких басен эти строки: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«Ай, Моська! Знать, она сильна, коль лает на Слона!»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 вы друзья, как ни садитесь,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Всё в музыканты не годитесь…»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«Когда в товарищах согласья нет,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лад их дело не пойдёт…»</a:t>
            </a:r>
          </a:p>
        </p:txBody>
      </p:sp>
      <p:sp>
        <p:nvSpPr>
          <p:cNvPr id="18436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214810" y="1714488"/>
            <a:ext cx="3744913" cy="7921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"Слон и Моська"</a:t>
            </a:r>
          </a:p>
        </p:txBody>
      </p:sp>
      <p:sp>
        <p:nvSpPr>
          <p:cNvPr id="18437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6143636" y="3429000"/>
            <a:ext cx="2592387" cy="8651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"Квартет"</a:t>
            </a:r>
          </a:p>
        </p:txBody>
      </p:sp>
      <p:sp>
        <p:nvSpPr>
          <p:cNvPr id="18438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5500694" y="5072074"/>
            <a:ext cx="3095625" cy="8651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"Лебедь, Щука и Рак"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18437" grpId="0" animBg="1"/>
      <p:bldP spid="18438" grpId="0" animBg="1"/>
    </p:bldLst>
  </p:timing>
</p:sld>
</file>

<file path=ppt/theme/theme1.xml><?xml version="1.0" encoding="utf-8"?>
<a:theme xmlns:a="http://schemas.openxmlformats.org/drawingml/2006/main" name="Крылов Басн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Крылов Басни</Template>
  <TotalTime>57</TotalTime>
  <Words>542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Крылов Басни</vt:lpstr>
      <vt:lpstr>Автор : Шайкина Елена Григорьевна учитель начальных классов МКОУ «Дракинская СОШ»  Лискинского района Воронежской области</vt:lpstr>
      <vt:lpstr>Слайд 2</vt:lpstr>
      <vt:lpstr>Основные признаки басни</vt:lpstr>
      <vt:lpstr>Слайд 4</vt:lpstr>
      <vt:lpstr>Русский писатель, баснописец, академик Петербургской Академии Наук (1841). Издавал сатирические журналы "Почта духов" (1789) и др. Писал трагедии и комедии, оперные либретто. В 1809 — 1843 создал более 200 басен. В них обличались общественные и человеческие пороки. Н. В. Гоголь назвал басни И. Крылова  "...книгой мудрости самого народа". </vt:lpstr>
      <vt:lpstr>Угадай басню по картинке </vt:lpstr>
      <vt:lpstr>Слайд 7</vt:lpstr>
      <vt:lpstr>Слайд 8</vt:lpstr>
      <vt:lpstr>Из каких басен эти строки:</vt:lpstr>
      <vt:lpstr>Угадай героя по реплике</vt:lpstr>
      <vt:lpstr>Объясните слова и выражения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 : Строгонова Антонина Егоровна,  учитель начальных классов МКОУ «Дракинская СОШ»  Лискинского района Воронежской области</dc:title>
  <dc:creator>Галя</dc:creator>
  <cp:lastModifiedBy>Галя</cp:lastModifiedBy>
  <cp:revision>9</cp:revision>
  <dcterms:created xsi:type="dcterms:W3CDTF">2015-03-15T14:18:13Z</dcterms:created>
  <dcterms:modified xsi:type="dcterms:W3CDTF">2015-12-27T10:06:39Z</dcterms:modified>
</cp:coreProperties>
</file>