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8" r:id="rId3"/>
    <p:sldId id="259" r:id="rId4"/>
    <p:sldId id="260" r:id="rId5"/>
    <p:sldId id="261" r:id="rId6"/>
    <p:sldId id="278" r:id="rId7"/>
    <p:sldId id="27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photoAlbum/>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77D9CB0-F2BA-43C3-B9B4-47D67D6F2D9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7D9CB0-F2BA-43C3-B9B4-47D67D6F2D9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7D9CB0-F2BA-43C3-B9B4-47D67D6F2D9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77D9CB0-F2BA-43C3-B9B4-47D67D6F2D9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77D9CB0-F2BA-43C3-B9B4-47D67D6F2D91}"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77D9CB0-F2BA-43C3-B9B4-47D67D6F2D9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77D9CB0-F2BA-43C3-B9B4-47D67D6F2D91}"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7D9CB0-F2BA-43C3-B9B4-47D67D6F2D9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7D9CB0-F2BA-43C3-B9B4-47D67D6F2D9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7D9CB0-F2BA-43C3-B9B4-47D67D6F2D9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D9CE26CC-0D83-49BC-9DDA-42B68623548F}" type="datetimeFigureOut">
              <a:rPr lang="ru-RU" smtClean="0"/>
              <a:pPr/>
              <a:t>01.12.2015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77D9CB0-F2BA-43C3-B9B4-47D67D6F2D91}"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CE26CC-0D83-49BC-9DDA-42B68623548F}" type="datetimeFigureOut">
              <a:rPr lang="ru-RU" smtClean="0"/>
              <a:pPr/>
              <a:t>01.12.2015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77D9CB0-F2BA-43C3-B9B4-47D67D6F2D91}"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tihi.ru/pics/2009/06/26/3649.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600" dirty="0" smtClean="0"/>
              <a:t/>
            </a:r>
            <a:br>
              <a:rPr lang="ru-RU" sz="1600" dirty="0" smtClean="0"/>
            </a:br>
            <a:r>
              <a:rPr lang="ru-RU" sz="2700" b="1" dirty="0" smtClean="0"/>
              <a:t>Секция: Педагогическая компетентность. Профессиональный стандарт педагога.  </a:t>
            </a:r>
            <a:r>
              <a:rPr lang="ru-RU" dirty="0" smtClean="0"/>
              <a:t/>
            </a:r>
            <a:br>
              <a:rPr lang="ru-RU" dirty="0" smtClean="0"/>
            </a:br>
            <a:endParaRPr lang="ru-RU" dirty="0"/>
          </a:p>
        </p:txBody>
      </p:sp>
      <p:sp>
        <p:nvSpPr>
          <p:cNvPr id="3" name="Подзаголовок 2"/>
          <p:cNvSpPr>
            <a:spLocks noGrp="1"/>
          </p:cNvSpPr>
          <p:nvPr>
            <p:ph idx="1"/>
          </p:nvPr>
        </p:nvSpPr>
        <p:spPr/>
        <p:txBody>
          <a:bodyPr/>
          <a:lstStyle/>
          <a:p>
            <a:pPr algn="ctr">
              <a:buNone/>
            </a:pPr>
            <a:r>
              <a:rPr lang="ru-RU" b="1" dirty="0" smtClean="0">
                <a:latin typeface="Times New Roman" pitchFamily="18" charset="0"/>
                <a:cs typeface="Times New Roman" pitchFamily="18" charset="0"/>
              </a:rPr>
              <a:t>       Концептуальные основы Программы  развития дошкольного отделения в свете реализации ФГОС.</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pPr>
              <a:buNone/>
            </a:pPr>
            <a:r>
              <a:rPr lang="ru-RU" sz="2400" b="1" dirty="0" smtClean="0">
                <a:latin typeface="Times New Roman" pitchFamily="18" charset="0"/>
                <a:cs typeface="Times New Roman" pitchFamily="18" charset="0"/>
              </a:rPr>
              <a:t>                              </a:t>
            </a:r>
          </a:p>
          <a:p>
            <a:pPr algn="r">
              <a:buNone/>
            </a:pPr>
            <a:r>
              <a:rPr lang="ru-RU" sz="2400" b="1" dirty="0" smtClean="0">
                <a:latin typeface="Times New Roman" pitchFamily="18" charset="0"/>
                <a:cs typeface="Times New Roman" pitchFamily="18" charset="0"/>
              </a:rPr>
              <a:t>Заведующий </a:t>
            </a:r>
            <a:r>
              <a:rPr lang="ru-RU" sz="2400" b="1" smtClean="0">
                <a:latin typeface="Times New Roman" pitchFamily="18" charset="0"/>
                <a:cs typeface="Times New Roman" pitchFamily="18" charset="0"/>
              </a:rPr>
              <a:t>дошкольным отделением</a:t>
            </a:r>
          </a:p>
          <a:p>
            <a:pPr algn="r">
              <a:buNone/>
            </a:pPr>
            <a:r>
              <a:rPr lang="ru-RU" sz="2400" b="1" smtClean="0">
                <a:latin typeface="Times New Roman" pitchFamily="18" charset="0"/>
                <a:cs typeface="Times New Roman" pitchFamily="18" charset="0"/>
              </a:rPr>
              <a:t>ГБОУ </a:t>
            </a:r>
            <a:r>
              <a:rPr lang="ru-RU" sz="2400" b="1" dirty="0" smtClean="0">
                <a:latin typeface="Times New Roman" pitchFamily="18" charset="0"/>
                <a:cs typeface="Times New Roman" pitchFamily="18" charset="0"/>
              </a:rPr>
              <a:t>« Школа № 329»</a:t>
            </a:r>
          </a:p>
          <a:p>
            <a:pPr algn="r">
              <a:buNone/>
            </a:pP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Алексанян</a:t>
            </a:r>
            <a:r>
              <a:rPr lang="ru-RU" sz="2400" b="1" dirty="0" smtClean="0">
                <a:latin typeface="Times New Roman" pitchFamily="18" charset="0"/>
                <a:cs typeface="Times New Roman" pitchFamily="18" charset="0"/>
              </a:rPr>
              <a:t> М.Ю.</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1340768"/>
            <a:ext cx="8686800" cy="4739357"/>
          </a:xfrm>
        </p:spPr>
        <p:txBody>
          <a:bodyPr/>
          <a:lstStyle/>
          <a:p>
            <a:pPr algn="ctr"/>
            <a:r>
              <a:rPr lang="ru-RU" b="1" dirty="0" smtClean="0"/>
              <a:t>Сохранение природы игры как особого вида деятельности - задача дошкольного отделения образовательной организации</a:t>
            </a:r>
            <a:endParaRPr lang="ru-RU" dirty="0" smtClean="0"/>
          </a:p>
          <a:p>
            <a:endParaRPr lang="ru-RU" dirty="0"/>
          </a:p>
        </p:txBody>
      </p:sp>
      <p:pic>
        <p:nvPicPr>
          <p:cNvPr id="4" name="Picture 7" descr="102174170_propis4"/>
          <p:cNvPicPr>
            <a:picLocks noChangeAspect="1" noChangeArrowheads="1"/>
          </p:cNvPicPr>
          <p:nvPr/>
        </p:nvPicPr>
        <p:blipFill>
          <a:blip r:embed="rId2" cstate="print"/>
          <a:srcRect/>
          <a:stretch>
            <a:fillRect/>
          </a:stretch>
        </p:blipFill>
        <p:spPr bwMode="auto">
          <a:xfrm>
            <a:off x="2411760" y="3429001"/>
            <a:ext cx="4392488"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800" dirty="0" smtClean="0">
                <a:latin typeface="Times New Roman" pitchFamily="18" charset="0"/>
                <a:cs typeface="Times New Roman" pitchFamily="18" charset="0"/>
              </a:rPr>
              <a:t>Внедрение в образовательный процесс ФГОС ДО  требует от воспитателей новых теоретических знаний, наша задача:  построить дальнейшее развитие дошкольного отделения таким образом, чтобы педагоги  получили необходимые знания, повысили свой квалификационный уровень.</a:t>
            </a:r>
          </a:p>
          <a:p>
            <a:r>
              <a:rPr lang="ru-RU" sz="2800" dirty="0" smtClean="0">
                <a:latin typeface="Times New Roman" pitchFamily="18" charset="0"/>
                <a:cs typeface="Times New Roman" pitchFamily="18" charset="0"/>
              </a:rPr>
              <a:t>Стали компетентными специалистами в своей профессиональной деятельности.</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Компетенция в переводе с латинского </a:t>
            </a:r>
            <a:r>
              <a:rPr lang="ru-RU" i="1" dirty="0" err="1" smtClean="0">
                <a:latin typeface="Times New Roman" pitchFamily="18" charset="0"/>
                <a:cs typeface="Times New Roman" pitchFamily="18" charset="0"/>
              </a:rPr>
              <a:t>competentia</a:t>
            </a:r>
            <a:r>
              <a:rPr lang="ru-RU" dirty="0" smtClean="0">
                <a:latin typeface="Times New Roman" pitchFamily="18" charset="0"/>
                <a:cs typeface="Times New Roman" pitchFamily="18" charset="0"/>
              </a:rPr>
              <a:t> означает круг вопросов, в которых человек хорошо осведомлен, обладает познаниями и опытом. Компетентный в определенной области человек обладает соответствующими знаниями и способностями, позволяющими ему обоснованно судить об этой области и эффективно действовать в ней.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Для разделения общего и индивидуального  синонимически используются   понятия "компетенция" и "компетентность": </a:t>
            </a:r>
            <a:br>
              <a:rPr lang="ru-RU" dirty="0" smtClean="0">
                <a:latin typeface="Times New Roman" pitchFamily="18" charset="0"/>
                <a:cs typeface="Times New Roman" pitchFamily="18" charset="0"/>
              </a:rPr>
            </a:br>
            <a:r>
              <a:rPr lang="ru-RU" i="1" dirty="0" smtClean="0">
                <a:latin typeface="Times New Roman" pitchFamily="18" charset="0"/>
                <a:cs typeface="Times New Roman" pitchFamily="18" charset="0"/>
              </a:rPr>
              <a:t>Компетенция</a:t>
            </a:r>
            <a:r>
              <a:rPr lang="ru-RU" dirty="0" smtClean="0">
                <a:latin typeface="Times New Roman" pitchFamily="18" charset="0"/>
                <a:cs typeface="Times New Roman" pitchFamily="18" charset="0"/>
              </a:rPr>
              <a:t> – включает совокупность взаимосвязанных качеств личности (знаний, умений, навыков, способов деятельности), задаваемых по отношению к определенному кругу предметов и процессов, и необходимых для качественной продуктивной деятельности по отношению к ним. </a:t>
            </a:r>
            <a:br>
              <a:rPr lang="ru-RU" dirty="0" smtClean="0">
                <a:latin typeface="Times New Roman" pitchFamily="18" charset="0"/>
                <a:cs typeface="Times New Roman" pitchFamily="18" charset="0"/>
              </a:rPr>
            </a:br>
            <a:r>
              <a:rPr lang="ru-RU" i="1" dirty="0" smtClean="0">
                <a:latin typeface="Times New Roman" pitchFamily="18" charset="0"/>
                <a:cs typeface="Times New Roman" pitchFamily="18" charset="0"/>
              </a:rPr>
              <a:t>Компетентность</a:t>
            </a:r>
            <a:r>
              <a:rPr lang="ru-RU" dirty="0" smtClean="0">
                <a:latin typeface="Times New Roman" pitchFamily="18" charset="0"/>
                <a:cs typeface="Times New Roman" pitchFamily="18" charset="0"/>
              </a:rPr>
              <a:t> – владение, обладание человеком соответствующей компетенцией, включающей его личностное отношение к ней и предмету деятельности.</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800" dirty="0" smtClean="0">
                <a:latin typeface="Times New Roman" pitchFamily="18" charset="0"/>
                <a:cs typeface="Times New Roman" pitchFamily="18" charset="0"/>
              </a:rPr>
              <a:t>Для создания образа «успешного выпускника» необходимо, чтобы педагоги сами понимали , как создать этот образ.</a:t>
            </a:r>
          </a:p>
          <a:p>
            <a:r>
              <a:rPr lang="ru-RU" sz="2800" dirty="0" smtClean="0">
                <a:latin typeface="Times New Roman" pitchFamily="18" charset="0"/>
                <a:cs typeface="Times New Roman" pitchFamily="18" charset="0"/>
              </a:rPr>
              <a:t>Что нужно делать, чему поучиться, чтобы развитие ребенка на этапе выхода из дошкольного отделения соответствовало требованиям Стандарта, который определил целевые ориентиры для выпускника. Педагог должен обладать определенным набором компетенций. </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1800" b="1" dirty="0" smtClean="0">
                <a:latin typeface="Times New Roman" pitchFamily="18" charset="0"/>
                <a:cs typeface="Times New Roman" pitchFamily="18" charset="0"/>
              </a:rPr>
              <a:t>1.Общекультурные компетенции: компетенции личностные, социальные, духовные.</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Круг вопросов, по отношению к которым  воспитатель   должен быть хорошо осведомлен, обладать познаниями и опытом деятельности, это – особенности национальной и общечеловеческой культуры, духовно-нравственные основы жизни человека и человечества, отдельных народов, культурологические основы семейных, социальных, общественных явлений и традиций, роль науки и религии в жизни человека, их влияние на мир, компетенции в бытовой и </a:t>
            </a:r>
            <a:r>
              <a:rPr lang="ru-RU" sz="1800" dirty="0" err="1" smtClean="0">
                <a:latin typeface="Times New Roman" pitchFamily="18" charset="0"/>
                <a:cs typeface="Times New Roman" pitchFamily="18" charset="0"/>
              </a:rPr>
              <a:t>культурно-досуговой</a:t>
            </a:r>
            <a:r>
              <a:rPr lang="ru-RU" sz="1800" dirty="0" smtClean="0">
                <a:latin typeface="Times New Roman" pitchFamily="18" charset="0"/>
                <a:cs typeface="Times New Roman" pitchFamily="18" charset="0"/>
              </a:rPr>
              <a:t> сфере, например, владение эффективными способами организации свободного времени. Сюда же относится опыт освоения </a:t>
            </a:r>
            <a:r>
              <a:rPr lang="ru-RU" sz="1800" dirty="0" smtClean="0">
                <a:latin typeface="Times New Roman" pitchFamily="18" charset="0"/>
                <a:cs typeface="Times New Roman" pitchFamily="18" charset="0"/>
              </a:rPr>
              <a:t>педагогом</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научной картины мира, расширяющейся до культурологического и всечеловеческого понимания мира.</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sz="3800" b="1" dirty="0" smtClean="0">
                <a:latin typeface="Times New Roman" pitchFamily="18" charset="0"/>
                <a:cs typeface="Times New Roman" pitchFamily="18" charset="0"/>
              </a:rPr>
              <a:t>2.Профессиональные:</a:t>
            </a:r>
            <a:br>
              <a:rPr lang="ru-RU" sz="3800" b="1" dirty="0" smtClean="0">
                <a:latin typeface="Times New Roman" pitchFamily="18" charset="0"/>
                <a:cs typeface="Times New Roman" pitchFamily="18" charset="0"/>
              </a:rPr>
            </a:br>
            <a:r>
              <a:rPr lang="ru-RU" sz="3800" b="1" dirty="0" smtClean="0">
                <a:latin typeface="Times New Roman" pitchFamily="18" charset="0"/>
                <a:cs typeface="Times New Roman" pitchFamily="18" charset="0"/>
              </a:rPr>
              <a:t> 1) Предметно-методологические </a:t>
            </a:r>
            <a:r>
              <a:rPr lang="ru-RU" sz="3800" b="1" dirty="0" smtClean="0">
                <a:latin typeface="Times New Roman" pitchFamily="18" charset="0"/>
                <a:cs typeface="Times New Roman" pitchFamily="18" charset="0"/>
              </a:rPr>
              <a:t>компетенции </a:t>
            </a:r>
            <a:r>
              <a:rPr lang="ru-RU" sz="3800" b="1" dirty="0" smtClean="0">
                <a:latin typeface="Times New Roman" pitchFamily="18" charset="0"/>
                <a:cs typeface="Times New Roman" pitchFamily="18" charset="0"/>
              </a:rPr>
              <a:t>педагога</a:t>
            </a:r>
            <a:r>
              <a:rPr lang="ru-RU" sz="3800" b="1" dirty="0" smtClean="0">
                <a:latin typeface="Times New Roman" pitchFamily="18" charset="0"/>
                <a:cs typeface="Times New Roman" pitchFamily="18" charset="0"/>
              </a:rPr>
              <a:t>:</a:t>
            </a:r>
            <a:endParaRPr lang="ru-RU" sz="3800" b="1" dirty="0" smtClean="0">
              <a:latin typeface="Times New Roman" pitchFamily="18" charset="0"/>
              <a:cs typeface="Times New Roman" pitchFamily="18" charset="0"/>
            </a:endParaRPr>
          </a:p>
          <a:p>
            <a:r>
              <a:rPr lang="ru-RU" sz="3800" dirty="0" smtClean="0">
                <a:latin typeface="Times New Roman" pitchFamily="18" charset="0"/>
                <a:cs typeface="Times New Roman" pitchFamily="18" charset="0"/>
              </a:rPr>
              <a:t>способность реализовывать учебные программы  в различных образовательных учреждениях, готовность применять современные методики и технологии, для обеспечения качества учебно-воспитательного процесса на конкретной образовательной ступени конкретного образовательного учреждения,  готовность включаться во взаимодействие с родителями, коллегами, социальными партнерами, заинтересованными в обеспечении качества учебно-воспитательного процесса, способность организовывать сотрудничество воспитанников, родителей и воспитателей.</a:t>
            </a:r>
          </a:p>
          <a:p>
            <a:r>
              <a:rPr lang="ru-RU" sz="3800" dirty="0" smtClean="0">
                <a:latin typeface="Times New Roman" pitchFamily="18" charset="0"/>
                <a:cs typeface="Times New Roman" pitchFamily="18" charset="0"/>
              </a:rPr>
              <a:t>Готовность к осуществлению педагогического проектирования образовательной среды, образовательных программ и индивидуальных образовательных маршрутов, готовность к разработке и реализации методических моделей, методик, технологий и приемов обучения, к анализу результатов процесса их использования в образовательных организациях.</a:t>
            </a:r>
          </a:p>
          <a:p>
            <a:r>
              <a:rPr lang="ru-RU" sz="3800" dirty="0" smtClean="0">
                <a:latin typeface="Times New Roman" pitchFamily="18" charset="0"/>
                <a:cs typeface="Times New Roman" pitchFamily="18" charset="0"/>
              </a:rPr>
              <a:t>Готовность к систематизации, обобщению и распространению методического опыта  в профессиональной области , владение методами и моделями принятия решений, в первую очередь, в своей профессиональной деятельности.</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1800" b="1" dirty="0" smtClean="0">
                <a:latin typeface="Times New Roman" pitchFamily="18" charset="0"/>
                <a:cs typeface="Times New Roman" pitchFamily="18" charset="0"/>
              </a:rPr>
              <a:t>2) Информационная </a:t>
            </a:r>
            <a:r>
              <a:rPr lang="ru-RU" sz="1800" b="1" dirty="0" smtClean="0">
                <a:latin typeface="Times New Roman" pitchFamily="18" charset="0"/>
                <a:cs typeface="Times New Roman" pitchFamily="18" charset="0"/>
              </a:rPr>
              <a:t>компетенция:</a:t>
            </a:r>
            <a:endParaRPr lang="ru-RU" sz="1800" b="1"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При помощи реальных объектов (телевизор, магнитофон, телефон, факс, компьютер, принтер, модем, копир) и информационных технологий (аудио- видеозапись, электронная почта, СМИ, Интернет), формируются умения самостоятельно искать, анализировать и отбирать необходимую информацию, организовывать, преобразовывать, сохранять и передавать ее. Данные компетенции обеспечивают навыки деятельности воспитателя  по отношению к информации, содержащейся в учебных пособиях  и образовательных областях, а также в окружающем мире.</a:t>
            </a:r>
          </a:p>
          <a:p>
            <a:endParaRPr lang="ru-RU" dirty="0"/>
          </a:p>
        </p:txBody>
      </p:sp>
      <p:pic>
        <p:nvPicPr>
          <p:cNvPr id="4" name="Picture 5" descr="%D0%94%D0%B5%D1%82%D0%B8"/>
          <p:cNvPicPr>
            <a:picLocks noChangeAspect="1" noChangeArrowheads="1"/>
          </p:cNvPicPr>
          <p:nvPr/>
        </p:nvPicPr>
        <p:blipFill>
          <a:blip r:embed="rId2" cstate="print"/>
          <a:srcRect/>
          <a:stretch>
            <a:fillRect/>
          </a:stretch>
        </p:blipFill>
        <p:spPr bwMode="auto">
          <a:xfrm>
            <a:off x="3419872" y="3861048"/>
            <a:ext cx="4219178" cy="24445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sz="1800" b="1" dirty="0" smtClean="0">
                <a:latin typeface="Times New Roman" pitchFamily="18" charset="0"/>
                <a:cs typeface="Times New Roman" pitchFamily="18" charset="0"/>
              </a:rPr>
              <a:t>     3.Компетенции личностного самосовершенствования или когнитивные компетентности</a:t>
            </a:r>
            <a:r>
              <a:rPr lang="ru-RU" sz="1800" dirty="0" smtClean="0">
                <a:latin typeface="Times New Roman" pitchFamily="18" charset="0"/>
                <a:cs typeface="Times New Roman" pitchFamily="18" charset="0"/>
              </a:rPr>
              <a:t>. Они </a:t>
            </a: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направлены на освоение способов физического, духовного и интеллектуального саморазвития, самообразования, эмоциональной </a:t>
            </a:r>
            <a:r>
              <a:rPr lang="ru-RU" sz="1800" dirty="0" err="1" smtClean="0">
                <a:latin typeface="Times New Roman" pitchFamily="18" charset="0"/>
                <a:cs typeface="Times New Roman" pitchFamily="18" charset="0"/>
              </a:rPr>
              <a:t>саморегуляции</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самоподдержки</a:t>
            </a:r>
            <a:r>
              <a:rPr lang="ru-RU" sz="1800" dirty="0" smtClean="0">
                <a:latin typeface="Times New Roman" pitchFamily="18" charset="0"/>
                <a:cs typeface="Times New Roman" pitchFamily="18" charset="0"/>
              </a:rPr>
              <a:t>. Воспитатель  овладевает способами деятельности в собственных интересах и возможностях, что выражаются в его непрерывном самопознании, развитии необходимых современному человеку личностных качеств, формировании психологической грамотности, культуры мышления и поведения. </a:t>
            </a:r>
          </a:p>
          <a:p>
            <a:r>
              <a:rPr lang="ru-RU" sz="1800" dirty="0" smtClean="0">
                <a:latin typeface="Times New Roman" pitchFamily="18" charset="0"/>
                <a:cs typeface="Times New Roman" pitchFamily="18" charset="0"/>
              </a:rPr>
              <a:t>Воспитатель, осуществляя  профессиональное и личностное самообразование, проектирует дальнейший образовательный маршрут и профессиональную карьеру.</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2000" b="1" dirty="0" smtClean="0">
                <a:latin typeface="Times New Roman" pitchFamily="18" charset="0"/>
                <a:cs typeface="Times New Roman" pitchFamily="18" charset="0"/>
              </a:rPr>
              <a:t>4.Творческая или </a:t>
            </a:r>
            <a:r>
              <a:rPr lang="ru-RU" sz="2000" b="1" dirty="0" err="1" smtClean="0">
                <a:latin typeface="Times New Roman" pitchFamily="18" charset="0"/>
                <a:cs typeface="Times New Roman" pitchFamily="18" charset="0"/>
              </a:rPr>
              <a:t>креативная</a:t>
            </a:r>
            <a:r>
              <a:rPr lang="ru-RU" sz="2000" b="1" dirty="0" smtClean="0">
                <a:latin typeface="Times New Roman" pitchFamily="18" charset="0"/>
                <a:cs typeface="Times New Roman" pitchFamily="18" charset="0"/>
              </a:rPr>
              <a:t> компетенция:</a:t>
            </a:r>
          </a:p>
          <a:p>
            <a:r>
              <a:rPr lang="ru-RU" sz="2000" dirty="0" smtClean="0">
                <a:latin typeface="Times New Roman" pitchFamily="18" charset="0"/>
                <a:cs typeface="Times New Roman" pitchFamily="18" charset="0"/>
              </a:rPr>
              <a:t>Способность мыслить и действовать </a:t>
            </a:r>
            <a:r>
              <a:rPr lang="ru-RU" sz="2000" dirty="0" err="1" smtClean="0">
                <a:latin typeface="Times New Roman" pitchFamily="18" charset="0"/>
                <a:cs typeface="Times New Roman" pitchFamily="18" charset="0"/>
              </a:rPr>
              <a:t>креативно</a:t>
            </a:r>
            <a:r>
              <a:rPr lang="ru-RU" sz="2000" dirty="0" smtClean="0">
                <a:latin typeface="Times New Roman" pitchFamily="18" charset="0"/>
                <a:cs typeface="Times New Roman" pitchFamily="18" charset="0"/>
              </a:rPr>
              <a:t>, используя творческий подход.</a:t>
            </a:r>
          </a:p>
          <a:p>
            <a:endParaRPr lang="ru-RU" dirty="0"/>
          </a:p>
        </p:txBody>
      </p:sp>
      <p:pic>
        <p:nvPicPr>
          <p:cNvPr id="4" name="Picture 4" descr="22"/>
          <p:cNvPicPr>
            <a:picLocks noChangeAspect="1" noChangeArrowheads="1"/>
          </p:cNvPicPr>
          <p:nvPr/>
        </p:nvPicPr>
        <p:blipFill>
          <a:blip r:embed="rId2" cstate="print"/>
          <a:srcRect/>
          <a:stretch>
            <a:fillRect/>
          </a:stretch>
        </p:blipFill>
        <p:spPr bwMode="auto">
          <a:xfrm>
            <a:off x="2483768" y="2708920"/>
            <a:ext cx="4896544" cy="37711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Миссия дошкольного отделения заключается в   воспитании  на этапе завершения дошкольного образования «</a:t>
            </a:r>
            <a:r>
              <a:rPr lang="ru-RU" sz="2400" b="1" dirty="0" smtClean="0">
                <a:latin typeface="Times New Roman" pitchFamily="18" charset="0"/>
                <a:cs typeface="Times New Roman" pitchFamily="18" charset="0"/>
              </a:rPr>
              <a:t>успешного выпускника»</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Успешность выпускника дошкольного отделения предполагает личностную готовность его к школе и выражается во «внутренней позиции школьника», то есть готовности ребенка принять новую социальную роль –</a:t>
            </a:r>
            <a:r>
              <a:rPr lang="ru-RU" sz="2400" dirty="0" err="1" smtClean="0">
                <a:latin typeface="Times New Roman" pitchFamily="18" charset="0"/>
                <a:cs typeface="Times New Roman" pitchFamily="18" charset="0"/>
              </a:rPr>
              <a:t>роль</a:t>
            </a:r>
            <a:r>
              <a:rPr lang="ru-RU" sz="2400" dirty="0" smtClean="0">
                <a:latin typeface="Times New Roman" pitchFamily="18" charset="0"/>
                <a:cs typeface="Times New Roman" pitchFamily="18" charset="0"/>
              </a:rPr>
              <a:t> ученика. Ребенок должен быть способен учиться, готов к учебе и высоко мотивирован на приобретение новых знаний.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idx="1"/>
          </p:nvPr>
        </p:nvSpPr>
        <p:spPr>
          <a:xfrm>
            <a:off x="457200" y="1628800"/>
            <a:ext cx="8229600" cy="4826008"/>
          </a:xfrm>
        </p:spPr>
        <p:txBody>
          <a:bodyPr>
            <a:normAutofit fontScale="92500"/>
          </a:bodyPr>
          <a:lstStyle/>
          <a:p>
            <a:r>
              <a:rPr lang="ru-RU" dirty="0" smtClean="0">
                <a:latin typeface="Times New Roman" pitchFamily="18" charset="0"/>
                <a:cs typeface="Times New Roman" pitchFamily="18" charset="0"/>
              </a:rPr>
              <a:t>Приоритетные направления социально-экономического развития РФ до 2020 года, Национальная образовательная инициатива «Наша школа», закон «Об образовании», «Профессиональный стандарт» педагога,  ФГОС определяют основной целью модернизации и реформирования образования -  инновационное развитие Российского образования, в центре которого  человек  нового информационного общества.</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2800" dirty="0" smtClean="0">
                <a:latin typeface="Times New Roman" pitchFamily="18" charset="0"/>
                <a:cs typeface="Times New Roman" pitchFamily="18" charset="0"/>
              </a:rPr>
              <a:t>. У ребенка должны быть сформированы базовые ключевые компетенции, такие  как :</a:t>
            </a:r>
          </a:p>
          <a:p>
            <a:r>
              <a:rPr lang="ru-RU" sz="2800" dirty="0" smtClean="0">
                <a:latin typeface="Times New Roman" pitchFamily="18" charset="0"/>
                <a:cs typeface="Times New Roman" pitchFamily="18" charset="0"/>
              </a:rPr>
              <a:t>-функциональная грамотность</a:t>
            </a:r>
          </a:p>
          <a:p>
            <a:r>
              <a:rPr lang="ru-RU" sz="2800" dirty="0" smtClean="0">
                <a:latin typeface="Times New Roman" pitchFamily="18" charset="0"/>
                <a:cs typeface="Times New Roman" pitchFamily="18" charset="0"/>
              </a:rPr>
              <a:t>-социальная компетенция</a:t>
            </a:r>
          </a:p>
          <a:p>
            <a:r>
              <a:rPr lang="ru-RU" sz="2800" dirty="0" smtClean="0">
                <a:latin typeface="Times New Roman" pitchFamily="18" charset="0"/>
                <a:cs typeface="Times New Roman" pitchFamily="18" charset="0"/>
              </a:rPr>
              <a:t>-организационная компетенция</a:t>
            </a:r>
          </a:p>
          <a:p>
            <a:r>
              <a:rPr lang="ru-RU" sz="2800" dirty="0" smtClean="0">
                <a:latin typeface="Times New Roman" pitchFamily="18" charset="0"/>
                <a:cs typeface="Times New Roman" pitchFamily="18" charset="0"/>
              </a:rPr>
              <a:t>-коммуникативная компетенция</a:t>
            </a:r>
          </a:p>
          <a:p>
            <a:r>
              <a:rPr lang="ru-RU" sz="2800" dirty="0" smtClean="0">
                <a:latin typeface="Times New Roman" pitchFamily="18" charset="0"/>
                <a:cs typeface="Times New Roman" pitchFamily="18" charset="0"/>
              </a:rPr>
              <a:t>-общекультурная компетенция.</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b="1" dirty="0" smtClean="0">
                <a:latin typeface="Times New Roman" pitchFamily="18" charset="0"/>
                <a:cs typeface="Times New Roman" pitchFamily="18" charset="0"/>
              </a:rPr>
              <a:t>Развитие и дальнейшая стабильная деятельность образовательного комплекса, опираясь на Программу развития должна строится на следующих основных положениях:</a:t>
            </a:r>
            <a:r>
              <a:rPr lang="ru-RU" sz="2000" dirty="0" smtClean="0"/>
              <a:t/>
            </a:r>
            <a:br>
              <a:rPr lang="ru-RU" sz="2000" dirty="0" smtClean="0"/>
            </a:br>
            <a:endParaRPr lang="ru-RU" sz="2000" dirty="0"/>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1.Приоритет ребенка.</a:t>
            </a:r>
          </a:p>
          <a:p>
            <a:r>
              <a:rPr lang="ru-RU" dirty="0" smtClean="0">
                <a:latin typeface="Times New Roman" pitchFamily="18" charset="0"/>
                <a:cs typeface="Times New Roman" pitchFamily="18" charset="0"/>
              </a:rPr>
              <a:t>2.Качество дошкольного образования.</a:t>
            </a:r>
            <a:r>
              <a:rPr lang="ru-RU" i="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3.Преемственность дошкольного и школьного образования в рамках образовательного комплекса.</a:t>
            </a:r>
          </a:p>
          <a:p>
            <a:r>
              <a:rPr lang="ru-RU" dirty="0" smtClean="0">
                <a:latin typeface="Times New Roman" pitchFamily="18" charset="0"/>
                <a:cs typeface="Times New Roman" pitchFamily="18" charset="0"/>
              </a:rPr>
              <a:t>4.Повышение уровня развития педагогических кадров.</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t>Начиная повышать уровень квалификации педагогов уже завтра проведите анализ, взяв за основу следующие критерии:</a:t>
            </a:r>
            <a:br>
              <a:rPr lang="ru-RU" sz="1800" dirty="0" smtClean="0"/>
            </a:br>
            <a:endParaRPr lang="ru-RU" sz="1800" dirty="0"/>
          </a:p>
        </p:txBody>
      </p:sp>
      <p:sp>
        <p:nvSpPr>
          <p:cNvPr id="3" name="Содержимое 2"/>
          <p:cNvSpPr>
            <a:spLocks noGrp="1"/>
          </p:cNvSpPr>
          <p:nvPr>
            <p:ph idx="1"/>
          </p:nvPr>
        </p:nvSpPr>
        <p:spPr/>
        <p:txBody>
          <a:bodyPr>
            <a:normAutofit/>
          </a:bodyPr>
          <a:lstStyle/>
          <a:p>
            <a:r>
              <a:rPr lang="ru-RU" sz="2400" dirty="0" smtClean="0">
                <a:latin typeface="Times New Roman" pitchFamily="18" charset="0"/>
                <a:cs typeface="Times New Roman" pitchFamily="18" charset="0"/>
              </a:rPr>
              <a:t>-  владеют ИКТ</a:t>
            </a:r>
          </a:p>
          <a:p>
            <a:r>
              <a:rPr lang="ru-RU" sz="2400" dirty="0" smtClean="0">
                <a:latin typeface="Times New Roman" pitchFamily="18" charset="0"/>
                <a:cs typeface="Times New Roman" pitchFamily="18" charset="0"/>
              </a:rPr>
              <a:t>-  активно применяют ИКТ в образовательном процессе</a:t>
            </a:r>
          </a:p>
          <a:p>
            <a:r>
              <a:rPr lang="ru-RU" sz="2400" dirty="0" smtClean="0">
                <a:latin typeface="Times New Roman" pitchFamily="18" charset="0"/>
                <a:cs typeface="Times New Roman" pitchFamily="18" charset="0"/>
              </a:rPr>
              <a:t>-  активно интегрируют образовательные области</a:t>
            </a:r>
          </a:p>
          <a:p>
            <a:r>
              <a:rPr lang="ru-RU" sz="2400" dirty="0" smtClean="0">
                <a:latin typeface="Times New Roman" pitchFamily="18" charset="0"/>
                <a:cs typeface="Times New Roman" pitchFamily="18" charset="0"/>
              </a:rPr>
              <a:t>-  применяют проектный метод в работе с детьми</a:t>
            </a:r>
          </a:p>
          <a:p>
            <a:r>
              <a:rPr lang="ru-RU" sz="2400" dirty="0" smtClean="0">
                <a:latin typeface="Times New Roman" pitchFamily="18" charset="0"/>
                <a:cs typeface="Times New Roman" pitchFamily="18" charset="0"/>
              </a:rPr>
              <a:t>-  применяют </a:t>
            </a:r>
            <a:r>
              <a:rPr lang="ru-RU" sz="2400" dirty="0" err="1" smtClean="0">
                <a:latin typeface="Times New Roman" pitchFamily="18" charset="0"/>
                <a:cs typeface="Times New Roman" pitchFamily="18" charset="0"/>
              </a:rPr>
              <a:t>здоровьесберегающие</a:t>
            </a:r>
            <a:r>
              <a:rPr lang="ru-RU" sz="2400" dirty="0" smtClean="0">
                <a:latin typeface="Times New Roman" pitchFamily="18" charset="0"/>
                <a:cs typeface="Times New Roman" pitchFamily="18" charset="0"/>
              </a:rPr>
              <a:t> технологии в работе с детьми</a:t>
            </a:r>
          </a:p>
          <a:p>
            <a:r>
              <a:rPr lang="ru-RU" sz="2400" dirty="0" smtClean="0">
                <a:latin typeface="Times New Roman" pitchFamily="18" charset="0"/>
                <a:cs typeface="Times New Roman" pitchFamily="18" charset="0"/>
              </a:rPr>
              <a:t>-   участвуют в методической работе,  в разработке методических материалов</a:t>
            </a:r>
          </a:p>
          <a:p>
            <a:r>
              <a:rPr lang="ru-RU" sz="2400" dirty="0" smtClean="0">
                <a:latin typeface="Times New Roman" pitchFamily="18" charset="0"/>
                <a:cs typeface="Times New Roman" pitchFamily="18" charset="0"/>
              </a:rPr>
              <a:t>-  участвуют   в городских конкурсах</a:t>
            </a:r>
          </a:p>
          <a:p>
            <a:r>
              <a:rPr lang="ru-RU" sz="2400" dirty="0" smtClean="0">
                <a:latin typeface="Times New Roman" pitchFamily="18" charset="0"/>
                <a:cs typeface="Times New Roman" pitchFamily="18" charset="0"/>
              </a:rPr>
              <a:t>-  ведут  собственный сайт или страницу на сайте</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r>
              <a:rPr lang="ru-RU" dirty="0" smtClean="0">
                <a:latin typeface="Times New Roman" pitchFamily="18" charset="0"/>
                <a:cs typeface="Times New Roman" pitchFamily="18" charset="0"/>
              </a:rPr>
              <a:t>Благодарю за внимание!</a:t>
            </a:r>
            <a:endParaRPr lang="ru-RU" dirty="0">
              <a:latin typeface="Times New Roman" pitchFamily="18" charset="0"/>
              <a:cs typeface="Times New Roman" pitchFamily="18" charset="0"/>
            </a:endParaRPr>
          </a:p>
        </p:txBody>
      </p:sp>
      <p:pic>
        <p:nvPicPr>
          <p:cNvPr id="4" name="Picture 4" descr="Картинка 105 из 20019">
            <a:hlinkClick r:id="rId2"/>
          </p:cNvPr>
          <p:cNvPicPr>
            <a:picLocks noChangeAspect="1" noChangeArrowheads="1"/>
          </p:cNvPicPr>
          <p:nvPr/>
        </p:nvPicPr>
        <p:blipFill>
          <a:blip r:embed="rId3" cstate="print"/>
          <a:srcRect/>
          <a:stretch>
            <a:fillRect/>
          </a:stretch>
        </p:blipFill>
        <p:spPr bwMode="auto">
          <a:xfrm>
            <a:off x="2555776" y="2276872"/>
            <a:ext cx="4392488" cy="38884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В соответствии с этой идеей меняется портрет выпускника дошкольного отделения.  Если раньше диагностические данные на выходе из детского сада опирались на понятия «знания», «умения», «навыки», то теперь акцент делается на целевые ориентиры при выходе в школу: ребенок должен не только владеть знаниями предмета, но и уметь с их помощью решать практические задачи, анализировать и синтезировать информацию,  взаимодействовать с другими сверстниками, проявлять творчество, лидерские качества.  Знания нельзя передать, передать можно только сведения. Они должны «прирасти» к картине мира ребенка, преобразоваться в знания, которые  он мог использовать в дальнейшем образовании.</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Концептуальной идеей  нашей образовательной организации  является установка, что каждый ребенок -  «успешный» дошкольник.</a:t>
            </a:r>
            <a:endParaRPr lang="ru-RU" dirty="0">
              <a:latin typeface="Times New Roman" pitchFamily="18" charset="0"/>
              <a:cs typeface="Times New Roman" pitchFamily="18" charset="0"/>
            </a:endParaRPr>
          </a:p>
        </p:txBody>
      </p:sp>
      <p:pic>
        <p:nvPicPr>
          <p:cNvPr id="4" name="Picture 4" descr="Картинка 172 из 3708"/>
          <p:cNvPicPr>
            <a:picLocks noChangeAspect="1" noChangeArrowheads="1"/>
          </p:cNvPicPr>
          <p:nvPr/>
        </p:nvPicPr>
        <p:blipFill>
          <a:blip r:embed="rId2" cstate="print"/>
          <a:srcRect/>
          <a:stretch>
            <a:fillRect/>
          </a:stretch>
        </p:blipFill>
        <p:spPr bwMode="auto">
          <a:xfrm>
            <a:off x="2411760" y="3501008"/>
            <a:ext cx="3960440"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628800"/>
            <a:ext cx="8229600" cy="4826008"/>
          </a:xfrm>
        </p:spPr>
        <p:txBody>
          <a:bodyPr>
            <a:normAutofit fontScale="70000" lnSpcReduction="20000"/>
          </a:bodyPr>
          <a:lstStyle/>
          <a:p>
            <a:pPr>
              <a:buNone/>
            </a:pPr>
            <a:r>
              <a:rPr lang="ru-RU" dirty="0" smtClean="0">
                <a:latin typeface="Times New Roman" pitchFamily="18" charset="0"/>
                <a:cs typeface="Times New Roman" pitchFamily="18" charset="0"/>
              </a:rPr>
              <a:t>    Содержание образовательного процесса в дошкольном отделении должно быть построено таким образом, чтобы выпускник –дошкольник на этапе завершения дошкольного образования  обладал развитым воображением,  хорошей речью, проявлял инициативу и самостоятельность в разных видах деятельности, был волевым человеком, общительным и дружелюбным, толерантным по отношению к другим людям, ответственным, любознательным, склонным наблюдать и экспериментировать. Огромное значение  играет также патриотическое воспитание дошкольника, художественно- эстетическое воспитание, здоровье. Успешный дошкольник- это гражданин своей страны, человек культурный, эмоционально отзывающийся на красоту окружающего мира, имеющий начальные знания о себе и о законах природы, человек открытый всему новому.</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1800" dirty="0" smtClean="0">
                <a:latin typeface="Times New Roman" pitchFamily="18" charset="0"/>
                <a:cs typeface="Times New Roman" pitchFamily="18" charset="0"/>
              </a:rPr>
              <a:t>Развитие ребенка, его мышления, воображения, внимания, памяти, речи, воли, должно в том числе, происходить через организацию игровой деятельности, о которой говорится в ФГОС ДО. Мы часто говорим: мы обучаем детей в процессе игры. А уникальный мотив игры, который, по определению, заключается «не в результате действия, а в самом процессе» во внимание часто воспитателем не принимается и никак не поддерживается. Организованная игра выполняет ряд важных функций, однако она не должна вытеснять самодеятельную детскую, игру как ведущую деятельность, определяющую развитие ребенка на этом возрастном этапе. Выполнение требований к условиям реализации ФГОС ДО зависит и от того, как педагог относится к самостоятельной свободной сюжетной игре, которая обеспечивает ребенку ту самую «социальную ситуацию развития детей, соответствующую специфике дошкольного возраста», о которой говорится в Стандарте.</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000" dirty="0" smtClean="0">
                <a:latin typeface="Times New Roman" pitchFamily="18" charset="0"/>
                <a:cs typeface="Times New Roman" pitchFamily="18" charset="0"/>
              </a:rPr>
              <a:t>Можно говорить том, что концепция </a:t>
            </a:r>
            <a:r>
              <a:rPr lang="ru-RU" sz="2000" dirty="0" err="1" smtClean="0">
                <a:latin typeface="Times New Roman" pitchFamily="18" charset="0"/>
                <a:cs typeface="Times New Roman" pitchFamily="18" charset="0"/>
              </a:rPr>
              <a:t>ФГОСов</a:t>
            </a:r>
            <a:r>
              <a:rPr lang="ru-RU" sz="2000" dirty="0" smtClean="0">
                <a:latin typeface="Times New Roman" pitchFamily="18" charset="0"/>
                <a:cs typeface="Times New Roman" pitchFamily="18" charset="0"/>
              </a:rPr>
              <a:t> основана на игровой деятельности.  Педагоги долгое время  работающие в детском саду -  это практики, ФГОС же обращает наше внимание к теории, к методологии игровой деятельности. </a:t>
            </a:r>
          </a:p>
          <a:p>
            <a:r>
              <a:rPr lang="ru-RU" sz="2000" dirty="0" smtClean="0">
                <a:latin typeface="Times New Roman" pitchFamily="18" charset="0"/>
                <a:cs typeface="Times New Roman" pitchFamily="18" charset="0"/>
              </a:rPr>
              <a:t>     Содержание образовательной программы должно обеспечивать развитие ребенка в физическом, познавательном, социально-коммуникативном, речевом и художественно - эстетическом направлении через различные виды деятельности, главным из которых является игра. Игра не обучающая, а самодеятельная, самостоятельная, инициированная самими детьми.            </a:t>
            </a:r>
          </a:p>
          <a:p>
            <a:r>
              <a:rPr lang="ru-RU" sz="2000" dirty="0" smtClean="0">
                <a:latin typeface="Times New Roman" pitchFamily="18" charset="0"/>
                <a:cs typeface="Times New Roman" pitchFamily="18" charset="0"/>
              </a:rPr>
              <a:t>Методология игровой деятельности мало изучена и все же необходимо опираться в своей работе на научные выкладки.</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289298"/>
          </a:xfrm>
        </p:spPr>
        <p:txBody>
          <a:bodyPr/>
          <a:lstStyle/>
          <a:p>
            <a:endParaRPr lang="ru-RU" dirty="0"/>
          </a:p>
        </p:txBody>
      </p:sp>
      <p:sp>
        <p:nvSpPr>
          <p:cNvPr id="3" name="Содержимое 2"/>
          <p:cNvSpPr>
            <a:spLocks noGrp="1"/>
          </p:cNvSpPr>
          <p:nvPr>
            <p:ph idx="1"/>
          </p:nvPr>
        </p:nvSpPr>
        <p:spPr>
          <a:xfrm>
            <a:off x="457200" y="1628800"/>
            <a:ext cx="8229600" cy="4826008"/>
          </a:xfrm>
        </p:spPr>
        <p:txBody>
          <a:bodyPr>
            <a:normAutofit fontScale="62500" lnSpcReduction="20000"/>
          </a:bodyPr>
          <a:lstStyle/>
          <a:p>
            <a:r>
              <a:rPr lang="ru-RU" sz="3200" b="1" dirty="0" smtClean="0">
                <a:latin typeface="Times New Roman" pitchFamily="18" charset="0"/>
                <a:cs typeface="Times New Roman" pitchFamily="18" charset="0"/>
              </a:rPr>
              <a:t>Характеристика игровой деятельности по А.М. Новикову, Д.М. Новикову:</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1.Особенности деятельности:</a:t>
            </a:r>
          </a:p>
          <a:p>
            <a:r>
              <a:rPr lang="ru-RU" sz="3200" dirty="0" smtClean="0">
                <a:latin typeface="Times New Roman" pitchFamily="18" charset="0"/>
                <a:cs typeface="Times New Roman" pitchFamily="18" charset="0"/>
              </a:rPr>
              <a:t>-деятельность свободная, выходящая за рамки реальной жизни, имеет свои специфические рамки к пространству и времени, деятельность, связанная с эмоциональным и волевым напряжением, может быть обособленной, содержать в себе тайну, наличие правил, наличие явления «заигрывания», «азарта», добровольность объединения в команды, группы.</a:t>
            </a:r>
          </a:p>
          <a:p>
            <a:r>
              <a:rPr lang="ru-RU" sz="3200" dirty="0" smtClean="0">
                <a:latin typeface="Times New Roman" pitchFamily="18" charset="0"/>
                <a:cs typeface="Times New Roman" pitchFamily="18" charset="0"/>
              </a:rPr>
              <a:t>2. Принципы деятельности:</a:t>
            </a:r>
          </a:p>
          <a:p>
            <a:r>
              <a:rPr lang="ru-RU" sz="3200" dirty="0" smtClean="0">
                <a:latin typeface="Times New Roman" pitchFamily="18" charset="0"/>
                <a:cs typeface="Times New Roman" pitchFamily="18" charset="0"/>
              </a:rPr>
              <a:t>1) принцип отражения и преображения;</a:t>
            </a:r>
          </a:p>
          <a:p>
            <a:r>
              <a:rPr lang="ru-RU" sz="3200" dirty="0" smtClean="0">
                <a:latin typeface="Times New Roman" pitchFamily="18" charset="0"/>
                <a:cs typeface="Times New Roman" pitchFamily="18" charset="0"/>
              </a:rPr>
              <a:t>2) принцип самовыражения</a:t>
            </a:r>
          </a:p>
          <a:p>
            <a:r>
              <a:rPr lang="ru-RU" sz="3200" dirty="0" smtClean="0">
                <a:latin typeface="Times New Roman" pitchFamily="18" charset="0"/>
                <a:cs typeface="Times New Roman" pitchFamily="18" charset="0"/>
              </a:rPr>
              <a:t>3) принцип развития</a:t>
            </a:r>
          </a:p>
          <a:p>
            <a:r>
              <a:rPr lang="ru-RU" sz="3200" dirty="0" smtClean="0">
                <a:latin typeface="Times New Roman" pitchFamily="18" charset="0"/>
                <a:cs typeface="Times New Roman" pitchFamily="18" charset="0"/>
              </a:rPr>
              <a:t>3. Условия деятельности:</a:t>
            </a:r>
          </a:p>
          <a:p>
            <a:r>
              <a:rPr lang="ru-RU" sz="3200" dirty="0" smtClean="0">
                <a:latin typeface="Times New Roman" pitchFamily="18" charset="0"/>
                <a:cs typeface="Times New Roman" pitchFamily="18" charset="0"/>
              </a:rPr>
              <a:t>Мотивационные, кадровые, материально-технические, научно-методические, организационные, нормативно-правовые, информационные, финансовые.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latin typeface="Times New Roman" pitchFamily="18" charset="0"/>
                <a:cs typeface="Times New Roman" pitchFamily="18" charset="0"/>
              </a:rPr>
              <a:t>Самостоятельная, самодеятельная игра имеет свою структуру: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sz="3300" dirty="0" smtClean="0">
                <a:latin typeface="Times New Roman" pitchFamily="18" charset="0"/>
                <a:cs typeface="Times New Roman" pitchFamily="18" charset="0"/>
              </a:rPr>
              <a:t>-цель игры;</a:t>
            </a:r>
          </a:p>
          <a:p>
            <a:r>
              <a:rPr lang="ru-RU" sz="3300" dirty="0" smtClean="0">
                <a:latin typeface="Times New Roman" pitchFamily="18" charset="0"/>
                <a:cs typeface="Times New Roman" pitchFamily="18" charset="0"/>
              </a:rPr>
              <a:t>-игровые мотивы;</a:t>
            </a:r>
          </a:p>
          <a:p>
            <a:r>
              <a:rPr lang="ru-RU" sz="3300" dirty="0" smtClean="0">
                <a:latin typeface="Times New Roman" pitchFamily="18" charset="0"/>
                <a:cs typeface="Times New Roman" pitchFamily="18" charset="0"/>
              </a:rPr>
              <a:t>-предмет игры;</a:t>
            </a:r>
          </a:p>
          <a:p>
            <a:r>
              <a:rPr lang="ru-RU" sz="3300" dirty="0" smtClean="0">
                <a:latin typeface="Times New Roman" pitchFamily="18" charset="0"/>
                <a:cs typeface="Times New Roman" pitchFamily="18" charset="0"/>
              </a:rPr>
              <a:t>-средства игровой деятельности;</a:t>
            </a:r>
          </a:p>
          <a:p>
            <a:r>
              <a:rPr lang="ru-RU" sz="3300" dirty="0" smtClean="0">
                <a:latin typeface="Times New Roman" pitchFamily="18" charset="0"/>
                <a:cs typeface="Times New Roman" pitchFamily="18" charset="0"/>
              </a:rPr>
              <a:t>-содержание игры;</a:t>
            </a:r>
          </a:p>
          <a:p>
            <a:r>
              <a:rPr lang="ru-RU" sz="3300" dirty="0" smtClean="0">
                <a:latin typeface="Times New Roman" pitchFamily="18" charset="0"/>
                <a:cs typeface="Times New Roman" pitchFamily="18" charset="0"/>
              </a:rPr>
              <a:t>-сюжет;</a:t>
            </a:r>
          </a:p>
          <a:p>
            <a:r>
              <a:rPr lang="ru-RU" sz="3300" dirty="0" smtClean="0">
                <a:latin typeface="Times New Roman" pitchFamily="18" charset="0"/>
                <a:cs typeface="Times New Roman" pitchFamily="18" charset="0"/>
              </a:rPr>
              <a:t>-правила;</a:t>
            </a:r>
          </a:p>
          <a:p>
            <a:r>
              <a:rPr lang="ru-RU" sz="3300" dirty="0" smtClean="0">
                <a:latin typeface="Times New Roman" pitchFamily="18" charset="0"/>
                <a:cs typeface="Times New Roman" pitchFamily="18" charset="0"/>
              </a:rPr>
              <a:t>-роли;</a:t>
            </a:r>
          </a:p>
          <a:p>
            <a:r>
              <a:rPr lang="ru-RU" sz="3300" dirty="0" smtClean="0">
                <a:latin typeface="Times New Roman" pitchFamily="18" charset="0"/>
                <a:cs typeface="Times New Roman" pitchFamily="18" charset="0"/>
              </a:rPr>
              <a:t>-игровые действия;</a:t>
            </a:r>
          </a:p>
          <a:p>
            <a:r>
              <a:rPr lang="ru-RU" sz="3300" dirty="0" smtClean="0">
                <a:latin typeface="Times New Roman" pitchFamily="18" charset="0"/>
                <a:cs typeface="Times New Roman" pitchFamily="18" charset="0"/>
              </a:rPr>
              <a:t>-результат.</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TotalTime>
  <Words>1342</Words>
  <Application>Microsoft Office PowerPoint</Application>
  <PresentationFormat>Экран (4:3)</PresentationFormat>
  <Paragraphs>75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Трек</vt:lpstr>
      <vt:lpstr> Секция: Педагогическая компетентность. Профессиональный стандарт педагога.   </vt:lpstr>
      <vt:lpstr>Слайд 2</vt:lpstr>
      <vt:lpstr>Слайд 3</vt:lpstr>
      <vt:lpstr>Слайд 4</vt:lpstr>
      <vt:lpstr>Слайд 5</vt:lpstr>
      <vt:lpstr>Слайд 6</vt:lpstr>
      <vt:lpstr>Слайд 7</vt:lpstr>
      <vt:lpstr>Слайд 8</vt:lpstr>
      <vt:lpstr>Самостоятельная, самодеятельная игра имеет свою структуру:  </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Развитие и дальнейшая стабильная деятельность образовательного комплекса, опираясь на Программу развития должна строится на следующих основных положениях: </vt:lpstr>
      <vt:lpstr>Начиная повышать уровень квалификации педагогов уже завтра проведите анализ, взяв за основу следующие критерии: </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Секция: Педагогическая компетентность. Профессиональный стандарт педагога.</dc:title>
  <dc:creator>Марина</dc:creator>
  <cp:lastModifiedBy>Марина</cp:lastModifiedBy>
  <cp:revision>28</cp:revision>
  <dcterms:created xsi:type="dcterms:W3CDTF">2015-11-23T15:43:43Z</dcterms:created>
  <dcterms:modified xsi:type="dcterms:W3CDTF">2015-12-01T11:39:53Z</dcterms:modified>
</cp:coreProperties>
</file>