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notesMasterIdLst>
    <p:notesMasterId r:id="rId12"/>
  </p:notesMasterIdLst>
  <p:sldIdLst>
    <p:sldId id="256" r:id="rId2"/>
    <p:sldId id="361" r:id="rId3"/>
    <p:sldId id="347" r:id="rId4"/>
    <p:sldId id="365" r:id="rId5"/>
    <p:sldId id="351" r:id="rId6"/>
    <p:sldId id="355" r:id="rId7"/>
    <p:sldId id="366" r:id="rId8"/>
    <p:sldId id="367" r:id="rId9"/>
    <p:sldId id="360" r:id="rId10"/>
    <p:sldId id="319" r:id="rId1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Comic Sans MS" pitchFamily="66" charset="0"/>
        <a:ea typeface="+mn-ea"/>
        <a:cs typeface="+mn-cs"/>
      </a:defRPr>
    </a:lvl1pPr>
    <a:lvl2pPr marL="457200" algn="l" rtl="0" fontAlgn="base">
      <a:spcBef>
        <a:spcPct val="0"/>
      </a:spcBef>
      <a:spcAft>
        <a:spcPct val="0"/>
      </a:spcAft>
      <a:defRPr kern="1200">
        <a:solidFill>
          <a:schemeClr val="tx1"/>
        </a:solidFill>
        <a:latin typeface="Comic Sans MS" pitchFamily="66" charset="0"/>
        <a:ea typeface="+mn-ea"/>
        <a:cs typeface="+mn-cs"/>
      </a:defRPr>
    </a:lvl2pPr>
    <a:lvl3pPr marL="914400" algn="l" rtl="0" fontAlgn="base">
      <a:spcBef>
        <a:spcPct val="0"/>
      </a:spcBef>
      <a:spcAft>
        <a:spcPct val="0"/>
      </a:spcAft>
      <a:defRPr kern="1200">
        <a:solidFill>
          <a:schemeClr val="tx1"/>
        </a:solidFill>
        <a:latin typeface="Comic Sans MS" pitchFamily="66" charset="0"/>
        <a:ea typeface="+mn-ea"/>
        <a:cs typeface="+mn-cs"/>
      </a:defRPr>
    </a:lvl3pPr>
    <a:lvl4pPr marL="1371600" algn="l" rtl="0" fontAlgn="base">
      <a:spcBef>
        <a:spcPct val="0"/>
      </a:spcBef>
      <a:spcAft>
        <a:spcPct val="0"/>
      </a:spcAft>
      <a:defRPr kern="1200">
        <a:solidFill>
          <a:schemeClr val="tx1"/>
        </a:solidFill>
        <a:latin typeface="Comic Sans MS" pitchFamily="66" charset="0"/>
        <a:ea typeface="+mn-ea"/>
        <a:cs typeface="+mn-cs"/>
      </a:defRPr>
    </a:lvl4pPr>
    <a:lvl5pPr marL="1828800" algn="l" rtl="0" fontAlgn="base">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0985"/>
    <a:srgbClr val="FF9999"/>
    <a:srgbClr val="FF5050"/>
    <a:srgbClr val="66CCFF"/>
    <a:srgbClr val="6699FF"/>
    <a:srgbClr val="FFCCCC"/>
    <a:srgbClr val="FF00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46" autoAdjust="0"/>
    <p:restoredTop sz="94660"/>
  </p:normalViewPr>
  <p:slideViewPr>
    <p:cSldViewPr>
      <p:cViewPr>
        <p:scale>
          <a:sx n="66" d="100"/>
          <a:sy n="66" d="100"/>
        </p:scale>
        <p:origin x="-2274" y="-6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4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ru-RU"/>
          </a:p>
        </p:txBody>
      </p:sp>
      <p:sp>
        <p:nvSpPr>
          <p:cNvPr id="284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ru-RU"/>
          </a:p>
        </p:txBody>
      </p:sp>
      <p:sp>
        <p:nvSpPr>
          <p:cNvPr id="284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84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84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ru-RU"/>
          </a:p>
        </p:txBody>
      </p:sp>
      <p:sp>
        <p:nvSpPr>
          <p:cNvPr id="284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F1E9D1D2-73AA-4A02-98EE-AFFBD2F73B49}" type="slidenum">
              <a:rPr lang="ru-RU"/>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84322"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endParaRPr lang="ru-RU"/>
          </a:p>
        </p:txBody>
      </p:sp>
      <p:sp>
        <p:nvSpPr>
          <p:cNvPr id="184323"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ru-RU"/>
              <a:t>Образец заголовка</a:t>
            </a:r>
          </a:p>
        </p:txBody>
      </p:sp>
      <p:sp>
        <p:nvSpPr>
          <p:cNvPr id="184324"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ru-RU"/>
              <a:t>Образец подзаголовка</a:t>
            </a:r>
          </a:p>
        </p:txBody>
      </p:sp>
      <p:sp>
        <p:nvSpPr>
          <p:cNvPr id="184325" name="Rectangle 5"/>
          <p:cNvSpPr>
            <a:spLocks noGrp="1" noChangeArrowheads="1"/>
          </p:cNvSpPr>
          <p:nvPr>
            <p:ph type="dt" sz="half" idx="2"/>
          </p:nvPr>
        </p:nvSpPr>
        <p:spPr>
          <a:xfrm>
            <a:off x="685800" y="6248400"/>
            <a:ext cx="1905000" cy="457200"/>
          </a:xfrm>
        </p:spPr>
        <p:txBody>
          <a:bodyPr/>
          <a:lstStyle>
            <a:lvl1pPr>
              <a:defRPr/>
            </a:lvl1pPr>
          </a:lstStyle>
          <a:p>
            <a:endParaRPr lang="ru-RU"/>
          </a:p>
        </p:txBody>
      </p:sp>
      <p:sp>
        <p:nvSpPr>
          <p:cNvPr id="184326" name="Rectangle 6"/>
          <p:cNvSpPr>
            <a:spLocks noGrp="1" noChangeArrowheads="1"/>
          </p:cNvSpPr>
          <p:nvPr>
            <p:ph type="ftr" sz="quarter" idx="3"/>
          </p:nvPr>
        </p:nvSpPr>
        <p:spPr>
          <a:xfrm>
            <a:off x="3124200" y="6248400"/>
            <a:ext cx="2895600" cy="457200"/>
          </a:xfrm>
        </p:spPr>
        <p:txBody>
          <a:bodyPr/>
          <a:lstStyle>
            <a:lvl1pPr>
              <a:defRPr/>
            </a:lvl1pPr>
          </a:lstStyle>
          <a:p>
            <a:endParaRPr lang="ru-RU"/>
          </a:p>
        </p:txBody>
      </p:sp>
      <p:sp>
        <p:nvSpPr>
          <p:cNvPr id="184327" name="Rectangle 7"/>
          <p:cNvSpPr>
            <a:spLocks noGrp="1" noChangeArrowheads="1"/>
          </p:cNvSpPr>
          <p:nvPr>
            <p:ph type="sldNum" sz="quarter" idx="4"/>
          </p:nvPr>
        </p:nvSpPr>
        <p:spPr>
          <a:xfrm>
            <a:off x="6553200" y="6248400"/>
            <a:ext cx="1905000" cy="457200"/>
          </a:xfrm>
        </p:spPr>
        <p:txBody>
          <a:bodyPr/>
          <a:lstStyle>
            <a:lvl1pPr>
              <a:defRPr/>
            </a:lvl1pPr>
          </a:lstStyle>
          <a:p>
            <a:fld id="{53454011-CCEA-4DF2-BF9F-CD8A159E8E6E}" type="slidenum">
              <a:rPr lang="ru-RU"/>
              <a:pPr/>
              <a:t>‹#›</a:t>
            </a:fld>
            <a:endParaRPr lang="ru-RU"/>
          </a:p>
        </p:txBody>
      </p:sp>
      <p:grpSp>
        <p:nvGrpSpPr>
          <p:cNvPr id="184328" name="Group 8"/>
          <p:cNvGrpSpPr>
            <a:grpSpLocks/>
          </p:cNvGrpSpPr>
          <p:nvPr/>
        </p:nvGrpSpPr>
        <p:grpSpPr bwMode="auto">
          <a:xfrm>
            <a:off x="195263" y="234950"/>
            <a:ext cx="3787775" cy="1778000"/>
            <a:chOff x="123" y="148"/>
            <a:chExt cx="2386" cy="1120"/>
          </a:xfrm>
        </p:grpSpPr>
        <p:sp>
          <p:nvSpPr>
            <p:cNvPr id="184329"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ru-RU"/>
            </a:p>
          </p:txBody>
        </p:sp>
        <p:sp>
          <p:nvSpPr>
            <p:cNvPr id="184330"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ru-RU"/>
            </a:p>
          </p:txBody>
        </p:sp>
        <p:sp>
          <p:nvSpPr>
            <p:cNvPr id="184331"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ru-RU"/>
            </a:p>
          </p:txBody>
        </p:sp>
        <p:grpSp>
          <p:nvGrpSpPr>
            <p:cNvPr id="184332" name="Group 12"/>
            <p:cNvGrpSpPr>
              <a:grpSpLocks/>
            </p:cNvGrpSpPr>
            <p:nvPr userDrawn="1"/>
          </p:nvGrpSpPr>
          <p:grpSpPr bwMode="auto">
            <a:xfrm>
              <a:off x="123" y="148"/>
              <a:ext cx="2386" cy="1081"/>
              <a:chOff x="123" y="148"/>
              <a:chExt cx="2386" cy="1081"/>
            </a:xfrm>
          </p:grpSpPr>
          <p:sp>
            <p:nvSpPr>
              <p:cNvPr id="184333"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ru-RU"/>
              </a:p>
            </p:txBody>
          </p:sp>
          <p:sp>
            <p:nvSpPr>
              <p:cNvPr id="184334"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ru-RU"/>
              </a:p>
            </p:txBody>
          </p:sp>
          <p:sp>
            <p:nvSpPr>
              <p:cNvPr id="184335"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ru-RU"/>
              </a:p>
            </p:txBody>
          </p:sp>
          <p:sp>
            <p:nvSpPr>
              <p:cNvPr id="184336"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ru-RU"/>
              </a:p>
            </p:txBody>
          </p:sp>
          <p:sp>
            <p:nvSpPr>
              <p:cNvPr id="184337"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ru-RU"/>
              </a:p>
            </p:txBody>
          </p:sp>
        </p:grpSp>
      </p:grpSp>
      <p:grpSp>
        <p:nvGrpSpPr>
          <p:cNvPr id="184338" name="Group 18"/>
          <p:cNvGrpSpPr>
            <a:grpSpLocks/>
          </p:cNvGrpSpPr>
          <p:nvPr/>
        </p:nvGrpSpPr>
        <p:grpSpPr bwMode="auto">
          <a:xfrm>
            <a:off x="7915275" y="4368800"/>
            <a:ext cx="742950" cy="1058863"/>
            <a:chOff x="4986" y="2752"/>
            <a:chExt cx="468" cy="667"/>
          </a:xfrm>
        </p:grpSpPr>
        <p:sp>
          <p:nvSpPr>
            <p:cNvPr id="184339"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ru-RU"/>
            </a:p>
          </p:txBody>
        </p:sp>
        <p:sp>
          <p:nvSpPr>
            <p:cNvPr id="184340"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endParaRPr lang="ru-RU"/>
            </a:p>
          </p:txBody>
        </p:sp>
        <p:sp>
          <p:nvSpPr>
            <p:cNvPr id="184341" name="Freeform 21"/>
            <p:cNvSpPr>
              <a:spLocks/>
            </p:cNvSpPr>
            <p:nvPr userDrawn="1"/>
          </p:nvSpPr>
          <p:spPr bwMode="auto">
            <a:xfrm rot="7320404">
              <a:off x="5000" y="2912"/>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ru-RU"/>
            </a:p>
          </p:txBody>
        </p:sp>
        <p:grpSp>
          <p:nvGrpSpPr>
            <p:cNvPr id="184342" name="Group 22"/>
            <p:cNvGrpSpPr>
              <a:grpSpLocks/>
            </p:cNvGrpSpPr>
            <p:nvPr userDrawn="1"/>
          </p:nvGrpSpPr>
          <p:grpSpPr bwMode="auto">
            <a:xfrm>
              <a:off x="4986" y="2752"/>
              <a:ext cx="468" cy="667"/>
              <a:chOff x="4986" y="2752"/>
              <a:chExt cx="468" cy="667"/>
            </a:xfrm>
          </p:grpSpPr>
          <p:sp>
            <p:nvSpPr>
              <p:cNvPr id="184343"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ru-RU"/>
              </a:p>
            </p:txBody>
          </p:sp>
          <p:sp>
            <p:nvSpPr>
              <p:cNvPr id="184344"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ru-RU"/>
              </a:p>
            </p:txBody>
          </p:sp>
          <p:sp>
            <p:nvSpPr>
              <p:cNvPr id="184345"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ru-RU"/>
              </a:p>
            </p:txBody>
          </p:sp>
          <p:sp>
            <p:nvSpPr>
              <p:cNvPr id="184346" name="Freeform 26"/>
              <p:cNvSpPr>
                <a:spLocks/>
              </p:cNvSpPr>
              <p:nvPr userDrawn="1"/>
            </p:nvSpPr>
            <p:spPr bwMode="auto">
              <a:xfrm rot="7320404">
                <a:off x="5363" y="2874"/>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ru-RU"/>
              </a:p>
            </p:txBody>
          </p:sp>
          <p:sp>
            <p:nvSpPr>
              <p:cNvPr id="184347" name="Freeform 27"/>
              <p:cNvSpPr>
                <a:spLocks/>
              </p:cNvSpPr>
              <p:nvPr userDrawn="1"/>
            </p:nvSpPr>
            <p:spPr bwMode="auto">
              <a:xfrm rot="7320404">
                <a:off x="5136"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ru-RU"/>
              </a:p>
            </p:txBody>
          </p:sp>
        </p:grpSp>
      </p:grpSp>
      <p:sp>
        <p:nvSpPr>
          <p:cNvPr id="184348"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endParaRPr lang="ru-RU"/>
          </a:p>
        </p:txBody>
      </p:sp>
      <p:sp>
        <p:nvSpPr>
          <p:cNvPr id="184349"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1FDA5FBA-3A7A-4307-BD71-EE38DC6DCE98}"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57950" y="152400"/>
            <a:ext cx="1924050" cy="5334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152400"/>
            <a:ext cx="5619750" cy="5334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CE1D5C4-BA75-45B6-AFFB-A22211EC5E30}"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685800" y="152400"/>
            <a:ext cx="6870700" cy="1600200"/>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685800" y="1828800"/>
            <a:ext cx="3771900" cy="1752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10100" y="1828800"/>
            <a:ext cx="3771900" cy="1752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685800" y="3733800"/>
            <a:ext cx="3771900" cy="1752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Содержимое 5"/>
          <p:cNvSpPr>
            <a:spLocks noGrp="1"/>
          </p:cNvSpPr>
          <p:nvPr>
            <p:ph sz="quarter" idx="4"/>
          </p:nvPr>
        </p:nvSpPr>
        <p:spPr>
          <a:xfrm>
            <a:off x="4610100" y="3733800"/>
            <a:ext cx="3771900" cy="1752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a:xfrm>
            <a:off x="1371600" y="6248400"/>
            <a:ext cx="1905000" cy="457200"/>
          </a:xfrm>
        </p:spPr>
        <p:txBody>
          <a:bodyPr/>
          <a:lstStyle>
            <a:lvl1pPr>
              <a:defRPr/>
            </a:lvl1pPr>
          </a:lstStyle>
          <a:p>
            <a:endParaRPr lang="ru-RU"/>
          </a:p>
        </p:txBody>
      </p:sp>
      <p:sp>
        <p:nvSpPr>
          <p:cNvPr id="8" name="Нижний колонтитул 7"/>
          <p:cNvSpPr>
            <a:spLocks noGrp="1"/>
          </p:cNvSpPr>
          <p:nvPr>
            <p:ph type="ftr" sz="quarter" idx="11"/>
          </p:nvPr>
        </p:nvSpPr>
        <p:spPr>
          <a:xfrm>
            <a:off x="3556000" y="6248400"/>
            <a:ext cx="2895600" cy="457200"/>
          </a:xfrm>
        </p:spPr>
        <p:txBody>
          <a:bodyPr/>
          <a:lstStyle>
            <a:lvl1pPr>
              <a:defRPr/>
            </a:lvl1pPr>
          </a:lstStyle>
          <a:p>
            <a:endParaRPr lang="ru-RU"/>
          </a:p>
        </p:txBody>
      </p:sp>
      <p:sp>
        <p:nvSpPr>
          <p:cNvPr id="9" name="Номер слайда 8"/>
          <p:cNvSpPr>
            <a:spLocks noGrp="1"/>
          </p:cNvSpPr>
          <p:nvPr>
            <p:ph type="sldNum" sz="quarter" idx="12"/>
          </p:nvPr>
        </p:nvSpPr>
        <p:spPr>
          <a:xfrm>
            <a:off x="6718300" y="6248400"/>
            <a:ext cx="1905000" cy="457200"/>
          </a:xfrm>
        </p:spPr>
        <p:txBody>
          <a:bodyPr/>
          <a:lstStyle>
            <a:lvl1pPr>
              <a:defRPr/>
            </a:lvl1pPr>
          </a:lstStyle>
          <a:p>
            <a:fld id="{4B2BC886-0D2A-4A8D-9029-B0BB37663780}" type="slidenum">
              <a:rPr lang="ru-RU"/>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Заголовок, 1 большой объект и 2 маленьких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152400"/>
            <a:ext cx="6870700" cy="16002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1828800"/>
            <a:ext cx="3771900" cy="3657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10100" y="1828800"/>
            <a:ext cx="3771900" cy="1752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10100" y="3733800"/>
            <a:ext cx="3771900" cy="1752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5"/>
          <p:cNvSpPr>
            <a:spLocks noGrp="1"/>
          </p:cNvSpPr>
          <p:nvPr>
            <p:ph type="dt" sz="half" idx="10"/>
          </p:nvPr>
        </p:nvSpPr>
        <p:spPr>
          <a:xfrm>
            <a:off x="1371600" y="6248400"/>
            <a:ext cx="1905000" cy="457200"/>
          </a:xfrm>
        </p:spPr>
        <p:txBody>
          <a:bodyPr/>
          <a:lstStyle>
            <a:lvl1pPr>
              <a:defRPr/>
            </a:lvl1pPr>
          </a:lstStyle>
          <a:p>
            <a:endParaRPr lang="ru-RU"/>
          </a:p>
        </p:txBody>
      </p:sp>
      <p:sp>
        <p:nvSpPr>
          <p:cNvPr id="7" name="Нижний колонтитул 6"/>
          <p:cNvSpPr>
            <a:spLocks noGrp="1"/>
          </p:cNvSpPr>
          <p:nvPr>
            <p:ph type="ftr" sz="quarter" idx="11"/>
          </p:nvPr>
        </p:nvSpPr>
        <p:spPr>
          <a:xfrm>
            <a:off x="3556000" y="6248400"/>
            <a:ext cx="2895600" cy="457200"/>
          </a:xfrm>
        </p:spPr>
        <p:txBody>
          <a:bodyPr/>
          <a:lstStyle>
            <a:lvl1pPr>
              <a:defRPr/>
            </a:lvl1pPr>
          </a:lstStyle>
          <a:p>
            <a:endParaRPr lang="ru-RU"/>
          </a:p>
        </p:txBody>
      </p:sp>
      <p:sp>
        <p:nvSpPr>
          <p:cNvPr id="8" name="Номер слайда 7"/>
          <p:cNvSpPr>
            <a:spLocks noGrp="1"/>
          </p:cNvSpPr>
          <p:nvPr>
            <p:ph type="sldNum" sz="quarter" idx="12"/>
          </p:nvPr>
        </p:nvSpPr>
        <p:spPr>
          <a:xfrm>
            <a:off x="6718300" y="6248400"/>
            <a:ext cx="1905000" cy="457200"/>
          </a:xfrm>
        </p:spPr>
        <p:txBody>
          <a:bodyPr/>
          <a:lstStyle>
            <a:lvl1pPr>
              <a:defRPr/>
            </a:lvl1pPr>
          </a:lstStyle>
          <a:p>
            <a:fld id="{6A89D6D6-5D8A-46E9-AC66-A5181DCC0761}"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D506C70-2153-48F3-9DE7-C496C8B8D798}"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FE3D473A-A537-45FE-B628-E45DA7B5A996}"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54E178BD-AF70-4632-8367-C2B0EDD9E527}"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2457EEBA-9191-4D79-AD8F-AFDFE874CD81}"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A2CD944C-482C-45AA-A04F-9D1D0F617F29}"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412BB1F9-1CFB-4D15-9020-5FCDF312C615}"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38721820-658B-4A24-99AA-82590D1A3367}"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692D458C-5CEF-407A-A4AC-7139B6839422}"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298" name="Freeform 2"/>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endParaRPr lang="ru-RU"/>
          </a:p>
        </p:txBody>
      </p:sp>
      <p:sp>
        <p:nvSpPr>
          <p:cNvPr id="183299"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183300"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83301"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83302"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83303"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89E27D43-A35F-4383-9E5C-F78D0179E2EE}" type="slidenum">
              <a:rPr lang="ru-RU"/>
              <a:pPr/>
              <a:t>‹#›</a:t>
            </a:fld>
            <a:endParaRPr lang="ru-RU"/>
          </a:p>
        </p:txBody>
      </p:sp>
      <p:sp>
        <p:nvSpPr>
          <p:cNvPr id="183304" name="Freeform 8"/>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endParaRPr lang="ru-RU"/>
          </a:p>
        </p:txBody>
      </p:sp>
      <p:sp>
        <p:nvSpPr>
          <p:cNvPr id="183305" name="Freeform 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endParaRPr lang="ru-RU"/>
          </a:p>
        </p:txBody>
      </p:sp>
      <p:grpSp>
        <p:nvGrpSpPr>
          <p:cNvPr id="183306" name="Group 10"/>
          <p:cNvGrpSpPr>
            <a:grpSpLocks/>
          </p:cNvGrpSpPr>
          <p:nvPr/>
        </p:nvGrpSpPr>
        <p:grpSpPr bwMode="auto">
          <a:xfrm>
            <a:off x="7938" y="5540375"/>
            <a:ext cx="1784350" cy="1246188"/>
            <a:chOff x="5" y="3490"/>
            <a:chExt cx="1124" cy="785"/>
          </a:xfrm>
        </p:grpSpPr>
        <p:sp>
          <p:nvSpPr>
            <p:cNvPr id="183307"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endParaRPr lang="ru-RU"/>
            </a:p>
          </p:txBody>
        </p:sp>
        <p:sp>
          <p:nvSpPr>
            <p:cNvPr id="183308"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endParaRPr lang="ru-RU"/>
            </a:p>
          </p:txBody>
        </p:sp>
        <p:sp>
          <p:nvSpPr>
            <p:cNvPr id="183309"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ru-RU"/>
            </a:p>
          </p:txBody>
        </p:sp>
        <p:sp>
          <p:nvSpPr>
            <p:cNvPr id="183310"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ru-RU"/>
            </a:p>
          </p:txBody>
        </p:sp>
        <p:sp>
          <p:nvSpPr>
            <p:cNvPr id="183311"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endParaRPr lang="ru-RU"/>
            </a:p>
          </p:txBody>
        </p:sp>
        <p:sp>
          <p:nvSpPr>
            <p:cNvPr id="183312"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endParaRPr lang="ru-RU"/>
            </a:p>
          </p:txBody>
        </p:sp>
        <p:sp>
          <p:nvSpPr>
            <p:cNvPr id="183313"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endParaRPr lang="ru-RU"/>
            </a:p>
          </p:txBody>
        </p:sp>
        <p:sp>
          <p:nvSpPr>
            <p:cNvPr id="183314"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endParaRPr lang="ru-RU"/>
            </a:p>
          </p:txBody>
        </p:sp>
        <p:sp>
          <p:nvSpPr>
            <p:cNvPr id="183315"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endParaRPr lang="ru-RU"/>
            </a:p>
          </p:txBody>
        </p:sp>
        <p:grpSp>
          <p:nvGrpSpPr>
            <p:cNvPr id="183316" name="Group 20"/>
            <p:cNvGrpSpPr>
              <a:grpSpLocks/>
            </p:cNvGrpSpPr>
            <p:nvPr userDrawn="1"/>
          </p:nvGrpSpPr>
          <p:grpSpPr bwMode="auto">
            <a:xfrm>
              <a:off x="5" y="3490"/>
              <a:ext cx="1124" cy="780"/>
              <a:chOff x="5" y="3490"/>
              <a:chExt cx="1124" cy="780"/>
            </a:xfrm>
          </p:grpSpPr>
          <p:grpSp>
            <p:nvGrpSpPr>
              <p:cNvPr id="183317" name="Group 21"/>
              <p:cNvGrpSpPr>
                <a:grpSpLocks/>
              </p:cNvGrpSpPr>
              <p:nvPr userDrawn="1"/>
            </p:nvGrpSpPr>
            <p:grpSpPr bwMode="auto">
              <a:xfrm>
                <a:off x="499" y="3562"/>
                <a:ext cx="548" cy="708"/>
                <a:chOff x="499" y="3562"/>
                <a:chExt cx="548" cy="708"/>
              </a:xfrm>
            </p:grpSpPr>
            <p:sp>
              <p:nvSpPr>
                <p:cNvPr id="183318"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endParaRPr lang="ru-RU"/>
                </a:p>
              </p:txBody>
            </p:sp>
            <p:sp>
              <p:nvSpPr>
                <p:cNvPr id="183319"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endParaRPr lang="ru-RU"/>
                </a:p>
              </p:txBody>
            </p:sp>
            <p:sp>
              <p:nvSpPr>
                <p:cNvPr id="183320"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endParaRPr lang="ru-RU"/>
                </a:p>
              </p:txBody>
            </p:sp>
          </p:grpSp>
          <p:sp>
            <p:nvSpPr>
              <p:cNvPr id="183321"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ru-RU"/>
              </a:p>
            </p:txBody>
          </p:sp>
          <p:sp>
            <p:nvSpPr>
              <p:cNvPr id="183322"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ru-RU"/>
              </a:p>
            </p:txBody>
          </p:sp>
          <p:sp>
            <p:nvSpPr>
              <p:cNvPr id="183323"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endParaRPr lang="ru-RU"/>
              </a:p>
            </p:txBody>
          </p:sp>
          <p:grpSp>
            <p:nvGrpSpPr>
              <p:cNvPr id="183324" name="Group 28"/>
              <p:cNvGrpSpPr>
                <a:grpSpLocks/>
              </p:cNvGrpSpPr>
              <p:nvPr userDrawn="1"/>
            </p:nvGrpSpPr>
            <p:grpSpPr bwMode="auto">
              <a:xfrm>
                <a:off x="5" y="3490"/>
                <a:ext cx="1124" cy="678"/>
                <a:chOff x="5" y="3490"/>
                <a:chExt cx="1124" cy="678"/>
              </a:xfrm>
            </p:grpSpPr>
            <p:sp>
              <p:nvSpPr>
                <p:cNvPr id="183325"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ru-RU"/>
                </a:p>
              </p:txBody>
            </p:sp>
            <p:sp>
              <p:nvSpPr>
                <p:cNvPr id="183326"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ru-RU"/>
                </a:p>
              </p:txBody>
            </p:sp>
            <p:sp>
              <p:nvSpPr>
                <p:cNvPr id="183327"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ru-RU"/>
                </a:p>
              </p:txBody>
            </p:sp>
            <p:sp>
              <p:nvSpPr>
                <p:cNvPr id="183328"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endParaRPr lang="ru-RU"/>
                </a:p>
              </p:txBody>
            </p:sp>
            <p:sp>
              <p:nvSpPr>
                <p:cNvPr id="183329"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endParaRPr lang="ru-RU"/>
                </a:p>
              </p:txBody>
            </p:sp>
            <p:sp>
              <p:nvSpPr>
                <p:cNvPr id="183330"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endParaRPr lang="ru-RU"/>
                </a:p>
              </p:txBody>
            </p:sp>
            <p:sp>
              <p:nvSpPr>
                <p:cNvPr id="183331"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endParaRPr lang="ru-RU"/>
                </a:p>
              </p:txBody>
            </p:sp>
            <p:sp>
              <p:nvSpPr>
                <p:cNvPr id="183332"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endParaRPr lang="ru-RU"/>
                </a:p>
              </p:txBody>
            </p:sp>
          </p:grpSp>
        </p:grpSp>
      </p:grpSp>
      <p:grpSp>
        <p:nvGrpSpPr>
          <p:cNvPr id="183333" name="Group 37"/>
          <p:cNvGrpSpPr>
            <a:grpSpLocks/>
          </p:cNvGrpSpPr>
          <p:nvPr/>
        </p:nvGrpSpPr>
        <p:grpSpPr bwMode="auto">
          <a:xfrm>
            <a:off x="8680450" y="2116138"/>
            <a:ext cx="385763" cy="4308475"/>
            <a:chOff x="5468" y="1333"/>
            <a:chExt cx="243" cy="2714"/>
          </a:xfrm>
        </p:grpSpPr>
        <p:sp>
          <p:nvSpPr>
            <p:cNvPr id="183334"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ru-RU"/>
            </a:p>
          </p:txBody>
        </p:sp>
        <p:sp>
          <p:nvSpPr>
            <p:cNvPr id="183335"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ru-RU"/>
            </a:p>
          </p:txBody>
        </p:sp>
      </p:grpSp>
      <p:grpSp>
        <p:nvGrpSpPr>
          <p:cNvPr id="183336" name="Group 40"/>
          <p:cNvGrpSpPr>
            <a:grpSpLocks/>
          </p:cNvGrpSpPr>
          <p:nvPr/>
        </p:nvGrpSpPr>
        <p:grpSpPr bwMode="auto">
          <a:xfrm>
            <a:off x="7318375" y="90488"/>
            <a:ext cx="2133600" cy="1911350"/>
            <a:chOff x="4610" y="57"/>
            <a:chExt cx="1344" cy="1204"/>
          </a:xfrm>
        </p:grpSpPr>
        <p:grpSp>
          <p:nvGrpSpPr>
            <p:cNvPr id="183337" name="Group 41"/>
            <p:cNvGrpSpPr>
              <a:grpSpLocks/>
            </p:cNvGrpSpPr>
            <p:nvPr userDrawn="1"/>
          </p:nvGrpSpPr>
          <p:grpSpPr bwMode="auto">
            <a:xfrm>
              <a:off x="4610" y="57"/>
              <a:ext cx="1344" cy="1204"/>
              <a:chOff x="4610" y="57"/>
              <a:chExt cx="1344" cy="1204"/>
            </a:xfrm>
          </p:grpSpPr>
          <p:sp>
            <p:nvSpPr>
              <p:cNvPr id="183338"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endParaRPr lang="ru-RU"/>
              </a:p>
            </p:txBody>
          </p:sp>
          <p:grpSp>
            <p:nvGrpSpPr>
              <p:cNvPr id="183339" name="Group 43"/>
              <p:cNvGrpSpPr>
                <a:grpSpLocks/>
              </p:cNvGrpSpPr>
              <p:nvPr userDrawn="1"/>
            </p:nvGrpSpPr>
            <p:grpSpPr bwMode="auto">
              <a:xfrm>
                <a:off x="4610" y="57"/>
                <a:ext cx="1344" cy="985"/>
                <a:chOff x="4610" y="57"/>
                <a:chExt cx="1344" cy="985"/>
              </a:xfrm>
            </p:grpSpPr>
            <p:sp>
              <p:nvSpPr>
                <p:cNvPr id="183340"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endParaRPr lang="ru-RU"/>
                </a:p>
              </p:txBody>
            </p:sp>
            <p:sp>
              <p:nvSpPr>
                <p:cNvPr id="183341" name="Freeform 45"/>
                <p:cNvSpPr>
                  <a:spLocks/>
                </p:cNvSpPr>
                <p:nvPr userDrawn="1"/>
              </p:nvSpPr>
              <p:spPr bwMode="auto">
                <a:xfrm rot="-3172564">
                  <a:off x="5048" y="332"/>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endParaRPr lang="ru-RU"/>
                </a:p>
              </p:txBody>
            </p:sp>
            <p:sp>
              <p:nvSpPr>
                <p:cNvPr id="183342" name="Freeform 46"/>
                <p:cNvSpPr>
                  <a:spLocks/>
                </p:cNvSpPr>
                <p:nvPr userDrawn="1"/>
              </p:nvSpPr>
              <p:spPr bwMode="auto">
                <a:xfrm rot="-3172564">
                  <a:off x="4858" y="182"/>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endParaRPr lang="ru-RU"/>
                </a:p>
              </p:txBody>
            </p:sp>
            <p:sp>
              <p:nvSpPr>
                <p:cNvPr id="183343"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endParaRPr lang="ru-RU"/>
                </a:p>
              </p:txBody>
            </p:sp>
            <p:sp>
              <p:nvSpPr>
                <p:cNvPr id="183344" name="Freeform 48"/>
                <p:cNvSpPr>
                  <a:spLocks/>
                </p:cNvSpPr>
                <p:nvPr userDrawn="1"/>
              </p:nvSpPr>
              <p:spPr bwMode="auto">
                <a:xfrm rot="-3172564">
                  <a:off x="5297" y="897"/>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endParaRPr lang="ru-RU"/>
                </a:p>
              </p:txBody>
            </p:sp>
            <p:sp>
              <p:nvSpPr>
                <p:cNvPr id="183345" name="Freeform 49"/>
                <p:cNvSpPr>
                  <a:spLocks/>
                </p:cNvSpPr>
                <p:nvPr userDrawn="1"/>
              </p:nvSpPr>
              <p:spPr bwMode="auto">
                <a:xfrm rot="-3172564">
                  <a:off x="5253" y="806"/>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endParaRPr lang="ru-RU"/>
                </a:p>
              </p:txBody>
            </p:sp>
            <p:sp>
              <p:nvSpPr>
                <p:cNvPr id="183346"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endParaRPr lang="ru-RU"/>
                </a:p>
              </p:txBody>
            </p:sp>
            <p:sp>
              <p:nvSpPr>
                <p:cNvPr id="183347" name="Freeform 51"/>
                <p:cNvSpPr>
                  <a:spLocks/>
                </p:cNvSpPr>
                <p:nvPr userDrawn="1"/>
              </p:nvSpPr>
              <p:spPr bwMode="auto">
                <a:xfrm rot="-3172564">
                  <a:off x="4948" y="142"/>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endParaRPr lang="ru-RU"/>
                </a:p>
              </p:txBody>
            </p:sp>
          </p:grpSp>
        </p:grpSp>
        <p:sp>
          <p:nvSpPr>
            <p:cNvPr id="183348"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endParaRPr lang="ru-RU"/>
            </a:p>
          </p:txBody>
        </p:sp>
      </p:gr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Lst>
  <p:txStyles>
    <p:titleStyle>
      <a:lvl1pPr algn="ctr" rtl="0" fontAlgn="base">
        <a:spcBef>
          <a:spcPct val="0"/>
        </a:spcBef>
        <a:spcAft>
          <a:spcPct val="0"/>
        </a:spcAft>
        <a:defRPr sz="44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itchFamily="66" charset="0"/>
        </a:defRPr>
      </a:lvl2pPr>
      <a:lvl3pPr algn="ctr" rtl="0" fontAlgn="base">
        <a:spcBef>
          <a:spcPct val="0"/>
        </a:spcBef>
        <a:spcAft>
          <a:spcPct val="0"/>
        </a:spcAft>
        <a:defRPr sz="4400">
          <a:solidFill>
            <a:schemeClr val="tx1"/>
          </a:solidFill>
          <a:latin typeface="Comic Sans MS" pitchFamily="66" charset="0"/>
        </a:defRPr>
      </a:lvl3pPr>
      <a:lvl4pPr algn="ctr" rtl="0" fontAlgn="base">
        <a:spcBef>
          <a:spcPct val="0"/>
        </a:spcBef>
        <a:spcAft>
          <a:spcPct val="0"/>
        </a:spcAft>
        <a:defRPr sz="4400">
          <a:solidFill>
            <a:schemeClr val="tx1"/>
          </a:solidFill>
          <a:latin typeface="Comic Sans MS" pitchFamily="66" charset="0"/>
        </a:defRPr>
      </a:lvl4pPr>
      <a:lvl5pPr algn="ctr" rtl="0" fontAlgn="base">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doshvozrast.ru/metodich/kontrol02_11.htm"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5" name="Picture 17" descr="007415611"/>
          <p:cNvPicPr>
            <a:picLocks noChangeAspect="1" noChangeArrowheads="1"/>
          </p:cNvPicPr>
          <p:nvPr/>
        </p:nvPicPr>
        <p:blipFill>
          <a:blip r:embed="rId2" cstate="print"/>
          <a:srcRect/>
          <a:stretch>
            <a:fillRect/>
          </a:stretch>
        </p:blipFill>
        <p:spPr bwMode="auto">
          <a:xfrm>
            <a:off x="0" y="4924425"/>
            <a:ext cx="1908175" cy="1752600"/>
          </a:xfrm>
          <a:prstGeom prst="rect">
            <a:avLst/>
          </a:prstGeom>
          <a:noFill/>
        </p:spPr>
      </p:pic>
      <p:pic>
        <p:nvPicPr>
          <p:cNvPr id="2068" name="Picture 20" descr="219_1"/>
          <p:cNvPicPr>
            <a:picLocks noChangeAspect="1" noChangeArrowheads="1"/>
          </p:cNvPicPr>
          <p:nvPr/>
        </p:nvPicPr>
        <p:blipFill>
          <a:blip r:embed="rId3" cstate="print"/>
          <a:srcRect/>
          <a:stretch>
            <a:fillRect/>
          </a:stretch>
        </p:blipFill>
        <p:spPr bwMode="auto">
          <a:xfrm>
            <a:off x="7019925" y="0"/>
            <a:ext cx="1973263" cy="2133600"/>
          </a:xfrm>
          <a:prstGeom prst="rect">
            <a:avLst/>
          </a:prstGeom>
          <a:noFill/>
        </p:spPr>
      </p:pic>
      <p:sp>
        <p:nvSpPr>
          <p:cNvPr id="2070" name="Rectangle 22" descr="Водяные капли"/>
          <p:cNvSpPr>
            <a:spLocks noGrp="1" noChangeArrowheads="1"/>
          </p:cNvSpPr>
          <p:nvPr>
            <p:ph type="subTitle" idx="1"/>
          </p:nvPr>
        </p:nvSpPr>
        <p:spPr>
          <a:xfrm>
            <a:off x="1979613" y="5300663"/>
            <a:ext cx="5832475" cy="936625"/>
          </a:xfrm>
          <a:blipFill dpi="0" rotWithShape="1">
            <a:blip r:embed="rId4" cstate="print"/>
            <a:srcRect/>
            <a:tile tx="0" ty="0" sx="100000" sy="100000" flip="none" algn="tl"/>
          </a:blipFill>
          <a:ln w="76200">
            <a:solidFill>
              <a:srgbClr val="0033CC"/>
            </a:solidFill>
          </a:ln>
        </p:spPr>
        <p:txBody>
          <a:bodyPr/>
          <a:lstStyle/>
          <a:p>
            <a:pPr>
              <a:lnSpc>
                <a:spcPct val="80000"/>
              </a:lnSpc>
            </a:pPr>
            <a:r>
              <a:rPr lang="ru-RU" sz="2000" b="1">
                <a:solidFill>
                  <a:srgbClr val="0000FF"/>
                </a:solidFill>
                <a:effectLst>
                  <a:outerShdw blurRad="38100" dist="38100" dir="2700000" algn="tl">
                    <a:srgbClr val="000000"/>
                  </a:outerShdw>
                </a:effectLst>
              </a:rPr>
              <a:t>Заведующий МДОУ Детский сад «Колокольчик» Фефелова Светлана Александровна</a:t>
            </a:r>
            <a:r>
              <a:rPr lang="ru-RU" sz="2000">
                <a:solidFill>
                  <a:srgbClr val="0000FF"/>
                </a:solidFill>
                <a:effectLst>
                  <a:outerShdw blurRad="38100" dist="38100" dir="2700000" algn="tl">
                    <a:srgbClr val="000000"/>
                  </a:outerShdw>
                </a:effectLst>
              </a:rPr>
              <a:t> </a:t>
            </a:r>
          </a:p>
        </p:txBody>
      </p:sp>
      <p:sp>
        <p:nvSpPr>
          <p:cNvPr id="2071" name="Rectangle 23" descr="Водяные капли"/>
          <p:cNvSpPr>
            <a:spLocks noChangeArrowheads="1"/>
          </p:cNvSpPr>
          <p:nvPr/>
        </p:nvSpPr>
        <p:spPr bwMode="auto">
          <a:xfrm>
            <a:off x="1116013" y="1789113"/>
            <a:ext cx="6911975" cy="2486025"/>
          </a:xfrm>
          <a:prstGeom prst="rect">
            <a:avLst/>
          </a:prstGeom>
          <a:blipFill dpi="0" rotWithShape="1">
            <a:blip r:embed="rId4" cstate="print"/>
            <a:srcRect/>
            <a:tile tx="0" ty="0" sx="100000" sy="100000" flip="none" algn="tl"/>
          </a:blipFill>
          <a:ln w="76200">
            <a:solidFill>
              <a:srgbClr val="0000FF"/>
            </a:solidFill>
            <a:miter lim="800000"/>
            <a:headEnd/>
            <a:tailEnd/>
          </a:ln>
          <a:effectLst/>
        </p:spPr>
        <p:txBody>
          <a:bodyPr anchor="ctr">
            <a:spAutoFit/>
          </a:bodyPr>
          <a:lstStyle/>
          <a:p>
            <a:pPr algn="ctr"/>
            <a:r>
              <a:rPr lang="ru-RU" sz="3800" b="1">
                <a:solidFill>
                  <a:srgbClr val="0000FF"/>
                </a:solidFill>
                <a:effectLst>
                  <a:outerShdw blurRad="38100" dist="38100" dir="2700000" algn="tl">
                    <a:srgbClr val="000000"/>
                  </a:outerShdw>
                </a:effectLst>
              </a:rPr>
              <a:t>Деловая коммуникация </a:t>
            </a:r>
          </a:p>
          <a:p>
            <a:pPr algn="ctr"/>
            <a:r>
              <a:rPr lang="ru-RU" sz="3800" b="1">
                <a:solidFill>
                  <a:srgbClr val="0000FF"/>
                </a:solidFill>
                <a:effectLst>
                  <a:outerShdw blurRad="38100" dist="38100" dir="2700000" algn="tl">
                    <a:srgbClr val="000000"/>
                  </a:outerShdw>
                </a:effectLst>
              </a:rPr>
              <a:t>как средство реализации </a:t>
            </a:r>
          </a:p>
          <a:p>
            <a:pPr algn="ctr"/>
            <a:r>
              <a:rPr lang="ru-RU" sz="3800" b="1">
                <a:solidFill>
                  <a:srgbClr val="0000FF"/>
                </a:solidFill>
                <a:effectLst>
                  <a:outerShdw blurRad="38100" dist="38100" dir="2700000" algn="tl">
                    <a:srgbClr val="000000"/>
                  </a:outerShdw>
                </a:effectLst>
              </a:rPr>
              <a:t>управленческих функций </a:t>
            </a:r>
          </a:p>
          <a:p>
            <a:pPr algn="ctr"/>
            <a:r>
              <a:rPr lang="ru-RU" sz="3800" b="1">
                <a:solidFill>
                  <a:srgbClr val="0000FF"/>
                </a:solidFill>
                <a:effectLst>
                  <a:outerShdw blurRad="38100" dist="38100" dir="2700000" algn="tl">
                    <a:srgbClr val="000000"/>
                  </a:outerShdw>
                </a:effectLst>
              </a:rPr>
              <a:t>руководителя.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2070">
                                            <p:bg/>
                                          </p:spTgt>
                                        </p:tgtEl>
                                        <p:attrNameLst>
                                          <p:attrName>style.visibility</p:attrName>
                                        </p:attrNameLst>
                                      </p:cBhvr>
                                      <p:to>
                                        <p:strVal val="visible"/>
                                      </p:to>
                                    </p:set>
                                    <p:anim to="" calcmode="lin" valueType="num">
                                      <p:cBhvr>
                                        <p:cTn id="7" dur="1" fill="hold"/>
                                        <p:tgtEl>
                                          <p:spTgt spid="2070">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070">
                                            <p:txEl>
                                              <p:pRg st="0" end="0"/>
                                            </p:txEl>
                                          </p:spTgt>
                                        </p:tgtEl>
                                        <p:attrNameLst>
                                          <p:attrName>style.visibility</p:attrName>
                                        </p:attrNameLst>
                                      </p:cBhvr>
                                      <p:to>
                                        <p:strVal val="visible"/>
                                      </p:to>
                                    </p:set>
                                    <p:anim to="" calcmode="lin" valueType="num">
                                      <p:cBhvr>
                                        <p:cTn id="12" dur="1" fill="hold"/>
                                        <p:tgtEl>
                                          <p:spTgt spid="2070">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0"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1972" name="Picture 4" descr="stock-photo-business-people-holding-hands-on-a-white-background-12975745"/>
          <p:cNvPicPr>
            <a:picLocks noChangeAspect="1" noChangeArrowheads="1"/>
          </p:cNvPicPr>
          <p:nvPr/>
        </p:nvPicPr>
        <p:blipFill>
          <a:blip r:embed="rId2" cstate="print"/>
          <a:srcRect/>
          <a:stretch>
            <a:fillRect/>
          </a:stretch>
        </p:blipFill>
        <p:spPr bwMode="auto">
          <a:xfrm>
            <a:off x="250825" y="333375"/>
            <a:ext cx="8713788" cy="6257925"/>
          </a:xfrm>
          <a:prstGeom prst="rect">
            <a:avLst/>
          </a:prstGeom>
          <a:noFill/>
          <a:ln w="76200">
            <a:solidFill>
              <a:srgbClr val="0033CC"/>
            </a:solidFill>
            <a:miter lim="800000"/>
            <a:headEnd/>
            <a:tailEnd/>
          </a:ln>
        </p:spPr>
      </p:pic>
      <p:sp>
        <p:nvSpPr>
          <p:cNvPr id="211973" name="WordArt 5"/>
          <p:cNvSpPr>
            <a:spLocks noChangeArrowheads="1" noChangeShapeType="1" noTextEdit="1"/>
          </p:cNvSpPr>
          <p:nvPr/>
        </p:nvSpPr>
        <p:spPr bwMode="auto">
          <a:xfrm>
            <a:off x="684213" y="2060575"/>
            <a:ext cx="8208962" cy="2665413"/>
          </a:xfrm>
          <a:prstGeom prst="rect">
            <a:avLst/>
          </a:prstGeom>
        </p:spPr>
        <p:txBody>
          <a:bodyPr wrap="none" fromWordArt="1">
            <a:prstTxWarp prst="textDeflate">
              <a:avLst>
                <a:gd name="adj" fmla="val 26227"/>
              </a:avLst>
            </a:prstTxWarp>
          </a:bodyPr>
          <a:lstStyle/>
          <a:p>
            <a:pPr algn="ctr"/>
            <a:r>
              <a:rPr lang="ru-RU" sz="3600" kern="10">
                <a:ln w="9525">
                  <a:solidFill>
                    <a:srgbClr val="000000"/>
                  </a:solidFill>
                  <a:round/>
                  <a:headEnd/>
                  <a:tailEnd/>
                </a:ln>
                <a:solidFill>
                  <a:schemeClr val="tx2"/>
                </a:solidFill>
                <a:latin typeface="Impact"/>
              </a:rPr>
              <a:t>СПАСИБО   ЗА   ВНИМАНИЕ</a:t>
            </a:r>
          </a:p>
        </p:txBody>
      </p:sp>
      <p:sp>
        <p:nvSpPr>
          <p:cNvPr id="211978" name="Rectangle 10" descr="Голубая тисненая бумага"/>
          <p:cNvSpPr>
            <a:spLocks noChangeArrowheads="1"/>
          </p:cNvSpPr>
          <p:nvPr/>
        </p:nvSpPr>
        <p:spPr bwMode="auto">
          <a:xfrm>
            <a:off x="900113" y="549275"/>
            <a:ext cx="7416800" cy="2014538"/>
          </a:xfrm>
          <a:prstGeom prst="rect">
            <a:avLst/>
          </a:prstGeom>
          <a:noFill/>
          <a:ln w="57150">
            <a:noFill/>
            <a:miter lim="800000"/>
            <a:headEnd/>
            <a:tailEnd/>
          </a:ln>
          <a:effectLst/>
        </p:spPr>
        <p:txBody>
          <a:bodyPr>
            <a:spAutoFit/>
          </a:bodyPr>
          <a:lstStyle/>
          <a:p>
            <a:pPr algn="ctr"/>
            <a:r>
              <a:rPr lang="ru-RU" sz="2800" b="1">
                <a:solidFill>
                  <a:srgbClr val="0000FF"/>
                </a:solidFill>
              </a:rPr>
              <a:t>«Единственная настоящая роскошь –  это роскошь человеческого общения». (Антуан де Сент- Экзюпери)</a:t>
            </a:r>
          </a:p>
          <a:p>
            <a:pPr algn="ctr">
              <a:spcBef>
                <a:spcPct val="50000"/>
              </a:spcBef>
              <a:buFontTx/>
              <a:buChar char="•"/>
            </a:pPr>
            <a:endParaRPr lang="ru-RU" sz="2800" b="1">
              <a:solidFill>
                <a:srgbClr val="0000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a:xfrm>
            <a:off x="611188" y="404813"/>
            <a:ext cx="7848600" cy="4173537"/>
          </a:xfrm>
          <a:solidFill>
            <a:schemeClr val="bg1"/>
          </a:solidFill>
          <a:ln w="76200">
            <a:solidFill>
              <a:srgbClr val="FF0000"/>
            </a:solidFill>
          </a:ln>
        </p:spPr>
        <p:txBody>
          <a:bodyPr/>
          <a:lstStyle/>
          <a:p>
            <a:pPr algn="l"/>
            <a:r>
              <a:rPr lang="ru-RU" sz="2400" b="1">
                <a:solidFill>
                  <a:srgbClr val="FF0000"/>
                </a:solidFill>
              </a:rPr>
              <a:t>         </a:t>
            </a:r>
            <a:r>
              <a:rPr lang="ru-RU" sz="2400" b="1" u="sng">
                <a:solidFill>
                  <a:srgbClr val="FF0000"/>
                </a:solidFill>
                <a:effectLst>
                  <a:outerShdw blurRad="38100" dist="38100" dir="2700000" algn="tl">
                    <a:srgbClr val="C0C0C0"/>
                  </a:outerShdw>
                </a:effectLst>
              </a:rPr>
              <a:t>Актуальность</a:t>
            </a:r>
            <a:r>
              <a:rPr lang="ru-RU" sz="2400" b="1"/>
              <a:t> управления деловыми коммуникациями в современной образовательной организации подтверждается необходимостью совершенствования и развития коммуникативной компетентности педагога с целью обеспечения качественного воспитания и обучения,  высокого уровня подготовки выпускников детского сада к школе, продуктивного руководства межличностным взаимодействием всех участников воспитательно-образовательного процесса. </a:t>
            </a:r>
          </a:p>
        </p:txBody>
      </p:sp>
      <p:pic>
        <p:nvPicPr>
          <p:cNvPr id="290820" name="Picture 4" descr="play2"/>
          <p:cNvPicPr>
            <a:picLocks noChangeAspect="1" noChangeArrowheads="1"/>
          </p:cNvPicPr>
          <p:nvPr/>
        </p:nvPicPr>
        <p:blipFill>
          <a:blip r:embed="rId2" cstate="print"/>
          <a:srcRect/>
          <a:stretch>
            <a:fillRect/>
          </a:stretch>
        </p:blipFill>
        <p:spPr bwMode="auto">
          <a:xfrm>
            <a:off x="7564438" y="4508500"/>
            <a:ext cx="1471612" cy="2060575"/>
          </a:xfrm>
          <a:prstGeom prst="rect">
            <a:avLst/>
          </a:prstGeom>
          <a:solidFill>
            <a:schemeClr val="bg1"/>
          </a:solidFill>
          <a:ln w="57150">
            <a:solidFill>
              <a:srgbClr val="0000FF"/>
            </a:solidFill>
            <a:miter lim="800000"/>
            <a:headEnd/>
            <a:tailEnd/>
          </a:ln>
        </p:spPr>
      </p:pic>
      <p:pic>
        <p:nvPicPr>
          <p:cNvPr id="290821" name="Picture 5"/>
          <p:cNvPicPr>
            <a:picLocks noChangeAspect="1" noChangeArrowheads="1"/>
          </p:cNvPicPr>
          <p:nvPr/>
        </p:nvPicPr>
        <p:blipFill>
          <a:blip r:embed="rId3" cstate="print"/>
          <a:srcRect/>
          <a:stretch>
            <a:fillRect/>
          </a:stretch>
        </p:blipFill>
        <p:spPr bwMode="auto">
          <a:xfrm>
            <a:off x="3563938" y="4365625"/>
            <a:ext cx="2376487" cy="2216150"/>
          </a:xfrm>
          <a:prstGeom prst="rect">
            <a:avLst/>
          </a:prstGeom>
          <a:noFill/>
          <a:ln w="57150">
            <a:solidFill>
              <a:srgbClr val="0000FF"/>
            </a:solidFill>
            <a:miter lim="800000"/>
            <a:headEnd/>
            <a:tailEnd/>
          </a:ln>
          <a:effectLst/>
        </p:spPr>
      </p:pic>
      <p:pic>
        <p:nvPicPr>
          <p:cNvPr id="290822" name="Picture 6"/>
          <p:cNvPicPr>
            <a:picLocks noChangeAspect="1" noChangeArrowheads="1"/>
          </p:cNvPicPr>
          <p:nvPr/>
        </p:nvPicPr>
        <p:blipFill>
          <a:blip r:embed="rId4" cstate="print"/>
          <a:srcRect/>
          <a:stretch>
            <a:fillRect/>
          </a:stretch>
        </p:blipFill>
        <p:spPr bwMode="auto">
          <a:xfrm>
            <a:off x="323850" y="4581525"/>
            <a:ext cx="1566863" cy="2089150"/>
          </a:xfrm>
          <a:prstGeom prst="rect">
            <a:avLst/>
          </a:prstGeom>
          <a:noFill/>
          <a:ln w="57150">
            <a:solidFill>
              <a:srgbClr val="0000FF"/>
            </a:solid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34" name="Rectangle 10"/>
          <p:cNvSpPr>
            <a:spLocks noGrp="1" noChangeArrowheads="1"/>
          </p:cNvSpPr>
          <p:nvPr>
            <p:ph sz="quarter" idx="1"/>
          </p:nvPr>
        </p:nvSpPr>
        <p:spPr>
          <a:xfrm>
            <a:off x="539750" y="333375"/>
            <a:ext cx="8135938" cy="6048375"/>
          </a:xfrm>
          <a:solidFill>
            <a:schemeClr val="bg1"/>
          </a:solidFill>
          <a:ln w="76200">
            <a:solidFill>
              <a:schemeClr val="tx2"/>
            </a:solidFill>
          </a:ln>
        </p:spPr>
        <p:txBody>
          <a:bodyPr/>
          <a:lstStyle/>
          <a:p>
            <a:pPr>
              <a:buFontTx/>
              <a:buNone/>
            </a:pPr>
            <a:r>
              <a:rPr lang="ru-RU" sz="2000" b="1" u="sng">
                <a:solidFill>
                  <a:srgbClr val="FF0000"/>
                </a:solidFill>
              </a:rPr>
              <a:t>Целью</a:t>
            </a:r>
            <a:r>
              <a:rPr lang="ru-RU" sz="2000" b="1" u="sng"/>
              <a:t> </a:t>
            </a:r>
            <a:r>
              <a:rPr lang="ru-RU" sz="2000" b="1"/>
              <a:t> данной работы является изучение особенностей управленческого делового общения в современной образовательной организации и создание условий для развития профессиональной компетентности педагогов ДОУ в вопросах межличностного взаимодействия.</a:t>
            </a:r>
          </a:p>
          <a:p>
            <a:pPr>
              <a:buFontTx/>
              <a:buNone/>
            </a:pPr>
            <a:r>
              <a:rPr lang="ru-RU" sz="2000" b="1" u="sng">
                <a:solidFill>
                  <a:srgbClr val="FF0000"/>
                </a:solidFill>
              </a:rPr>
              <a:t>Задачи работы:</a:t>
            </a:r>
          </a:p>
          <a:p>
            <a:pPr>
              <a:buFontTx/>
              <a:buNone/>
            </a:pPr>
            <a:r>
              <a:rPr lang="ru-RU" sz="2000" b="1"/>
              <a:t>- изучить теоретические основы управленческого делового общения в образовательной организации;</a:t>
            </a:r>
          </a:p>
          <a:p>
            <a:pPr>
              <a:buFontTx/>
              <a:buNone/>
            </a:pPr>
            <a:r>
              <a:rPr lang="ru-RU" sz="2000" b="1"/>
              <a:t>-проанализировать виды делового общения в дошкольной образовательной организации, а также основы делового общения с руководством; (провести анализ особенностей делового общения в МДОУ детский сад «Колокольчик»)</a:t>
            </a:r>
          </a:p>
          <a:p>
            <a:pPr>
              <a:buFontTx/>
              <a:buNone/>
            </a:pPr>
            <a:r>
              <a:rPr lang="ru-RU" sz="2000" b="1"/>
              <a:t>-исследовать особенности коммуникативной сферы участников воспитательно-образовательного процесса в детском саду;</a:t>
            </a:r>
          </a:p>
          <a:p>
            <a:pPr>
              <a:buFontTx/>
              <a:buNone/>
            </a:pPr>
            <a:r>
              <a:rPr lang="ru-RU" sz="2000" b="1"/>
              <a:t>-разработать план мероприятий и рекомендации по повышению  эффективности управленческого делового общения в современной образовательной организации.</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descr="Водяные капли"/>
          <p:cNvSpPr>
            <a:spLocks noGrp="1" noChangeArrowheads="1"/>
          </p:cNvSpPr>
          <p:nvPr>
            <p:ph type="title"/>
          </p:nvPr>
        </p:nvSpPr>
        <p:spPr>
          <a:xfrm>
            <a:off x="539750" y="188913"/>
            <a:ext cx="8135938" cy="1655762"/>
          </a:xfrm>
          <a:blipFill dpi="0" rotWithShape="1">
            <a:blip r:embed="rId2" cstate="print"/>
            <a:srcRect/>
            <a:tile tx="0" ty="0" sx="100000" sy="100000" flip="none" algn="tl"/>
          </a:blipFill>
          <a:ln w="76200">
            <a:solidFill>
              <a:srgbClr val="0000FF"/>
            </a:solidFill>
          </a:ln>
        </p:spPr>
        <p:txBody>
          <a:bodyPr/>
          <a:lstStyle/>
          <a:p>
            <a:r>
              <a:rPr lang="ru-RU" sz="2400" b="1">
                <a:solidFill>
                  <a:srgbClr val="0000FF"/>
                </a:solidFill>
              </a:rPr>
              <a:t>Исследование особенностей коммуникативной сферы и делового общения участников воспитательно-образовательного процесса в детском саду.</a:t>
            </a:r>
          </a:p>
        </p:txBody>
      </p:sp>
      <p:sp>
        <p:nvSpPr>
          <p:cNvPr id="294915" name="Rectangle 3"/>
          <p:cNvSpPr>
            <a:spLocks noGrp="1" noChangeArrowheads="1"/>
          </p:cNvSpPr>
          <p:nvPr>
            <p:ph type="body" idx="1"/>
          </p:nvPr>
        </p:nvSpPr>
        <p:spPr>
          <a:xfrm>
            <a:off x="250825" y="2133600"/>
            <a:ext cx="8640763" cy="4033838"/>
          </a:xfrm>
          <a:solidFill>
            <a:schemeClr val="bg1"/>
          </a:solidFill>
          <a:ln w="76200">
            <a:solidFill>
              <a:srgbClr val="FF0000"/>
            </a:solidFill>
          </a:ln>
        </p:spPr>
        <p:txBody>
          <a:bodyPr/>
          <a:lstStyle/>
          <a:p>
            <a:pPr>
              <a:lnSpc>
                <a:spcPct val="80000"/>
              </a:lnSpc>
              <a:buFontTx/>
              <a:buNone/>
            </a:pPr>
            <a:r>
              <a:rPr lang="ru-RU" sz="2000" b="1"/>
              <a:t>     Для </a:t>
            </a:r>
            <a:r>
              <a:rPr lang="ru-RU" sz="2000" b="1" u="sng"/>
              <a:t>количественной</a:t>
            </a:r>
            <a:r>
              <a:rPr lang="ru-RU" sz="2000" b="1"/>
              <a:t> оценки уровня делового общения  была  проведена диагностика оценки коммуникативных навыков педагогов (на основе методики оценки уровня общительности педагога по В.Ф. Ряховскому), определения психологического климата в коллективе (на основе диагностики Лукьяновой М.И. УИПК ПРО им. И.Н.Ульянова 1995г.), стиля педагогического общения. (</a:t>
            </a:r>
            <a:r>
              <a:rPr lang="ru-RU" sz="2000" b="1">
                <a:hlinkClick r:id="rId3"/>
              </a:rPr>
              <a:t>http://doshvozrast.ru/metodich/kontrol02_11.htm</a:t>
            </a:r>
            <a:r>
              <a:rPr lang="ru-RU" sz="2000" b="1"/>
              <a:t>)</a:t>
            </a:r>
          </a:p>
          <a:p>
            <a:pPr>
              <a:lnSpc>
                <a:spcPct val="80000"/>
              </a:lnSpc>
              <a:buFontTx/>
              <a:buNone/>
            </a:pPr>
            <a:r>
              <a:rPr lang="ru-RU" sz="2000" b="1"/>
              <a:t>    </a:t>
            </a:r>
            <a:r>
              <a:rPr lang="ru-RU" sz="2000" b="1" u="sng"/>
              <a:t>Качественная</a:t>
            </a:r>
            <a:r>
              <a:rPr lang="ru-RU" sz="2000" b="1"/>
              <a:t> оценка уровня деловых коммуникаций производилась на основе результатов анкет, бесед и деловых игр ( профессиональные  педагогические позиции воспитательского состава  (наблюдения в процессе  ООД), анкета для родителей (мнение о работе воспитателей) , анкета профессионального взаимодействия администрации и педагогов.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246" name="Object 6"/>
          <p:cNvGraphicFramePr>
            <a:graphicFrameLocks noChangeAspect="1"/>
          </p:cNvGraphicFramePr>
          <p:nvPr>
            <p:ph sz="half" idx="1"/>
          </p:nvPr>
        </p:nvGraphicFramePr>
        <p:xfrm>
          <a:off x="250825" y="765175"/>
          <a:ext cx="3960813" cy="2592388"/>
        </p:xfrm>
        <a:graphic>
          <a:graphicData uri="http://schemas.openxmlformats.org/presentationml/2006/ole">
            <p:oleObj spid="_x0000_s266246" name="Диаграмма" r:id="rId3" imgW="7696200" imgH="3657600" progId="MSGraph.Chart.8">
              <p:embed followColorScheme="full"/>
            </p:oleObj>
          </a:graphicData>
        </a:graphic>
      </p:graphicFrame>
      <p:graphicFrame>
        <p:nvGraphicFramePr>
          <p:cNvPr id="266249" name="Object 9"/>
          <p:cNvGraphicFramePr>
            <a:graphicFrameLocks noChangeAspect="1"/>
          </p:cNvGraphicFramePr>
          <p:nvPr>
            <p:ph sz="quarter" idx="2"/>
          </p:nvPr>
        </p:nvGraphicFramePr>
        <p:xfrm>
          <a:off x="4572000" y="836613"/>
          <a:ext cx="3903663" cy="2520950"/>
        </p:xfrm>
        <a:graphic>
          <a:graphicData uri="http://schemas.openxmlformats.org/presentationml/2006/ole">
            <p:oleObj spid="_x0000_s266249" name="Диаграмма" r:id="rId4" imgW="7696200" imgH="3657600" progId="MSGraph.Chart.8">
              <p:embed followColorScheme="full"/>
            </p:oleObj>
          </a:graphicData>
        </a:graphic>
      </p:graphicFrame>
      <p:sp>
        <p:nvSpPr>
          <p:cNvPr id="266247" name="Text Box 7"/>
          <p:cNvSpPr txBox="1">
            <a:spLocks noChangeArrowheads="1"/>
          </p:cNvSpPr>
          <p:nvPr/>
        </p:nvSpPr>
        <p:spPr bwMode="auto">
          <a:xfrm>
            <a:off x="250825" y="188913"/>
            <a:ext cx="3887788" cy="366712"/>
          </a:xfrm>
          <a:prstGeom prst="rect">
            <a:avLst/>
          </a:prstGeom>
          <a:solidFill>
            <a:schemeClr val="bg1"/>
          </a:solidFill>
          <a:ln w="9525">
            <a:noFill/>
            <a:miter lim="800000"/>
            <a:headEnd/>
            <a:tailEnd/>
          </a:ln>
          <a:effectLst/>
        </p:spPr>
        <p:txBody>
          <a:bodyPr>
            <a:spAutoFit/>
          </a:bodyPr>
          <a:lstStyle/>
          <a:p>
            <a:pPr>
              <a:spcBef>
                <a:spcPct val="50000"/>
              </a:spcBef>
            </a:pPr>
            <a:r>
              <a:rPr lang="ru-RU" b="1" u="sng">
                <a:solidFill>
                  <a:srgbClr val="0000FF"/>
                </a:solidFill>
              </a:rPr>
              <a:t>Уровень коммуникабельности %</a:t>
            </a:r>
          </a:p>
        </p:txBody>
      </p:sp>
      <p:sp>
        <p:nvSpPr>
          <p:cNvPr id="266252" name="Rectangle 12"/>
          <p:cNvSpPr>
            <a:spLocks noChangeArrowheads="1"/>
          </p:cNvSpPr>
          <p:nvPr/>
        </p:nvSpPr>
        <p:spPr bwMode="auto">
          <a:xfrm>
            <a:off x="4140200" y="188913"/>
            <a:ext cx="4678363" cy="366712"/>
          </a:xfrm>
          <a:prstGeom prst="rect">
            <a:avLst/>
          </a:prstGeom>
          <a:solidFill>
            <a:schemeClr val="bg1"/>
          </a:solidFill>
          <a:ln w="9525">
            <a:noFill/>
            <a:miter lim="800000"/>
            <a:headEnd/>
            <a:tailEnd/>
          </a:ln>
          <a:effectLst/>
        </p:spPr>
        <p:txBody>
          <a:bodyPr anchor="ctr">
            <a:spAutoFit/>
          </a:bodyPr>
          <a:lstStyle/>
          <a:p>
            <a:pPr algn="just"/>
            <a:r>
              <a:rPr lang="ru-RU" b="1" u="sng">
                <a:solidFill>
                  <a:srgbClr val="0000FF"/>
                </a:solidFill>
              </a:rPr>
              <a:t>Стиль педагогического общения % </a:t>
            </a:r>
          </a:p>
        </p:txBody>
      </p:sp>
      <p:sp>
        <p:nvSpPr>
          <p:cNvPr id="266253" name="Rectangle 13"/>
          <p:cNvSpPr>
            <a:spLocks noChangeArrowheads="1"/>
          </p:cNvSpPr>
          <p:nvPr/>
        </p:nvSpPr>
        <p:spPr bwMode="auto">
          <a:xfrm>
            <a:off x="179388" y="3644900"/>
            <a:ext cx="8964612" cy="350838"/>
          </a:xfrm>
          <a:prstGeom prst="rect">
            <a:avLst/>
          </a:prstGeom>
          <a:noFill/>
          <a:ln w="9525">
            <a:noFill/>
            <a:miter lim="800000"/>
            <a:headEnd/>
            <a:tailEnd/>
          </a:ln>
          <a:effectLst/>
        </p:spPr>
        <p:txBody>
          <a:bodyPr anchor="ctr">
            <a:spAutoFit/>
          </a:bodyPr>
          <a:lstStyle/>
          <a:p>
            <a:pPr algn="just"/>
            <a:r>
              <a:rPr lang="ru-RU" sz="1700" b="1" u="sng">
                <a:solidFill>
                  <a:srgbClr val="0000FF"/>
                </a:solidFill>
              </a:rPr>
              <a:t>Профессиональные педагогические позиции воспитательского состава. </a:t>
            </a:r>
          </a:p>
        </p:txBody>
      </p:sp>
      <p:graphicFrame>
        <p:nvGraphicFramePr>
          <p:cNvPr id="266254" name="Object 14"/>
          <p:cNvGraphicFramePr>
            <a:graphicFrameLocks noChangeAspect="1"/>
          </p:cNvGraphicFramePr>
          <p:nvPr>
            <p:ph sz="quarter" idx="3"/>
          </p:nvPr>
        </p:nvGraphicFramePr>
        <p:xfrm>
          <a:off x="1835150" y="4149725"/>
          <a:ext cx="5561013" cy="2376488"/>
        </p:xfrm>
        <a:graphic>
          <a:graphicData uri="http://schemas.openxmlformats.org/presentationml/2006/ole">
            <p:oleObj spid="_x0000_s266254" name="Диаграмма" r:id="rId5" imgW="7696200" imgH="3657600" progId="MSGraph.Chart.8">
              <p:embed followColorScheme="full"/>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1" name="Rectangle 3"/>
          <p:cNvSpPr>
            <a:spLocks noGrp="1" noChangeArrowheads="1"/>
          </p:cNvSpPr>
          <p:nvPr>
            <p:ph type="body" idx="1"/>
          </p:nvPr>
        </p:nvSpPr>
        <p:spPr>
          <a:xfrm>
            <a:off x="323850" y="260350"/>
            <a:ext cx="8569325" cy="4968875"/>
          </a:xfrm>
          <a:solidFill>
            <a:schemeClr val="bg1"/>
          </a:solidFill>
          <a:ln w="76200">
            <a:solidFill>
              <a:schemeClr val="tx2"/>
            </a:solidFill>
          </a:ln>
        </p:spPr>
        <p:txBody>
          <a:bodyPr/>
          <a:lstStyle/>
          <a:p>
            <a:pPr algn="just">
              <a:lnSpc>
                <a:spcPct val="80000"/>
              </a:lnSpc>
              <a:buFontTx/>
              <a:buNone/>
            </a:pPr>
            <a:r>
              <a:rPr lang="ru-RU" sz="2000" b="1"/>
              <a:t>Полученные результаты позволили сделать вывод, что</a:t>
            </a:r>
          </a:p>
          <a:p>
            <a:pPr algn="just">
              <a:lnSpc>
                <a:spcPct val="80000"/>
              </a:lnSpc>
              <a:buFontTx/>
              <a:buNone/>
            </a:pPr>
            <a:r>
              <a:rPr lang="ru-RU" sz="2000" b="1"/>
              <a:t>деловое общение педагогов находится на достаточно</a:t>
            </a:r>
          </a:p>
          <a:p>
            <a:pPr algn="just">
              <a:lnSpc>
                <a:spcPct val="80000"/>
              </a:lnSpc>
              <a:buFontTx/>
              <a:buNone/>
            </a:pPr>
            <a:r>
              <a:rPr lang="ru-RU" sz="2000" b="1"/>
              <a:t>высоком уровне, почти по всем показателям получены</a:t>
            </a:r>
          </a:p>
          <a:p>
            <a:pPr algn="just">
              <a:lnSpc>
                <a:spcPct val="80000"/>
              </a:lnSpc>
              <a:buFontTx/>
              <a:buNone/>
            </a:pPr>
            <a:r>
              <a:rPr lang="ru-RU" sz="2000" b="1"/>
              <a:t>удовлетворительные результаты. Но чрезмерная</a:t>
            </a:r>
          </a:p>
          <a:p>
            <a:pPr algn="just">
              <a:lnSpc>
                <a:spcPct val="80000"/>
              </a:lnSpc>
              <a:buFontTx/>
              <a:buNone/>
            </a:pPr>
            <a:r>
              <a:rPr lang="ru-RU" sz="2000" b="1"/>
              <a:t>общительность, недостаток знаний и умений в применении</a:t>
            </a:r>
          </a:p>
          <a:p>
            <a:pPr algn="just">
              <a:lnSpc>
                <a:spcPct val="80000"/>
              </a:lnSpc>
              <a:buFontTx/>
              <a:buNone/>
            </a:pPr>
            <a:r>
              <a:rPr lang="ru-RU" sz="2000" b="1"/>
              <a:t>информационно-коммункационных технологий, решении</a:t>
            </a:r>
          </a:p>
          <a:p>
            <a:pPr algn="just">
              <a:lnSpc>
                <a:spcPct val="80000"/>
              </a:lnSpc>
              <a:buFontTx/>
              <a:buNone/>
            </a:pPr>
            <a:r>
              <a:rPr lang="ru-RU" sz="2000" b="1"/>
              <a:t>профессиональных проблем и некоторая самоуверенность</a:t>
            </a:r>
          </a:p>
          <a:p>
            <a:pPr algn="just">
              <a:lnSpc>
                <a:spcPct val="80000"/>
              </a:lnSpc>
              <a:buFontTx/>
              <a:buNone/>
            </a:pPr>
            <a:r>
              <a:rPr lang="ru-RU" sz="2000" b="1"/>
              <a:t>(возможная неискренность) воспитателей при ответе на</a:t>
            </a:r>
          </a:p>
          <a:p>
            <a:pPr algn="just">
              <a:lnSpc>
                <a:spcPct val="80000"/>
              </a:lnSpc>
              <a:buFontTx/>
              <a:buNone/>
            </a:pPr>
            <a:r>
              <a:rPr lang="ru-RU" sz="2000" b="1"/>
              <a:t>вопросы анкет, позволяет сделать вывод о необходимости</a:t>
            </a:r>
          </a:p>
          <a:p>
            <a:pPr algn="just">
              <a:lnSpc>
                <a:spcPct val="80000"/>
              </a:lnSpc>
              <a:buFontTx/>
              <a:buNone/>
            </a:pPr>
            <a:r>
              <a:rPr lang="ru-RU" sz="2000" b="1"/>
              <a:t>дальнейшего  совершенствования результативности делового</a:t>
            </a:r>
          </a:p>
          <a:p>
            <a:pPr algn="just">
              <a:lnSpc>
                <a:spcPct val="80000"/>
              </a:lnSpc>
              <a:buFontTx/>
              <a:buNone/>
            </a:pPr>
            <a:r>
              <a:rPr lang="ru-RU" sz="2000" b="1"/>
              <a:t>общения педагогов ДОУ.  Так же процент выбора</a:t>
            </a:r>
          </a:p>
          <a:p>
            <a:pPr algn="just">
              <a:lnSpc>
                <a:spcPct val="80000"/>
              </a:lnSpc>
              <a:buFontTx/>
              <a:buNone/>
            </a:pPr>
            <a:r>
              <a:rPr lang="ru-RU" sz="2000" b="1"/>
              <a:t>педагогами совместного с администрацией контроля своей</a:t>
            </a:r>
          </a:p>
          <a:p>
            <a:pPr algn="just">
              <a:lnSpc>
                <a:spcPct val="80000"/>
              </a:lnSpc>
              <a:buFontTx/>
              <a:buNone/>
            </a:pPr>
            <a:r>
              <a:rPr lang="ru-RU" sz="2000" b="1"/>
              <a:t>деятельности, профессиональной поддержки педагогов</a:t>
            </a:r>
          </a:p>
          <a:p>
            <a:pPr algn="just">
              <a:lnSpc>
                <a:spcPct val="80000"/>
              </a:lnSpc>
              <a:buFontTx/>
              <a:buNone/>
            </a:pPr>
            <a:r>
              <a:rPr lang="ru-RU" sz="2000" b="1"/>
              <a:t>администрацией (50% анкетируемых) отражает, что лишь</a:t>
            </a:r>
          </a:p>
          <a:p>
            <a:pPr algn="just">
              <a:lnSpc>
                <a:spcPct val="80000"/>
              </a:lnSpc>
              <a:buFontTx/>
              <a:buNone/>
            </a:pPr>
            <a:r>
              <a:rPr lang="ru-RU" sz="2000" b="1"/>
              <a:t>половина педагогического коллектива доверяет</a:t>
            </a:r>
          </a:p>
          <a:p>
            <a:pPr algn="just">
              <a:lnSpc>
                <a:spcPct val="80000"/>
              </a:lnSpc>
              <a:buFontTx/>
              <a:buNone/>
            </a:pPr>
            <a:r>
              <a:rPr lang="ru-RU" sz="2000" b="1"/>
              <a:t>администрации ДОУ. </a:t>
            </a:r>
          </a:p>
        </p:txBody>
      </p:sp>
      <p:pic>
        <p:nvPicPr>
          <p:cNvPr id="273412" name="Picture 4" descr="2817823_f260"/>
          <p:cNvPicPr>
            <a:picLocks noChangeAspect="1" noChangeArrowheads="1"/>
          </p:cNvPicPr>
          <p:nvPr/>
        </p:nvPicPr>
        <p:blipFill>
          <a:blip r:embed="rId2" cstate="print"/>
          <a:srcRect/>
          <a:stretch>
            <a:fillRect/>
          </a:stretch>
        </p:blipFill>
        <p:spPr bwMode="auto">
          <a:xfrm>
            <a:off x="4140200" y="5013325"/>
            <a:ext cx="1657350" cy="1657350"/>
          </a:xfrm>
          <a:prstGeom prst="rect">
            <a:avLst/>
          </a:prstGeom>
          <a:noFill/>
          <a:ln w="76200">
            <a:solidFill>
              <a:schemeClr val="tx2"/>
            </a:solidFill>
            <a:miter lim="800000"/>
            <a:headEnd/>
            <a:tailEnd/>
          </a:ln>
        </p:spPr>
      </p:pic>
      <p:pic>
        <p:nvPicPr>
          <p:cNvPr id="273413" name="Picture 5" descr="Acknowledge-Comments"/>
          <p:cNvPicPr>
            <a:picLocks noChangeAspect="1" noChangeArrowheads="1"/>
          </p:cNvPicPr>
          <p:nvPr/>
        </p:nvPicPr>
        <p:blipFill>
          <a:blip r:embed="rId3" cstate="print"/>
          <a:srcRect/>
          <a:stretch>
            <a:fillRect/>
          </a:stretch>
        </p:blipFill>
        <p:spPr bwMode="auto">
          <a:xfrm>
            <a:off x="395288" y="5373688"/>
            <a:ext cx="1992312" cy="1320800"/>
          </a:xfrm>
          <a:prstGeom prst="rect">
            <a:avLst/>
          </a:prstGeom>
          <a:noFill/>
          <a:ln w="76200">
            <a:solidFill>
              <a:schemeClr val="tx2"/>
            </a:solidFill>
            <a:miter lim="800000"/>
            <a:headEnd/>
            <a:tailEnd/>
          </a:ln>
        </p:spPr>
      </p:pic>
      <p:pic>
        <p:nvPicPr>
          <p:cNvPr id="273414" name="Picture 6" descr="80917547_3911698_0d93227dd569"/>
          <p:cNvPicPr>
            <a:picLocks noChangeAspect="1" noChangeArrowheads="1"/>
          </p:cNvPicPr>
          <p:nvPr/>
        </p:nvPicPr>
        <p:blipFill>
          <a:blip r:embed="rId4" cstate="print"/>
          <a:srcRect/>
          <a:stretch>
            <a:fillRect/>
          </a:stretch>
        </p:blipFill>
        <p:spPr bwMode="auto">
          <a:xfrm>
            <a:off x="7019925" y="5353050"/>
            <a:ext cx="1908175" cy="1289050"/>
          </a:xfrm>
          <a:prstGeom prst="rect">
            <a:avLst/>
          </a:prstGeom>
          <a:noFill/>
          <a:ln w="76200">
            <a:solidFill>
              <a:schemeClr val="tx2"/>
            </a:solid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descr="Водяные капли"/>
          <p:cNvSpPr>
            <a:spLocks noGrp="1" noChangeArrowheads="1"/>
          </p:cNvSpPr>
          <p:nvPr>
            <p:ph type="title"/>
          </p:nvPr>
        </p:nvSpPr>
        <p:spPr>
          <a:xfrm>
            <a:off x="323850" y="188913"/>
            <a:ext cx="8532813" cy="1223962"/>
          </a:xfrm>
          <a:blipFill dpi="0" rotWithShape="1">
            <a:blip r:embed="rId2" cstate="print"/>
            <a:srcRect/>
            <a:tile tx="0" ty="0" sx="100000" sy="100000" flip="none" algn="tl"/>
          </a:blipFill>
          <a:ln w="76200">
            <a:solidFill>
              <a:srgbClr val="0000FF"/>
            </a:solidFill>
          </a:ln>
        </p:spPr>
        <p:txBody>
          <a:bodyPr/>
          <a:lstStyle/>
          <a:p>
            <a:r>
              <a:rPr lang="ru-RU" sz="2400" b="1">
                <a:solidFill>
                  <a:srgbClr val="0000FF"/>
                </a:solidFill>
              </a:rPr>
              <a:t>Создание условий для повышения  эффективности управленческого делового общения в современной образовательной организации.</a:t>
            </a:r>
          </a:p>
        </p:txBody>
      </p:sp>
      <p:sp>
        <p:nvSpPr>
          <p:cNvPr id="297987" name="Rectangle 3"/>
          <p:cNvSpPr>
            <a:spLocks noGrp="1" noChangeArrowheads="1"/>
          </p:cNvSpPr>
          <p:nvPr>
            <p:ph type="body" idx="1"/>
          </p:nvPr>
        </p:nvSpPr>
        <p:spPr>
          <a:xfrm>
            <a:off x="250825" y="1557338"/>
            <a:ext cx="8640763" cy="5113337"/>
          </a:xfrm>
          <a:solidFill>
            <a:schemeClr val="bg1"/>
          </a:solidFill>
          <a:ln w="76200">
            <a:solidFill>
              <a:srgbClr val="FF0000"/>
            </a:solidFill>
          </a:ln>
        </p:spPr>
        <p:txBody>
          <a:bodyPr/>
          <a:lstStyle/>
          <a:p>
            <a:pPr>
              <a:lnSpc>
                <a:spcPct val="80000"/>
              </a:lnSpc>
              <a:buFontTx/>
              <a:buNone/>
            </a:pPr>
            <a:r>
              <a:rPr lang="ru-RU" sz="2000" b="1"/>
              <a:t>     </a:t>
            </a:r>
          </a:p>
          <a:p>
            <a:pPr>
              <a:lnSpc>
                <a:spcPct val="80000"/>
              </a:lnSpc>
              <a:buFontTx/>
              <a:buNone/>
            </a:pPr>
            <a:r>
              <a:rPr lang="ru-RU" sz="2000" b="1"/>
              <a:t>1.Способствовать повышению квалификации и профессиональному совершенствованию педагогического коллектива ДОУ. (Курсы повышения квалификации, обучение применению ИКТ, установление повышенных категорий, поощрение инициативы работников, участие воспитателей в различных конкурсах, проектах, выставках и т.п.)</a:t>
            </a:r>
          </a:p>
          <a:p>
            <a:pPr>
              <a:lnSpc>
                <a:spcPct val="80000"/>
              </a:lnSpc>
              <a:buFontTx/>
              <a:buNone/>
            </a:pPr>
            <a:r>
              <a:rPr lang="ru-RU" sz="2000" b="1"/>
              <a:t>2.Обеспечить благоприятный микроклимат и психологический комфорт сотрудников. (совместная внерабочая деятельность (культпоходы, деловые игры, совместный досуг ), психологическая почта и т.п.)</a:t>
            </a:r>
          </a:p>
          <a:p>
            <a:pPr>
              <a:lnSpc>
                <a:spcPct val="80000"/>
              </a:lnSpc>
              <a:buFontTx/>
              <a:buNone/>
            </a:pPr>
            <a:r>
              <a:rPr lang="ru-RU" sz="2000" b="1"/>
              <a:t>3.Ввести в ДОУ  Кодекс деловой этики.</a:t>
            </a:r>
          </a:p>
          <a:p>
            <a:pPr>
              <a:lnSpc>
                <a:spcPct val="80000"/>
              </a:lnSpc>
              <a:buFontTx/>
              <a:buNone/>
            </a:pPr>
            <a:r>
              <a:rPr lang="ru-RU" sz="2000" b="1"/>
              <a:t>4.Провести психологические занятия по развитию коммуникативно-деятельностной, индивидуально-психологической, ценностно-смысловой, профессионально-личностной компетентности участников воспитательно-образовательного процесса с использованием активных методов обучения, которые позволяют в короткие сроки освоить приемы эффективного делового общения</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descr="Водяные капли"/>
          <p:cNvSpPr>
            <a:spLocks noGrp="1" noChangeArrowheads="1"/>
          </p:cNvSpPr>
          <p:nvPr>
            <p:ph type="title"/>
          </p:nvPr>
        </p:nvSpPr>
        <p:spPr>
          <a:xfrm>
            <a:off x="395288" y="260350"/>
            <a:ext cx="8280400" cy="1223963"/>
          </a:xfrm>
          <a:blipFill dpi="0" rotWithShape="1">
            <a:blip r:embed="rId2" cstate="print"/>
            <a:srcRect/>
            <a:tile tx="0" ty="0" sx="100000" sy="100000" flip="none" algn="tl"/>
          </a:blipFill>
          <a:ln w="76200">
            <a:solidFill>
              <a:srgbClr val="0000FF"/>
            </a:solidFill>
          </a:ln>
        </p:spPr>
        <p:txBody>
          <a:bodyPr/>
          <a:lstStyle/>
          <a:p>
            <a:r>
              <a:rPr lang="ru-RU" sz="2400" b="1" i="1">
                <a:solidFill>
                  <a:srgbClr val="0000FF"/>
                </a:solidFill>
              </a:rPr>
              <a:t>Рекомендации  </a:t>
            </a:r>
            <a:r>
              <a:rPr lang="ru-RU" sz="2400" b="1">
                <a:solidFill>
                  <a:srgbClr val="0000FF"/>
                </a:solidFill>
              </a:rPr>
              <a:t>по целесообразности применения видов управленческого делового общения в конкретных ситуациях:</a:t>
            </a:r>
          </a:p>
        </p:txBody>
      </p:sp>
      <p:sp>
        <p:nvSpPr>
          <p:cNvPr id="299011" name="Rectangle 3"/>
          <p:cNvSpPr>
            <a:spLocks noGrp="1" noChangeArrowheads="1"/>
          </p:cNvSpPr>
          <p:nvPr>
            <p:ph type="body" idx="1"/>
          </p:nvPr>
        </p:nvSpPr>
        <p:spPr>
          <a:xfrm>
            <a:off x="250825" y="1628775"/>
            <a:ext cx="8640763" cy="5040313"/>
          </a:xfrm>
          <a:solidFill>
            <a:schemeClr val="bg1"/>
          </a:solidFill>
          <a:ln w="76200">
            <a:solidFill>
              <a:srgbClr val="FF0000"/>
            </a:solidFill>
          </a:ln>
        </p:spPr>
        <p:txBody>
          <a:bodyPr/>
          <a:lstStyle/>
          <a:p>
            <a:pPr>
              <a:lnSpc>
                <a:spcPct val="80000"/>
              </a:lnSpc>
              <a:buFontTx/>
              <a:buNone/>
            </a:pPr>
            <a:r>
              <a:rPr lang="ru-RU" sz="1800" b="1"/>
              <a:t>     </a:t>
            </a:r>
          </a:p>
          <a:p>
            <a:pPr>
              <a:lnSpc>
                <a:spcPct val="80000"/>
              </a:lnSpc>
              <a:buFontTx/>
              <a:buNone/>
            </a:pPr>
            <a:r>
              <a:rPr lang="ru-RU" sz="1800" b="1"/>
              <a:t>-руководителям организации  необходимо поощрять профессиональное совершенствование и инициативу работников; </a:t>
            </a:r>
          </a:p>
          <a:p>
            <a:pPr>
              <a:lnSpc>
                <a:spcPct val="80000"/>
              </a:lnSpc>
              <a:buFontTx/>
              <a:buNone/>
            </a:pPr>
            <a:r>
              <a:rPr lang="ru-RU" sz="1800" b="1"/>
              <a:t>-между начальством и подчиненными должны сложиться отношения сотрудничества и взаимопомощи; </a:t>
            </a:r>
          </a:p>
          <a:p>
            <a:pPr>
              <a:lnSpc>
                <a:spcPct val="80000"/>
              </a:lnSpc>
              <a:buFontTx/>
              <a:buNone/>
            </a:pPr>
            <a:r>
              <a:rPr lang="ru-RU" sz="1800" b="1"/>
              <a:t>-руководитель должен научиться анализировать ошибки, выявлять причины их появления и, соответственно, принимать решение о ликвидации последствий; </a:t>
            </a:r>
          </a:p>
          <a:p>
            <a:pPr>
              <a:lnSpc>
                <a:spcPct val="80000"/>
              </a:lnSpc>
              <a:buFontTx/>
              <a:buNone/>
            </a:pPr>
            <a:r>
              <a:rPr lang="ru-RU" sz="1800" b="1"/>
              <a:t>-использовать обучающие тренинги, деловые игры и семинары, позволяющие в короткие сроки освоить приемы эффективного делового общения;</a:t>
            </a:r>
          </a:p>
          <a:p>
            <a:pPr>
              <a:lnSpc>
                <a:spcPct val="80000"/>
              </a:lnSpc>
              <a:buFontTx/>
              <a:buNone/>
            </a:pPr>
            <a:r>
              <a:rPr lang="ru-RU" sz="1800" b="1"/>
              <a:t>-повышать инициативность и деловую активность персонала, изменять стереотипы поведения сотрудников; </a:t>
            </a:r>
          </a:p>
          <a:p>
            <a:pPr>
              <a:lnSpc>
                <a:spcPct val="80000"/>
              </a:lnSpc>
              <a:buFontTx/>
              <a:buNone/>
            </a:pPr>
            <a:r>
              <a:rPr lang="ru-RU" sz="1800" b="1"/>
              <a:t>-ввести собственный кодекс деловой этики;</a:t>
            </a:r>
          </a:p>
          <a:p>
            <a:pPr>
              <a:lnSpc>
                <a:spcPct val="80000"/>
              </a:lnSpc>
              <a:buFontTx/>
              <a:buNone/>
            </a:pPr>
            <a:r>
              <a:rPr lang="ru-RU" sz="1800" b="1"/>
              <a:t>-обеспечить благоприятный микроклимат и психологический комфорт сотрудников. </a:t>
            </a:r>
          </a:p>
          <a:p>
            <a:pPr>
              <a:lnSpc>
                <a:spcPct val="80000"/>
              </a:lnSpc>
              <a:buFontTx/>
              <a:buNone/>
            </a:pPr>
            <a:r>
              <a:rPr lang="ru-RU" sz="1800" b="1"/>
              <a:t> Данные рекомендации позволят организации создать условия для  формирования эффективного управленческого делового общения, способствующее повышению качества труда персонала и, как следствие, улучшающее работу всей организации.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a:xfrm>
            <a:off x="179388" y="549275"/>
            <a:ext cx="8785225" cy="5256213"/>
          </a:xfrm>
          <a:solidFill>
            <a:srgbClr val="FFCCCC"/>
          </a:solidFill>
          <a:ln w="76200">
            <a:solidFill>
              <a:schemeClr val="tx2"/>
            </a:solidFill>
          </a:ln>
        </p:spPr>
        <p:txBody>
          <a:bodyPr/>
          <a:lstStyle/>
          <a:p>
            <a:pPr algn="l"/>
            <a:r>
              <a:rPr lang="ru-RU" sz="1800" b="1"/>
              <a:t>     Умение качественно и грамотно организовать работу людей невозможно без обладания  руководителем деловыми коммуникативными компетенциями.    </a:t>
            </a:r>
            <a:br>
              <a:rPr lang="ru-RU" sz="1800" b="1"/>
            </a:br>
            <a:r>
              <a:rPr lang="ru-RU" sz="1800" b="1"/>
              <a:t>     Знание  руководителем индивидуальных характеристик педагогического коллектива, особенностей коммуникативной сферы сотрудников, помогает подбирать всевозможные механизмы компенсации профессиональных недостатков сотрудников, осознать огромные перспективы коррегирования, развития индивидуальных возможностей, совершенствования психических, личностных качеств на фоне высокой профессиональной направленности  и  гуманистического потенциала педагога. </a:t>
            </a:r>
            <a:br>
              <a:rPr lang="ru-RU" sz="1800" b="1"/>
            </a:br>
            <a:r>
              <a:rPr lang="ru-RU" sz="1800" b="1"/>
              <a:t>     Тема  исследования эффективности управленческого делового общения выбрана не случайно, так как в настоящее время овладение навыками деловых коммуникаций является необходимым как для руководителей организаций, так и для сотрудников. Это не просто, как кажется, но и не сложно. Эти навыки в будущем могут сыграть важную роль при принятии правильных решений, при достижении поставленных целей и задач.</a:t>
            </a:r>
            <a:r>
              <a:rPr lang="ru-RU" sz="1800"/>
              <a:t> </a:t>
            </a:r>
          </a:p>
        </p:txBody>
      </p:sp>
      <p:pic>
        <p:nvPicPr>
          <p:cNvPr id="281604" name="Picture 4" descr="best-friends-gossip"/>
          <p:cNvPicPr>
            <a:picLocks noChangeAspect="1" noChangeArrowheads="1"/>
          </p:cNvPicPr>
          <p:nvPr/>
        </p:nvPicPr>
        <p:blipFill>
          <a:blip r:embed="rId2" cstate="print"/>
          <a:srcRect/>
          <a:stretch>
            <a:fillRect/>
          </a:stretch>
        </p:blipFill>
        <p:spPr bwMode="auto">
          <a:xfrm>
            <a:off x="7812088" y="5516563"/>
            <a:ext cx="909637" cy="1196975"/>
          </a:xfrm>
          <a:prstGeom prst="rect">
            <a:avLst/>
          </a:prstGeom>
          <a:noFill/>
          <a:ln w="57150">
            <a:solidFill>
              <a:srgbClr val="0000FF"/>
            </a:solidFill>
            <a:miter lim="800000"/>
            <a:headEnd/>
            <a:tailEnd/>
          </a:ln>
        </p:spPr>
      </p:pic>
      <p:pic>
        <p:nvPicPr>
          <p:cNvPr id="281608" name="Picture 8" descr="0_5ef7e_be9e35c7_XL"/>
          <p:cNvPicPr>
            <a:picLocks noChangeAspect="1" noChangeArrowheads="1"/>
          </p:cNvPicPr>
          <p:nvPr/>
        </p:nvPicPr>
        <p:blipFill>
          <a:blip r:embed="rId3" cstate="print"/>
          <a:srcRect/>
          <a:stretch>
            <a:fillRect/>
          </a:stretch>
        </p:blipFill>
        <p:spPr bwMode="auto">
          <a:xfrm>
            <a:off x="323850" y="5734050"/>
            <a:ext cx="1254125" cy="941388"/>
          </a:xfrm>
          <a:prstGeom prst="rect">
            <a:avLst/>
          </a:prstGeom>
          <a:noFill/>
          <a:ln w="57150">
            <a:solidFill>
              <a:srgbClr val="0000FF"/>
            </a:solid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Пастель">
  <a:themeElements>
    <a:clrScheme name="Пастель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Пастель">
      <a:majorFont>
        <a:latin typeface="Comic Sans MS"/>
        <a:ea typeface=""/>
        <a:cs typeface=""/>
      </a:majorFont>
      <a:minorFont>
        <a:latin typeface="Comic Sans MS"/>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астель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Пастель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Пастель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Пастель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Пастель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Пастель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Пастель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Пастель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3767</TotalTime>
  <Words>677</Words>
  <Application>Microsoft Office PowerPoint</Application>
  <PresentationFormat>Экран (4:3)</PresentationFormat>
  <Paragraphs>53</Paragraphs>
  <Slides>10</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10</vt:i4>
      </vt:variant>
    </vt:vector>
  </HeadingPairs>
  <TitlesOfParts>
    <vt:vector size="12" baseType="lpstr">
      <vt:lpstr>Пастель</vt:lpstr>
      <vt:lpstr>Диаграмма</vt:lpstr>
      <vt:lpstr>Слайд 1</vt:lpstr>
      <vt:lpstr>         Актуальность управления деловыми коммуникациями в современной образовательной организации подтверждается необходимостью совершенствования и развития коммуникативной компетентности педагога с целью обеспечения качественного воспитания и обучения,  высокого уровня подготовки выпускников детского сада к школе, продуктивного руководства межличностным взаимодействием всех участников воспитательно-образовательного процесса. </vt:lpstr>
      <vt:lpstr>Слайд 3</vt:lpstr>
      <vt:lpstr>Исследование особенностей коммуникативной сферы и делового общения участников воспитательно-образовательного процесса в детском саду.</vt:lpstr>
      <vt:lpstr>Слайд 5</vt:lpstr>
      <vt:lpstr>Слайд 6</vt:lpstr>
      <vt:lpstr>Создание условий для повышения  эффективности управленческого делового общения в современной образовательной организации.</vt:lpstr>
      <vt:lpstr>Рекомендации  по целесообразности применения видов управленческого делового общения в конкретных ситуациях:</vt:lpstr>
      <vt:lpstr>     Умение качественно и грамотно организовать работу людей невозможно без обладания  руководителем деловыми коммуникативными компетенциями.          Знание  руководителем индивидуальных характеристик педагогического коллектива, особенностей коммуникативной сферы сотрудников, помогает подбирать всевозможные механизмы компенсации профессиональных недостатков сотрудников, осознать огромные перспективы коррегирования, развития индивидуальных возможностей, совершенствования психических, личностных качеств на фоне высокой профессиональной направленности  и  гуманистического потенциала педагога.       Тема  исследования эффективности управленческого делового общения выбрана не случайно, так как в настоящее время овладение навыками деловых коммуникаций является необходимым как для руководителей организаций, так и для сотрудников. Это не просто, как кажется, но и не сложно. Эти навыки в будущем могут сыграть важную роль при принятии правильных решений, при достижении поставленных целей и задач. </vt:lpstr>
      <vt:lpstr>Слайд 10</vt:lpstr>
    </vt:vector>
  </TitlesOfParts>
  <Company>Дом</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Новый</dc:creator>
  <cp:lastModifiedBy>Фефеловы</cp:lastModifiedBy>
  <cp:revision>191</cp:revision>
  <dcterms:created xsi:type="dcterms:W3CDTF">2009-12-09T17:29:07Z</dcterms:created>
  <dcterms:modified xsi:type="dcterms:W3CDTF">2015-04-27T16:17:18Z</dcterms:modified>
</cp:coreProperties>
</file>