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81" r:id="rId4"/>
    <p:sldId id="258" r:id="rId5"/>
    <p:sldId id="261" r:id="rId6"/>
    <p:sldId id="263" r:id="rId7"/>
    <p:sldId id="271" r:id="rId8"/>
    <p:sldId id="262" r:id="rId9"/>
    <p:sldId id="280" r:id="rId10"/>
    <p:sldId id="272" r:id="rId11"/>
    <p:sldId id="274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434" autoAdjust="0"/>
  </p:normalViewPr>
  <p:slideViewPr>
    <p:cSldViewPr snapToGrid="0">
      <p:cViewPr varScale="1">
        <p:scale>
          <a:sx n="42" d="100"/>
          <a:sy n="42" d="100"/>
        </p:scale>
        <p:origin x="9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9790B-C602-4868-93CF-22BDEE667ED3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D516889-E5D4-4A96-ACBE-E30E0EDFE904}">
      <dgm:prSet phldrT="[Текст]"/>
      <dgm:spPr/>
      <dgm:t>
        <a:bodyPr/>
        <a:lstStyle/>
        <a:p>
          <a:r>
            <a:rPr lang="ru-RU" dirty="0" smtClean="0"/>
            <a:t>Росту физической работоспособности</a:t>
          </a:r>
          <a:endParaRPr lang="ru-RU" dirty="0"/>
        </a:p>
      </dgm:t>
    </dgm:pt>
    <dgm:pt modelId="{AB3F24D1-633D-4EEC-B7FB-2A0F51AF30F2}" type="parTrans" cxnId="{A0EF798B-D2D4-444D-8B58-79447B936B01}">
      <dgm:prSet/>
      <dgm:spPr/>
      <dgm:t>
        <a:bodyPr/>
        <a:lstStyle/>
        <a:p>
          <a:endParaRPr lang="ru-RU"/>
        </a:p>
      </dgm:t>
    </dgm:pt>
    <dgm:pt modelId="{E8A99ABB-77FE-48D4-B6FC-20DFE4E4C6AD}" type="sibTrans" cxnId="{A0EF798B-D2D4-444D-8B58-79447B936B01}">
      <dgm:prSet/>
      <dgm:spPr/>
      <dgm:t>
        <a:bodyPr/>
        <a:lstStyle/>
        <a:p>
          <a:endParaRPr lang="ru-RU"/>
        </a:p>
      </dgm:t>
    </dgm:pt>
    <dgm:pt modelId="{8906D63D-326A-43A2-BA5C-11CD99A0CE04}">
      <dgm:prSet phldrT="[Текст]"/>
      <dgm:spPr/>
      <dgm:t>
        <a:bodyPr/>
        <a:lstStyle/>
        <a:p>
          <a:r>
            <a:rPr lang="ru-RU" dirty="0" smtClean="0"/>
            <a:t>Нормализации деятельности отдельных органов и функциональных систем</a:t>
          </a:r>
          <a:endParaRPr lang="ru-RU" dirty="0"/>
        </a:p>
      </dgm:t>
    </dgm:pt>
    <dgm:pt modelId="{A909F571-B1B3-470D-A382-2092D5DC31CE}" type="parTrans" cxnId="{344848E3-0213-4BB4-9DCE-E659D82D4C2F}">
      <dgm:prSet/>
      <dgm:spPr/>
      <dgm:t>
        <a:bodyPr/>
        <a:lstStyle/>
        <a:p>
          <a:endParaRPr lang="ru-RU"/>
        </a:p>
      </dgm:t>
    </dgm:pt>
    <dgm:pt modelId="{9664F2D2-6BCA-4AFD-B5BE-0AF5DF249E35}" type="sibTrans" cxnId="{344848E3-0213-4BB4-9DCE-E659D82D4C2F}">
      <dgm:prSet/>
      <dgm:spPr/>
      <dgm:t>
        <a:bodyPr/>
        <a:lstStyle/>
        <a:p>
          <a:endParaRPr lang="ru-RU"/>
        </a:p>
      </dgm:t>
    </dgm:pt>
    <dgm:pt modelId="{2622547E-A04E-4B5F-B86F-0A004107AA68}">
      <dgm:prSet phldrT="[Текст]"/>
      <dgm:spPr/>
      <dgm:t>
        <a:bodyPr/>
        <a:lstStyle/>
        <a:p>
          <a:r>
            <a:rPr lang="ru-RU" dirty="0" smtClean="0"/>
            <a:t>Формированию личностных качеств</a:t>
          </a:r>
          <a:endParaRPr lang="ru-RU" dirty="0"/>
        </a:p>
      </dgm:t>
    </dgm:pt>
    <dgm:pt modelId="{F25B4C2B-5A8B-471C-B7CC-9139C8E7E61A}" type="parTrans" cxnId="{F2466633-2CC1-473B-917F-6BA1C8F6A03E}">
      <dgm:prSet/>
      <dgm:spPr/>
      <dgm:t>
        <a:bodyPr/>
        <a:lstStyle/>
        <a:p>
          <a:endParaRPr lang="ru-RU"/>
        </a:p>
      </dgm:t>
    </dgm:pt>
    <dgm:pt modelId="{2E44C014-604A-4698-AC4A-1525D272E599}" type="sibTrans" cxnId="{F2466633-2CC1-473B-917F-6BA1C8F6A03E}">
      <dgm:prSet/>
      <dgm:spPr/>
      <dgm:t>
        <a:bodyPr/>
        <a:lstStyle/>
        <a:p>
          <a:endParaRPr lang="ru-RU"/>
        </a:p>
      </dgm:t>
    </dgm:pt>
    <dgm:pt modelId="{1C809FB8-725E-4328-9BF5-3D4B84BC9CD9}">
      <dgm:prSet phldrT="[Текст]"/>
      <dgm:spPr/>
      <dgm:t>
        <a:bodyPr/>
        <a:lstStyle/>
        <a:p>
          <a:r>
            <a:rPr lang="ru-RU" dirty="0" smtClean="0"/>
            <a:t>Улучшению </a:t>
          </a:r>
          <a:r>
            <a:rPr lang="ru-RU" dirty="0" err="1" smtClean="0"/>
            <a:t>психолого</a:t>
          </a:r>
          <a:r>
            <a:rPr lang="ru-RU" dirty="0" smtClean="0"/>
            <a:t> – эмоционального состояния</a:t>
          </a:r>
          <a:endParaRPr lang="ru-RU" dirty="0"/>
        </a:p>
      </dgm:t>
    </dgm:pt>
    <dgm:pt modelId="{5262DB55-5AAD-4DF5-A5C6-5EF016DCB6A5}" type="parTrans" cxnId="{432BE51C-5767-436D-A1CA-643DC58532EB}">
      <dgm:prSet/>
      <dgm:spPr/>
      <dgm:t>
        <a:bodyPr/>
        <a:lstStyle/>
        <a:p>
          <a:endParaRPr lang="ru-RU"/>
        </a:p>
      </dgm:t>
    </dgm:pt>
    <dgm:pt modelId="{161B00F1-4B86-409C-A1DB-81253BF21A71}" type="sibTrans" cxnId="{432BE51C-5767-436D-A1CA-643DC58532EB}">
      <dgm:prSet/>
      <dgm:spPr/>
      <dgm:t>
        <a:bodyPr/>
        <a:lstStyle/>
        <a:p>
          <a:endParaRPr lang="ru-RU"/>
        </a:p>
      </dgm:t>
    </dgm:pt>
    <dgm:pt modelId="{EF3927E8-B346-4BA2-B5F5-88CA9820CD58}">
      <dgm:prSet phldrT="[Текст]"/>
      <dgm:spPr/>
      <dgm:t>
        <a:bodyPr/>
        <a:lstStyle/>
        <a:p>
          <a:r>
            <a:rPr lang="ru-RU" dirty="0" smtClean="0"/>
            <a:t>Укреплению психического здоровья</a:t>
          </a:r>
          <a:endParaRPr lang="ru-RU" dirty="0"/>
        </a:p>
      </dgm:t>
    </dgm:pt>
    <dgm:pt modelId="{145CC04B-B8DB-4704-BA38-1C881756EF33}" type="parTrans" cxnId="{FD27860F-7B3F-4400-A92D-529647223CF9}">
      <dgm:prSet/>
      <dgm:spPr/>
      <dgm:t>
        <a:bodyPr/>
        <a:lstStyle/>
        <a:p>
          <a:endParaRPr lang="ru-RU"/>
        </a:p>
      </dgm:t>
    </dgm:pt>
    <dgm:pt modelId="{A1B68130-910D-49D0-B3B6-4DAA21B016A1}" type="sibTrans" cxnId="{FD27860F-7B3F-4400-A92D-529647223CF9}">
      <dgm:prSet/>
      <dgm:spPr/>
      <dgm:t>
        <a:bodyPr/>
        <a:lstStyle/>
        <a:p>
          <a:endParaRPr lang="ru-RU"/>
        </a:p>
      </dgm:t>
    </dgm:pt>
    <dgm:pt modelId="{9446469F-32F6-4EF7-BAF8-D6E4F985AD46}">
      <dgm:prSet/>
      <dgm:spPr/>
      <dgm:t>
        <a:bodyPr/>
        <a:lstStyle/>
        <a:p>
          <a:r>
            <a:rPr lang="ru-RU" dirty="0" smtClean="0"/>
            <a:t>Повышению устойчивости организма к различным заболеваниям</a:t>
          </a:r>
          <a:endParaRPr lang="ru-RU" dirty="0"/>
        </a:p>
      </dgm:t>
    </dgm:pt>
    <dgm:pt modelId="{898ADEA2-EA9C-46A1-83E4-F9618C3129A0}" type="parTrans" cxnId="{02CBFAA7-EA30-4D53-98A1-0C374F19B8CB}">
      <dgm:prSet/>
      <dgm:spPr/>
      <dgm:t>
        <a:bodyPr/>
        <a:lstStyle/>
        <a:p>
          <a:endParaRPr lang="ru-RU"/>
        </a:p>
      </dgm:t>
    </dgm:pt>
    <dgm:pt modelId="{4725ABE3-ACEA-42C8-91D7-CB35FDB8F0E9}" type="sibTrans" cxnId="{02CBFAA7-EA30-4D53-98A1-0C374F19B8CB}">
      <dgm:prSet/>
      <dgm:spPr/>
      <dgm:t>
        <a:bodyPr/>
        <a:lstStyle/>
        <a:p>
          <a:endParaRPr lang="ru-RU"/>
        </a:p>
      </dgm:t>
    </dgm:pt>
    <dgm:pt modelId="{656BB51F-7D71-44C3-B482-363E92BF563A}" type="pres">
      <dgm:prSet presAssocID="{8EC9790B-C602-4868-93CF-22BDEE667E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C3E0BD-EB8B-4307-BCDB-7C66532319CA}" type="pres">
      <dgm:prSet presAssocID="{9446469F-32F6-4EF7-BAF8-D6E4F985AD4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56858-1E46-4745-BF72-E9CAC2813BC9}" type="pres">
      <dgm:prSet presAssocID="{4725ABE3-ACEA-42C8-91D7-CB35FDB8F0E9}" presName="sibTrans" presStyleCnt="0"/>
      <dgm:spPr/>
    </dgm:pt>
    <dgm:pt modelId="{E47C3786-1728-4CC7-9C55-799BFB53A49C}" type="pres">
      <dgm:prSet presAssocID="{ED516889-E5D4-4A96-ACBE-E30E0EDFE90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40192-9B23-4BF8-90F5-4180159BD3F3}" type="pres">
      <dgm:prSet presAssocID="{E8A99ABB-77FE-48D4-B6FC-20DFE4E4C6AD}" presName="sibTrans" presStyleCnt="0"/>
      <dgm:spPr/>
    </dgm:pt>
    <dgm:pt modelId="{00F6F113-4372-499A-9640-EF5D6C5C40A2}" type="pres">
      <dgm:prSet presAssocID="{8906D63D-326A-43A2-BA5C-11CD99A0CE0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71E09-C784-4CB4-AB29-5C26C09F0613}" type="pres">
      <dgm:prSet presAssocID="{9664F2D2-6BCA-4AFD-B5BE-0AF5DF249E35}" presName="sibTrans" presStyleCnt="0"/>
      <dgm:spPr/>
    </dgm:pt>
    <dgm:pt modelId="{BC2E0B1A-AFC7-493D-BDE5-AADC8D857D95}" type="pres">
      <dgm:prSet presAssocID="{2622547E-A04E-4B5F-B86F-0A004107AA6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EDCE9-4207-49F9-B2AE-6373AC9BA0CD}" type="pres">
      <dgm:prSet presAssocID="{2E44C014-604A-4698-AC4A-1525D272E599}" presName="sibTrans" presStyleCnt="0"/>
      <dgm:spPr/>
    </dgm:pt>
    <dgm:pt modelId="{3FF8701E-0E4A-454E-9E52-98E42BFBDAF0}" type="pres">
      <dgm:prSet presAssocID="{1C809FB8-725E-4328-9BF5-3D4B84BC9C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9DA30-C2C5-4559-B446-0A0E1C69F7E0}" type="pres">
      <dgm:prSet presAssocID="{161B00F1-4B86-409C-A1DB-81253BF21A71}" presName="sibTrans" presStyleCnt="0"/>
      <dgm:spPr/>
    </dgm:pt>
    <dgm:pt modelId="{5B457F48-6C0E-4671-9B57-D9BA193E12C4}" type="pres">
      <dgm:prSet presAssocID="{EF3927E8-B346-4BA2-B5F5-88CA9820CD5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89B7D2-93EC-4AEA-AC14-776708BE9FF6}" type="presOf" srcId="{ED516889-E5D4-4A96-ACBE-E30E0EDFE904}" destId="{E47C3786-1728-4CC7-9C55-799BFB53A49C}" srcOrd="0" destOrd="0" presId="urn:microsoft.com/office/officeart/2005/8/layout/default#1"/>
    <dgm:cxn modelId="{A0EF798B-D2D4-444D-8B58-79447B936B01}" srcId="{8EC9790B-C602-4868-93CF-22BDEE667ED3}" destId="{ED516889-E5D4-4A96-ACBE-E30E0EDFE904}" srcOrd="1" destOrd="0" parTransId="{AB3F24D1-633D-4EEC-B7FB-2A0F51AF30F2}" sibTransId="{E8A99ABB-77FE-48D4-B6FC-20DFE4E4C6AD}"/>
    <dgm:cxn modelId="{5EA4A607-4161-4F64-B7D4-E228E5218AB7}" type="presOf" srcId="{2622547E-A04E-4B5F-B86F-0A004107AA68}" destId="{BC2E0B1A-AFC7-493D-BDE5-AADC8D857D95}" srcOrd="0" destOrd="0" presId="urn:microsoft.com/office/officeart/2005/8/layout/default#1"/>
    <dgm:cxn modelId="{1C32E7A4-5364-4939-A909-57E92044C444}" type="presOf" srcId="{8EC9790B-C602-4868-93CF-22BDEE667ED3}" destId="{656BB51F-7D71-44C3-B482-363E92BF563A}" srcOrd="0" destOrd="0" presId="urn:microsoft.com/office/officeart/2005/8/layout/default#1"/>
    <dgm:cxn modelId="{C9A7F64E-F177-481B-8EA2-7B982D5DA2C3}" type="presOf" srcId="{EF3927E8-B346-4BA2-B5F5-88CA9820CD58}" destId="{5B457F48-6C0E-4671-9B57-D9BA193E12C4}" srcOrd="0" destOrd="0" presId="urn:microsoft.com/office/officeart/2005/8/layout/default#1"/>
    <dgm:cxn modelId="{F3C844B8-8C2D-41C3-8380-8817FD431C32}" type="presOf" srcId="{1C809FB8-725E-4328-9BF5-3D4B84BC9CD9}" destId="{3FF8701E-0E4A-454E-9E52-98E42BFBDAF0}" srcOrd="0" destOrd="0" presId="urn:microsoft.com/office/officeart/2005/8/layout/default#1"/>
    <dgm:cxn modelId="{432BE51C-5767-436D-A1CA-643DC58532EB}" srcId="{8EC9790B-C602-4868-93CF-22BDEE667ED3}" destId="{1C809FB8-725E-4328-9BF5-3D4B84BC9CD9}" srcOrd="4" destOrd="0" parTransId="{5262DB55-5AAD-4DF5-A5C6-5EF016DCB6A5}" sibTransId="{161B00F1-4B86-409C-A1DB-81253BF21A71}"/>
    <dgm:cxn modelId="{EC0EFDAC-21FB-42C6-8F6A-5A8159442825}" type="presOf" srcId="{8906D63D-326A-43A2-BA5C-11CD99A0CE04}" destId="{00F6F113-4372-499A-9640-EF5D6C5C40A2}" srcOrd="0" destOrd="0" presId="urn:microsoft.com/office/officeart/2005/8/layout/default#1"/>
    <dgm:cxn modelId="{FD27860F-7B3F-4400-A92D-529647223CF9}" srcId="{8EC9790B-C602-4868-93CF-22BDEE667ED3}" destId="{EF3927E8-B346-4BA2-B5F5-88CA9820CD58}" srcOrd="5" destOrd="0" parTransId="{145CC04B-B8DB-4704-BA38-1C881756EF33}" sibTransId="{A1B68130-910D-49D0-B3B6-4DAA21B016A1}"/>
    <dgm:cxn modelId="{051D7918-D4D5-4CBD-A004-BD49FB721F9E}" type="presOf" srcId="{9446469F-32F6-4EF7-BAF8-D6E4F985AD46}" destId="{7BC3E0BD-EB8B-4307-BCDB-7C66532319CA}" srcOrd="0" destOrd="0" presId="urn:microsoft.com/office/officeart/2005/8/layout/default#1"/>
    <dgm:cxn modelId="{02CBFAA7-EA30-4D53-98A1-0C374F19B8CB}" srcId="{8EC9790B-C602-4868-93CF-22BDEE667ED3}" destId="{9446469F-32F6-4EF7-BAF8-D6E4F985AD46}" srcOrd="0" destOrd="0" parTransId="{898ADEA2-EA9C-46A1-83E4-F9618C3129A0}" sibTransId="{4725ABE3-ACEA-42C8-91D7-CB35FDB8F0E9}"/>
    <dgm:cxn modelId="{F2466633-2CC1-473B-917F-6BA1C8F6A03E}" srcId="{8EC9790B-C602-4868-93CF-22BDEE667ED3}" destId="{2622547E-A04E-4B5F-B86F-0A004107AA68}" srcOrd="3" destOrd="0" parTransId="{F25B4C2B-5A8B-471C-B7CC-9139C8E7E61A}" sibTransId="{2E44C014-604A-4698-AC4A-1525D272E599}"/>
    <dgm:cxn modelId="{344848E3-0213-4BB4-9DCE-E659D82D4C2F}" srcId="{8EC9790B-C602-4868-93CF-22BDEE667ED3}" destId="{8906D63D-326A-43A2-BA5C-11CD99A0CE04}" srcOrd="2" destOrd="0" parTransId="{A909F571-B1B3-470D-A382-2092D5DC31CE}" sibTransId="{9664F2D2-6BCA-4AFD-B5BE-0AF5DF249E35}"/>
    <dgm:cxn modelId="{435EAB14-24AB-43AA-AAC0-960711A38ACA}" type="presParOf" srcId="{656BB51F-7D71-44C3-B482-363E92BF563A}" destId="{7BC3E0BD-EB8B-4307-BCDB-7C66532319CA}" srcOrd="0" destOrd="0" presId="urn:microsoft.com/office/officeart/2005/8/layout/default#1"/>
    <dgm:cxn modelId="{9FA45790-CA04-4A14-9B04-385BA39C31AE}" type="presParOf" srcId="{656BB51F-7D71-44C3-B482-363E92BF563A}" destId="{FF956858-1E46-4745-BF72-E9CAC2813BC9}" srcOrd="1" destOrd="0" presId="urn:microsoft.com/office/officeart/2005/8/layout/default#1"/>
    <dgm:cxn modelId="{37777A4C-8E76-478C-88EA-6FC4EBD3BADD}" type="presParOf" srcId="{656BB51F-7D71-44C3-B482-363E92BF563A}" destId="{E47C3786-1728-4CC7-9C55-799BFB53A49C}" srcOrd="2" destOrd="0" presId="urn:microsoft.com/office/officeart/2005/8/layout/default#1"/>
    <dgm:cxn modelId="{0DC19F17-316C-45B3-917A-131C95BEA6C8}" type="presParOf" srcId="{656BB51F-7D71-44C3-B482-363E92BF563A}" destId="{BC540192-9B23-4BF8-90F5-4180159BD3F3}" srcOrd="3" destOrd="0" presId="urn:microsoft.com/office/officeart/2005/8/layout/default#1"/>
    <dgm:cxn modelId="{9B65DB47-77CE-42AB-B1E0-7984DD9319E4}" type="presParOf" srcId="{656BB51F-7D71-44C3-B482-363E92BF563A}" destId="{00F6F113-4372-499A-9640-EF5D6C5C40A2}" srcOrd="4" destOrd="0" presId="urn:microsoft.com/office/officeart/2005/8/layout/default#1"/>
    <dgm:cxn modelId="{29C4F89D-C3C6-431D-9609-E2EF7BBB9118}" type="presParOf" srcId="{656BB51F-7D71-44C3-B482-363E92BF563A}" destId="{1C071E09-C784-4CB4-AB29-5C26C09F0613}" srcOrd="5" destOrd="0" presId="urn:microsoft.com/office/officeart/2005/8/layout/default#1"/>
    <dgm:cxn modelId="{79B92965-2764-416C-A636-FEA93334FC38}" type="presParOf" srcId="{656BB51F-7D71-44C3-B482-363E92BF563A}" destId="{BC2E0B1A-AFC7-493D-BDE5-AADC8D857D95}" srcOrd="6" destOrd="0" presId="urn:microsoft.com/office/officeart/2005/8/layout/default#1"/>
    <dgm:cxn modelId="{30D603D1-3CE3-4A64-841C-025FE177B126}" type="presParOf" srcId="{656BB51F-7D71-44C3-B482-363E92BF563A}" destId="{4D1EDCE9-4207-49F9-B2AE-6373AC9BA0CD}" srcOrd="7" destOrd="0" presId="urn:microsoft.com/office/officeart/2005/8/layout/default#1"/>
    <dgm:cxn modelId="{127EAA7B-1056-42E7-A3D1-A1E00E38E9B4}" type="presParOf" srcId="{656BB51F-7D71-44C3-B482-363E92BF563A}" destId="{3FF8701E-0E4A-454E-9E52-98E42BFBDAF0}" srcOrd="8" destOrd="0" presId="urn:microsoft.com/office/officeart/2005/8/layout/default#1"/>
    <dgm:cxn modelId="{CD8C298E-68A8-4E24-874B-61494C5CDB4C}" type="presParOf" srcId="{656BB51F-7D71-44C3-B482-363E92BF563A}" destId="{5669DA30-C2C5-4559-B446-0A0E1C69F7E0}" srcOrd="9" destOrd="0" presId="urn:microsoft.com/office/officeart/2005/8/layout/default#1"/>
    <dgm:cxn modelId="{D8441E56-66A3-44C6-83CA-9920038DAE88}" type="presParOf" srcId="{656BB51F-7D71-44C3-B482-363E92BF563A}" destId="{5B457F48-6C0E-4671-9B57-D9BA193E12C4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0BBCCD-36A5-4EC2-A02C-40890CBE660A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CF6B75-4974-49CE-8BF5-0931BC6A38CF}">
      <dgm:prSet phldrT="[Текст]"/>
      <dgm:spPr/>
      <dgm:t>
        <a:bodyPr/>
        <a:lstStyle/>
        <a:p>
          <a:r>
            <a:rPr lang="ru-RU" dirty="0" smtClean="0"/>
            <a:t>1блок. Специально организованное обучение</a:t>
          </a:r>
          <a:endParaRPr lang="ru-RU" dirty="0"/>
        </a:p>
      </dgm:t>
    </dgm:pt>
    <dgm:pt modelId="{70961964-7832-4B9E-84C2-672BF7BA10E6}" type="parTrans" cxnId="{F0D66EED-31B9-4BF2-8025-968BDDC037CA}">
      <dgm:prSet/>
      <dgm:spPr/>
      <dgm:t>
        <a:bodyPr/>
        <a:lstStyle/>
        <a:p>
          <a:endParaRPr lang="ru-RU"/>
        </a:p>
      </dgm:t>
    </dgm:pt>
    <dgm:pt modelId="{B424A8E7-441B-4461-B580-9CC34AFFD81D}" type="sibTrans" cxnId="{F0D66EED-31B9-4BF2-8025-968BDDC037CA}">
      <dgm:prSet/>
      <dgm:spPr/>
      <dgm:t>
        <a:bodyPr/>
        <a:lstStyle/>
        <a:p>
          <a:endParaRPr lang="ru-RU"/>
        </a:p>
      </dgm:t>
    </dgm:pt>
    <dgm:pt modelId="{E342E628-D724-4E6E-A714-3D9CE6B1D39E}">
      <dgm:prSet phldrT="[Текст]"/>
      <dgm:spPr/>
      <dgm:t>
        <a:bodyPr/>
        <a:lstStyle/>
        <a:p>
          <a:r>
            <a:rPr lang="ru-RU" dirty="0" smtClean="0"/>
            <a:t>2 блок. Совместная деятельность в режимных моментах</a:t>
          </a:r>
          <a:endParaRPr lang="ru-RU" dirty="0"/>
        </a:p>
      </dgm:t>
    </dgm:pt>
    <dgm:pt modelId="{A78993F3-F97C-4F21-860C-B4B53888FDB5}" type="parTrans" cxnId="{D36E11FF-48CC-47E9-943E-BB3EA40B0F75}">
      <dgm:prSet/>
      <dgm:spPr/>
      <dgm:t>
        <a:bodyPr/>
        <a:lstStyle/>
        <a:p>
          <a:endParaRPr lang="ru-RU"/>
        </a:p>
      </dgm:t>
    </dgm:pt>
    <dgm:pt modelId="{5079D477-B6AE-4E89-8DA9-E77D433C8006}" type="sibTrans" cxnId="{D36E11FF-48CC-47E9-943E-BB3EA40B0F75}">
      <dgm:prSet/>
      <dgm:spPr/>
      <dgm:t>
        <a:bodyPr/>
        <a:lstStyle/>
        <a:p>
          <a:endParaRPr lang="ru-RU"/>
        </a:p>
      </dgm:t>
    </dgm:pt>
    <dgm:pt modelId="{840EF29E-A0A2-462D-9CA9-07C96B9D3079}">
      <dgm:prSet phldrT="[Текст]"/>
      <dgm:spPr/>
      <dgm:t>
        <a:bodyPr/>
        <a:lstStyle/>
        <a:p>
          <a:r>
            <a:rPr lang="ru-RU" dirty="0" smtClean="0"/>
            <a:t>3 блок. Свободная, самостоятельная деятельность детей</a:t>
          </a:r>
          <a:endParaRPr lang="ru-RU" dirty="0"/>
        </a:p>
      </dgm:t>
    </dgm:pt>
    <dgm:pt modelId="{9E6C2AF1-3BFD-4F4B-B355-E103C7801FDA}" type="parTrans" cxnId="{6CA424C4-FC83-42A4-9318-6E231F39B3AC}">
      <dgm:prSet/>
      <dgm:spPr/>
      <dgm:t>
        <a:bodyPr/>
        <a:lstStyle/>
        <a:p>
          <a:endParaRPr lang="ru-RU"/>
        </a:p>
      </dgm:t>
    </dgm:pt>
    <dgm:pt modelId="{D2C048AB-8968-466A-A32F-9A76A35C9790}" type="sibTrans" cxnId="{6CA424C4-FC83-42A4-9318-6E231F39B3AC}">
      <dgm:prSet/>
      <dgm:spPr/>
      <dgm:t>
        <a:bodyPr/>
        <a:lstStyle/>
        <a:p>
          <a:endParaRPr lang="ru-RU"/>
        </a:p>
      </dgm:t>
    </dgm:pt>
    <dgm:pt modelId="{740EB438-7E10-4EB8-BAF4-488CE8CEFE3C}" type="pres">
      <dgm:prSet presAssocID="{AF0BBCCD-36A5-4EC2-A02C-40890CBE660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60DFBD-C705-4727-9525-F867BE4156C8}" type="pres">
      <dgm:prSet presAssocID="{68CF6B75-4974-49CE-8BF5-0931BC6A38CF}" presName="composite" presStyleCnt="0"/>
      <dgm:spPr/>
    </dgm:pt>
    <dgm:pt modelId="{FFB0ECEF-7F38-4446-BCE4-3C30D137C7D1}" type="pres">
      <dgm:prSet presAssocID="{68CF6B75-4974-49CE-8BF5-0931BC6A38CF}" presName="imgShp" presStyleLbl="fgImgPlace1" presStyleIdx="0" presStyleCnt="3" custAng="741199" custScaleX="83941" custScaleY="82311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BCB80D1C-54FE-4A56-8462-C423F3F7D2F9}" type="pres">
      <dgm:prSet presAssocID="{68CF6B75-4974-49CE-8BF5-0931BC6A38CF}" presName="txShp" presStyleLbl="node1" presStyleIdx="0" presStyleCnt="3" custScaleX="67604" custScaleY="89011" custLinFactNeighborX="-2858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06CAF-45A5-45EA-AF66-26ADA9BF1E1F}" type="pres">
      <dgm:prSet presAssocID="{B424A8E7-441B-4461-B580-9CC34AFFD81D}" presName="spacing" presStyleCnt="0"/>
      <dgm:spPr/>
    </dgm:pt>
    <dgm:pt modelId="{6FC0404D-1343-4E5A-A998-229C8B0DA384}" type="pres">
      <dgm:prSet presAssocID="{E342E628-D724-4E6E-A714-3D9CE6B1D39E}" presName="composite" presStyleCnt="0"/>
      <dgm:spPr/>
    </dgm:pt>
    <dgm:pt modelId="{6EE34561-957A-421E-B21B-BE080BEA183A}" type="pres">
      <dgm:prSet presAssocID="{E342E628-D724-4E6E-A714-3D9CE6B1D39E}" presName="imgShp" presStyleLbl="fgImgPlace1" presStyleIdx="1" presStyleCnt="3" custScaleX="87597" custScaleY="79673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5FBC3FF5-E035-4C0B-A133-2EFF94C76C96}" type="pres">
      <dgm:prSet presAssocID="{E342E628-D724-4E6E-A714-3D9CE6B1D39E}" presName="txShp" presStyleLbl="node1" presStyleIdx="1" presStyleCnt="3" custScaleX="65040" custScaleY="89403" custLinFactNeighborX="-797" custLinFactNeighborY="2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15299-0566-45CA-ABE5-DADBE4CBC2BC}" type="pres">
      <dgm:prSet presAssocID="{5079D477-B6AE-4E89-8DA9-E77D433C8006}" presName="spacing" presStyleCnt="0"/>
      <dgm:spPr/>
    </dgm:pt>
    <dgm:pt modelId="{CA2AE8B3-A427-466C-A689-64C464950180}" type="pres">
      <dgm:prSet presAssocID="{840EF29E-A0A2-462D-9CA9-07C96B9D3079}" presName="composite" presStyleCnt="0"/>
      <dgm:spPr/>
    </dgm:pt>
    <dgm:pt modelId="{F6748F9F-630F-49FF-91AC-E69AAF4E2D0A}" type="pres">
      <dgm:prSet presAssocID="{840EF29E-A0A2-462D-9CA9-07C96B9D3079}" presName="imgShp" presStyleLbl="fgImgPlace1" presStyleIdx="2" presStyleCnt="3" custScaleX="83610" custScaleY="78075"/>
      <dgm:spPr>
        <a:prstGeom prst="teardrop">
          <a:avLst/>
        </a:prstGeom>
      </dgm:spPr>
      <dgm:t>
        <a:bodyPr/>
        <a:lstStyle/>
        <a:p>
          <a:endParaRPr lang="ru-RU"/>
        </a:p>
      </dgm:t>
    </dgm:pt>
    <dgm:pt modelId="{854B35E7-813A-4E0E-9983-CEB64EC6715E}" type="pres">
      <dgm:prSet presAssocID="{840EF29E-A0A2-462D-9CA9-07C96B9D3079}" presName="txShp" presStyleLbl="node1" presStyleIdx="2" presStyleCnt="3" custScaleX="82484" custScaleY="84550" custLinFactNeighborX="3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D66EED-31B9-4BF2-8025-968BDDC037CA}" srcId="{AF0BBCCD-36A5-4EC2-A02C-40890CBE660A}" destId="{68CF6B75-4974-49CE-8BF5-0931BC6A38CF}" srcOrd="0" destOrd="0" parTransId="{70961964-7832-4B9E-84C2-672BF7BA10E6}" sibTransId="{B424A8E7-441B-4461-B580-9CC34AFFD81D}"/>
    <dgm:cxn modelId="{D36E11FF-48CC-47E9-943E-BB3EA40B0F75}" srcId="{AF0BBCCD-36A5-4EC2-A02C-40890CBE660A}" destId="{E342E628-D724-4E6E-A714-3D9CE6B1D39E}" srcOrd="1" destOrd="0" parTransId="{A78993F3-F97C-4F21-860C-B4B53888FDB5}" sibTransId="{5079D477-B6AE-4E89-8DA9-E77D433C8006}"/>
    <dgm:cxn modelId="{CCF630E1-8ABC-4F6F-95A1-663971E18116}" type="presOf" srcId="{840EF29E-A0A2-462D-9CA9-07C96B9D3079}" destId="{854B35E7-813A-4E0E-9983-CEB64EC6715E}" srcOrd="0" destOrd="0" presId="urn:microsoft.com/office/officeart/2005/8/layout/vList3#1"/>
    <dgm:cxn modelId="{6CA424C4-FC83-42A4-9318-6E231F39B3AC}" srcId="{AF0BBCCD-36A5-4EC2-A02C-40890CBE660A}" destId="{840EF29E-A0A2-462D-9CA9-07C96B9D3079}" srcOrd="2" destOrd="0" parTransId="{9E6C2AF1-3BFD-4F4B-B355-E103C7801FDA}" sibTransId="{D2C048AB-8968-466A-A32F-9A76A35C9790}"/>
    <dgm:cxn modelId="{25CB2FE9-BB99-49C5-B1D0-3A7B3540F641}" type="presOf" srcId="{AF0BBCCD-36A5-4EC2-A02C-40890CBE660A}" destId="{740EB438-7E10-4EB8-BAF4-488CE8CEFE3C}" srcOrd="0" destOrd="0" presId="urn:microsoft.com/office/officeart/2005/8/layout/vList3#1"/>
    <dgm:cxn modelId="{31036A9B-2DAB-46FC-84B1-F16B719CC6AF}" type="presOf" srcId="{68CF6B75-4974-49CE-8BF5-0931BC6A38CF}" destId="{BCB80D1C-54FE-4A56-8462-C423F3F7D2F9}" srcOrd="0" destOrd="0" presId="urn:microsoft.com/office/officeart/2005/8/layout/vList3#1"/>
    <dgm:cxn modelId="{7F62C358-2151-4552-A370-89ED7977C389}" type="presOf" srcId="{E342E628-D724-4E6E-A714-3D9CE6B1D39E}" destId="{5FBC3FF5-E035-4C0B-A133-2EFF94C76C96}" srcOrd="0" destOrd="0" presId="urn:microsoft.com/office/officeart/2005/8/layout/vList3#1"/>
    <dgm:cxn modelId="{EDBAFA5D-AEB2-441A-9DC6-C8B6340B0D70}" type="presParOf" srcId="{740EB438-7E10-4EB8-BAF4-488CE8CEFE3C}" destId="{C960DFBD-C705-4727-9525-F867BE4156C8}" srcOrd="0" destOrd="0" presId="urn:microsoft.com/office/officeart/2005/8/layout/vList3#1"/>
    <dgm:cxn modelId="{4E4C0830-1B69-4F19-84BE-1DDCBD4DC085}" type="presParOf" srcId="{C960DFBD-C705-4727-9525-F867BE4156C8}" destId="{FFB0ECEF-7F38-4446-BCE4-3C30D137C7D1}" srcOrd="0" destOrd="0" presId="urn:microsoft.com/office/officeart/2005/8/layout/vList3#1"/>
    <dgm:cxn modelId="{BDE2C03F-72D7-4A1B-A361-976D727700B3}" type="presParOf" srcId="{C960DFBD-C705-4727-9525-F867BE4156C8}" destId="{BCB80D1C-54FE-4A56-8462-C423F3F7D2F9}" srcOrd="1" destOrd="0" presId="urn:microsoft.com/office/officeart/2005/8/layout/vList3#1"/>
    <dgm:cxn modelId="{5AF9EB0B-C7C3-4F8B-A0DD-BA32BAEC5654}" type="presParOf" srcId="{740EB438-7E10-4EB8-BAF4-488CE8CEFE3C}" destId="{57706CAF-45A5-45EA-AF66-26ADA9BF1E1F}" srcOrd="1" destOrd="0" presId="urn:microsoft.com/office/officeart/2005/8/layout/vList3#1"/>
    <dgm:cxn modelId="{1210FECD-D4D7-4810-907D-7278A3D0CFF4}" type="presParOf" srcId="{740EB438-7E10-4EB8-BAF4-488CE8CEFE3C}" destId="{6FC0404D-1343-4E5A-A998-229C8B0DA384}" srcOrd="2" destOrd="0" presId="urn:microsoft.com/office/officeart/2005/8/layout/vList3#1"/>
    <dgm:cxn modelId="{052CBF7B-535E-4552-82AD-09B170370B38}" type="presParOf" srcId="{6FC0404D-1343-4E5A-A998-229C8B0DA384}" destId="{6EE34561-957A-421E-B21B-BE080BEA183A}" srcOrd="0" destOrd="0" presId="urn:microsoft.com/office/officeart/2005/8/layout/vList3#1"/>
    <dgm:cxn modelId="{B09FEDDF-7A7A-4800-BA76-8C7552F0F882}" type="presParOf" srcId="{6FC0404D-1343-4E5A-A998-229C8B0DA384}" destId="{5FBC3FF5-E035-4C0B-A133-2EFF94C76C96}" srcOrd="1" destOrd="0" presId="urn:microsoft.com/office/officeart/2005/8/layout/vList3#1"/>
    <dgm:cxn modelId="{E813717B-084D-4208-8CA0-65AB3126D3E3}" type="presParOf" srcId="{740EB438-7E10-4EB8-BAF4-488CE8CEFE3C}" destId="{96D15299-0566-45CA-ABE5-DADBE4CBC2BC}" srcOrd="3" destOrd="0" presId="urn:microsoft.com/office/officeart/2005/8/layout/vList3#1"/>
    <dgm:cxn modelId="{510287AD-D72A-44D8-B8D7-13617182DC54}" type="presParOf" srcId="{740EB438-7E10-4EB8-BAF4-488CE8CEFE3C}" destId="{CA2AE8B3-A427-466C-A689-64C464950180}" srcOrd="4" destOrd="0" presId="urn:microsoft.com/office/officeart/2005/8/layout/vList3#1"/>
    <dgm:cxn modelId="{163A927E-0485-4B8C-8044-E54A227326A1}" type="presParOf" srcId="{CA2AE8B3-A427-466C-A689-64C464950180}" destId="{F6748F9F-630F-49FF-91AC-E69AAF4E2D0A}" srcOrd="0" destOrd="0" presId="urn:microsoft.com/office/officeart/2005/8/layout/vList3#1"/>
    <dgm:cxn modelId="{B79F8F7B-4E40-4A47-9C48-77CA1A002B35}" type="presParOf" srcId="{CA2AE8B3-A427-466C-A689-64C464950180}" destId="{854B35E7-813A-4E0E-9983-CEB64EC6715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05.01.2016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9909" y="1134688"/>
            <a:ext cx="9315594" cy="2301818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Двигательная активность детей в ДОУ</a:t>
            </a:r>
            <a:endParaRPr lang="ru-RU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47501" y="3816927"/>
            <a:ext cx="6858002" cy="914400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400" b="0" i="0" dirty="0" smtClean="0"/>
              <a:t>Ст. воспитатель Семашко О.В.</a:t>
            </a:r>
            <a:endParaRPr lang="ru-RU" sz="2400" b="0" i="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>
          <a:xfrm>
            <a:off x="2028833" y="1978181"/>
            <a:ext cx="3401683" cy="2616679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652911" y="1589561"/>
            <a:ext cx="3840480" cy="38053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Наблюдать за состоянием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Регулировать нагрузку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Правильно подбирать место проведения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Подбирать оборудование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993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6159" y="2308860"/>
            <a:ext cx="8574374" cy="107370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8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598" y="1566624"/>
            <a:ext cx="10058402" cy="1219200"/>
          </a:xfrm>
        </p:spPr>
        <p:txBody>
          <a:bodyPr/>
          <a:lstStyle/>
          <a:p>
            <a:pPr algn="ctr"/>
            <a:r>
              <a:rPr lang="ru-RU" dirty="0"/>
              <a:t>Недостаточная двигательная активность - </a:t>
            </a:r>
            <a:r>
              <a:rPr lang="ru-RU" b="1" dirty="0"/>
              <a:t>гиподинамия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72" y="3380184"/>
            <a:ext cx="2912428" cy="2184321"/>
          </a:xfrm>
        </p:spPr>
      </p:pic>
    </p:spTree>
    <p:extLst>
      <p:ext uri="{BB962C8B-B14F-4D97-AF65-F5344CB8AC3E}">
        <p14:creationId xmlns:p14="http://schemas.microsoft.com/office/powerpoint/2010/main" val="30196142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19643" y="450272"/>
            <a:ext cx="10749541" cy="12192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Что означает двигательная активность?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65213" y="2675312"/>
            <a:ext cx="10058400" cy="2008909"/>
          </a:xfrm>
        </p:spPr>
        <p:txBody>
          <a:bodyPr>
            <a:normAutofit/>
          </a:bodyPr>
          <a:lstStyle/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3200" dirty="0" smtClean="0">
                <a:solidFill>
                  <a:srgbClr val="9A5315"/>
                </a:solidFill>
                <a:latin typeface="Segoe Print"/>
              </a:rPr>
              <a:t>Это суммарное количество двигательных действий, осуществляемых ребенком в течении дня </a:t>
            </a:r>
            <a:endParaRPr lang="ru-RU" sz="3200" b="0" dirty="0" smtClean="0">
              <a:solidFill>
                <a:srgbClr val="9A5315"/>
              </a:solidFill>
              <a:latin typeface="Segoe Print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8583185"/>
              </p:ext>
            </p:extLst>
          </p:nvPr>
        </p:nvGraphicFramePr>
        <p:xfrm>
          <a:off x="1348740" y="2011680"/>
          <a:ext cx="94183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946" y="159327"/>
            <a:ext cx="10058402" cy="1219200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Значимость двигательной активности: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C3E0BD-EB8B-4307-BCDB-7C6653231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BC3E0BD-EB8B-4307-BCDB-7C6653231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BC3E0BD-EB8B-4307-BCDB-7C6653231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7C3786-1728-4CC7-9C55-799BFB53A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>
                                            <p:graphicEl>
                                              <a:dgm id="{E47C3786-1728-4CC7-9C55-799BFB53A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>
                                            <p:graphicEl>
                                              <a:dgm id="{E47C3786-1728-4CC7-9C55-799BFB53A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F6F113-4372-499A-9640-EF5D6C5C4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00F6F113-4372-499A-9640-EF5D6C5C4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00F6F113-4372-499A-9640-EF5D6C5C4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2E0B1A-AFC7-493D-BDE5-AADC8D857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>
                                            <p:graphicEl>
                                              <a:dgm id="{BC2E0B1A-AFC7-493D-BDE5-AADC8D857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>
                                            <p:graphicEl>
                                              <a:dgm id="{BC2E0B1A-AFC7-493D-BDE5-AADC8D857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F8701E-0E4A-454E-9E52-98E42BFBD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3FF8701E-0E4A-454E-9E52-98E42BFBD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3FF8701E-0E4A-454E-9E52-98E42BFBD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457F48-6C0E-4671-9B57-D9BA193E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5B457F48-6C0E-4671-9B57-D9BA193E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5B457F48-6C0E-4671-9B57-D9BA193E1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342" y="1028700"/>
            <a:ext cx="6858002" cy="1828800"/>
          </a:xfrm>
        </p:spPr>
        <p:txBody>
          <a:bodyPr/>
          <a:lstStyle/>
          <a:p>
            <a:r>
              <a:rPr lang="ru-RU" dirty="0" smtClean="0"/>
              <a:t>Доказано специалистами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99" y="2857500"/>
            <a:ext cx="3426075" cy="24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7704" y="1876339"/>
            <a:ext cx="7993833" cy="3840708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Целевые ориентиры:</a:t>
            </a:r>
            <a:endParaRPr lang="en-US" b="1" u="sng" dirty="0" smtClean="0"/>
          </a:p>
          <a:p>
            <a:endParaRPr lang="ru-RU" b="1" u="sng" dirty="0" smtClean="0"/>
          </a:p>
          <a:p>
            <a:r>
              <a:rPr lang="ru-RU" dirty="0" smtClean="0"/>
              <a:t>У ребёнка развита крупная и мелкая моторика. Он может контролировать свои движения и управлять ими, обладает развитой потребностью бегать, прыгать, и т.п.</a:t>
            </a:r>
          </a:p>
          <a:p>
            <a:pPr marL="342900" indent="-342900"/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675414"/>
            <a:ext cx="1745726" cy="131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040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5033" y="1867525"/>
            <a:ext cx="4770460" cy="26203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"/>
              </a:spcBef>
            </a:pPr>
            <a:r>
              <a:rPr lang="ru-RU" sz="2400" i="1" dirty="0">
                <a:latin typeface="Gungsuh" panose="02030600000101010101" pitchFamily="18" charset="-127"/>
                <a:ea typeface="Gungsuh" panose="02030600000101010101" pitchFamily="18" charset="-127"/>
                <a:cs typeface="Estrangelo Edessa" panose="03080600000000000000" pitchFamily="66" charset="0"/>
              </a:rPr>
              <a:t>Двигательная активность дошкольника должна </a:t>
            </a:r>
            <a:r>
              <a:rPr lang="ru-RU" sz="2400" i="1" dirty="0" smtClean="0">
                <a:latin typeface="Gungsuh" panose="02030600000101010101" pitchFamily="18" charset="-127"/>
                <a:ea typeface="Gungsuh" panose="02030600000101010101" pitchFamily="18" charset="-127"/>
                <a:cs typeface="Estrangelo Edessa" panose="03080600000000000000" pitchFamily="66" charset="0"/>
              </a:rPr>
              <a:t>соответствовать:</a:t>
            </a:r>
            <a:br>
              <a:rPr lang="ru-RU" sz="2400" i="1" dirty="0" smtClean="0">
                <a:latin typeface="Gungsuh" panose="02030600000101010101" pitchFamily="18" charset="-127"/>
                <a:ea typeface="Gungsuh" panose="02030600000101010101" pitchFamily="18" charset="-127"/>
                <a:cs typeface="Estrangelo Edessa" panose="03080600000000000000" pitchFamily="66" charset="0"/>
              </a:rPr>
            </a:br>
            <a:r>
              <a:rPr lang="ru-RU" sz="2400" i="1" dirty="0" smtClean="0">
                <a:latin typeface="Gungsuh" panose="02030600000101010101" pitchFamily="18" charset="-127"/>
                <a:ea typeface="Gungsuh" panose="02030600000101010101" pitchFamily="18" charset="-127"/>
                <a:cs typeface="Estrangelo Edessa" panose="03080600000000000000" pitchFamily="66" charset="0"/>
              </a:rPr>
              <a:t> </a:t>
            </a:r>
            <a:r>
              <a:rPr lang="ru-RU" sz="2400" i="1" dirty="0">
                <a:latin typeface="Gungsuh" panose="02030600000101010101" pitchFamily="18" charset="-127"/>
                <a:ea typeface="Gungsuh" panose="02030600000101010101" pitchFamily="18" charset="-127"/>
                <a:cs typeface="Estrangelo Edessa" panose="03080600000000000000" pitchFamily="66" charset="0"/>
              </a:rPr>
              <a:t>его опыту, интересам, желаниям, функциональным возможностям организма. </a:t>
            </a:r>
            <a:endParaRPr lang="ru-RU" sz="2800" b="0" i="0" dirty="0">
              <a:solidFill>
                <a:srgbClr val="9A5315">
                  <a:lumMod val="50000"/>
                </a:srgbClr>
              </a:solidFill>
              <a:latin typeface="Gungsuh" panose="02030600000101010101" pitchFamily="18" charset="-127"/>
              <a:ea typeface="Gungsuh" panose="02030600000101010101" pitchFamily="18" charset="-127"/>
              <a:cs typeface="Estrangelo Edessa" panose="03080600000000000000" pitchFamily="66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9" y="1583208"/>
            <a:ext cx="4251961" cy="3188971"/>
          </a:xfr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800681"/>
              </p:ext>
            </p:extLst>
          </p:nvPr>
        </p:nvGraphicFramePr>
        <p:xfrm>
          <a:off x="641351" y="320040"/>
          <a:ext cx="978280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507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B0ECEF-7F38-4446-BCE4-3C30D137C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FFB0ECEF-7F38-4446-BCE4-3C30D137C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FFB0ECEF-7F38-4446-BCE4-3C30D137C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B80D1C-54FE-4A56-8462-C423F3F7D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BCB80D1C-54FE-4A56-8462-C423F3F7D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BCB80D1C-54FE-4A56-8462-C423F3F7D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E34561-957A-421E-B21B-BE080BEA1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graphicEl>
                                              <a:dgm id="{6EE34561-957A-421E-B21B-BE080BEA1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graphicEl>
                                              <a:dgm id="{6EE34561-957A-421E-B21B-BE080BEA1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BC3FF5-E035-4C0B-A133-2EFF94C76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5FBC3FF5-E035-4C0B-A133-2EFF94C76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5FBC3FF5-E035-4C0B-A133-2EFF94C76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748F9F-630F-49FF-91AC-E69AAF4E2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F6748F9F-630F-49FF-91AC-E69AAF4E2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F6748F9F-630F-49FF-91AC-E69AAF4E2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B35E7-813A-4E0E-9983-CEB64EC67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854B35E7-813A-4E0E-9983-CEB64EC67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854B35E7-813A-4E0E-9983-CEB64EC67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B0ECEF-7F38-4446-BCE4-3C30D137C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B0ECEF-7F38-4446-BCE4-3C30D137C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B0ECEF-7F38-4446-BCE4-3C30D137C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B0ECEF-7F38-4446-BCE4-3C30D137C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B0ECEF-7F38-4446-BCE4-3C30D137C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B80D1C-54FE-4A56-8462-C423F3F7D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B80D1C-54FE-4A56-8462-C423F3F7D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B80D1C-54FE-4A56-8462-C423F3F7D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B80D1C-54FE-4A56-8462-C423F3F7D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B80D1C-54FE-4A56-8462-C423F3F7D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E34561-957A-421E-B21B-BE080BEA1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E34561-957A-421E-B21B-BE080BEA1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E34561-957A-421E-B21B-BE080BEA1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E34561-957A-421E-B21B-BE080BEA1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E34561-957A-421E-B21B-BE080BEA1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BC3FF5-E035-4C0B-A133-2EFF94C76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BC3FF5-E035-4C0B-A133-2EFF94C76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BC3FF5-E035-4C0B-A133-2EFF94C76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BC3FF5-E035-4C0B-A133-2EFF94C76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BC3FF5-E035-4C0B-A133-2EFF94C76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748F9F-630F-49FF-91AC-E69AAF4E2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748F9F-630F-49FF-91AC-E69AAF4E2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748F9F-630F-49FF-91AC-E69AAF4E2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748F9F-630F-49FF-91AC-E69AAF4E2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748F9F-630F-49FF-91AC-E69AAF4E2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B35E7-813A-4E0E-9983-CEB64EC67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B35E7-813A-4E0E-9983-CEB64EC67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B35E7-813A-4E0E-9983-CEB64EC67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B35E7-813A-4E0E-9983-CEB64EC67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B35E7-813A-4E0E-9983-CEB64EC67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8" grpI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933" y="395786"/>
            <a:ext cx="10495129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Формы организации двигательной активности детей в ДОУ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2403" y="2224586"/>
            <a:ext cx="7600437" cy="435909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err="1" smtClean="0"/>
              <a:t>Физкультурно</a:t>
            </a:r>
            <a:r>
              <a:rPr lang="ru-RU" dirty="0" smtClean="0"/>
              <a:t> – оздоровительные занятия в ходе режимных моментов…</a:t>
            </a:r>
          </a:p>
          <a:p>
            <a:pPr marL="457200" indent="-457200">
              <a:buAutoNum type="arabicPeriod"/>
            </a:pPr>
            <a:r>
              <a:rPr lang="ru-RU" dirty="0" smtClean="0"/>
              <a:t>Организованная двигательная деятельность…</a:t>
            </a:r>
          </a:p>
          <a:p>
            <a:pPr marL="457200" indent="-457200">
              <a:buAutoNum type="arabicPeriod"/>
            </a:pPr>
            <a:r>
              <a:rPr lang="ru-RU" dirty="0" smtClean="0"/>
              <a:t>Самостоятельная двигательная деятельность…</a:t>
            </a:r>
          </a:p>
          <a:p>
            <a:pPr marL="457200" indent="-457200">
              <a:buAutoNum type="arabicPeriod"/>
            </a:pPr>
            <a:r>
              <a:rPr lang="ru-RU" dirty="0" err="1" smtClean="0"/>
              <a:t>Физкультурно</a:t>
            </a:r>
            <a:r>
              <a:rPr lang="ru-RU" dirty="0" smtClean="0"/>
              <a:t> – массовые занятия…</a:t>
            </a:r>
          </a:p>
          <a:p>
            <a:pPr marL="457200" indent="-457200">
              <a:buAutoNum type="arabicPeriod"/>
            </a:pPr>
            <a:r>
              <a:rPr lang="ru-RU" dirty="0" smtClean="0"/>
              <a:t>Совместная </a:t>
            </a:r>
            <a:r>
              <a:rPr lang="ru-RU" dirty="0" err="1" smtClean="0"/>
              <a:t>физкультурно</a:t>
            </a:r>
            <a:r>
              <a:rPr lang="ru-RU" dirty="0" smtClean="0"/>
              <a:t> – оздоровительная работа ДОУ с семьями…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90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176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Gungsuh</vt:lpstr>
      <vt:lpstr>Arial</vt:lpstr>
      <vt:lpstr>Estrangelo Edessa</vt:lpstr>
      <vt:lpstr>Segoe Print</vt:lpstr>
      <vt:lpstr>Nature Illustration 16x9</vt:lpstr>
      <vt:lpstr>Двигательная активность детей в ДОУ</vt:lpstr>
      <vt:lpstr>Недостаточная двигательная активность - гиподинамия </vt:lpstr>
      <vt:lpstr>Что означает двигательная активность?</vt:lpstr>
      <vt:lpstr>Значимость двигательной активности:</vt:lpstr>
      <vt:lpstr>Доказано специалистами</vt:lpstr>
      <vt:lpstr>Презентация PowerPoint</vt:lpstr>
      <vt:lpstr>Двигательная активность дошкольника должна соответствовать:  его опыту, интересам, желаниям, функциональным возможностям организма. </vt:lpstr>
      <vt:lpstr>Презентация PowerPoint</vt:lpstr>
      <vt:lpstr>Формы организации двигательной активности детей в ДОУ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2015-12-01T18:54:05Z</dcterms:created>
  <dcterms:modified xsi:type="dcterms:W3CDTF">2016-01-05T10:54:55Z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