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78" r:id="rId3"/>
    <p:sldId id="281" r:id="rId4"/>
    <p:sldId id="257" r:id="rId5"/>
    <p:sldId id="273" r:id="rId6"/>
    <p:sldId id="274" r:id="rId7"/>
    <p:sldId id="275" r:id="rId8"/>
    <p:sldId id="277" r:id="rId9"/>
    <p:sldId id="285" r:id="rId10"/>
    <p:sldId id="286" r:id="rId11"/>
    <p:sldId id="287" r:id="rId12"/>
    <p:sldId id="258" r:id="rId13"/>
    <p:sldId id="272" r:id="rId14"/>
    <p:sldId id="283" r:id="rId15"/>
    <p:sldId id="291" r:id="rId16"/>
    <p:sldId id="276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9EC8C89-2DF9-4277-90A5-F4489DC0CAFE}">
          <p14:sldIdLst>
            <p14:sldId id="256"/>
            <p14:sldId id="278"/>
            <p14:sldId id="281"/>
            <p14:sldId id="257"/>
            <p14:sldId id="258"/>
            <p14:sldId id="282"/>
            <p14:sldId id="285"/>
            <p14:sldId id="286"/>
            <p14:sldId id="287"/>
            <p14:sldId id="272"/>
            <p14:sldId id="283"/>
            <p14:sldId id="291"/>
            <p14:sldId id="273"/>
            <p14:sldId id="274"/>
            <p14:sldId id="275"/>
            <p14:sldId id="277"/>
            <p14:sldId id="276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 autoAdjust="0"/>
  </p:normalViewPr>
  <p:slideViewPr>
    <p:cSldViewPr>
      <p:cViewPr>
        <p:scale>
          <a:sx n="77" d="100"/>
          <a:sy n="77" d="100"/>
        </p:scale>
        <p:origin x="-858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FCA5A2-0DA1-4B89-93BF-52C1503CE844}" type="doc">
      <dgm:prSet loTypeId="urn:microsoft.com/office/officeart/2008/layout/Vertical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835B2D-8660-47FE-B8CF-0FBB6EF20141}">
      <dgm:prSet/>
      <dgm:spPr/>
      <dgm:t>
        <a:bodyPr/>
        <a:lstStyle/>
        <a:p>
          <a:endParaRPr lang="ru-RU" dirty="0" smtClean="0">
            <a:solidFill>
              <a:schemeClr val="tx1"/>
            </a:solidFill>
          </a:endParaRPr>
        </a:p>
      </dgm:t>
    </dgm:pt>
    <dgm:pt modelId="{F3BAD006-2C83-47CE-BDCB-1959A91061AD}" type="parTrans" cxnId="{CE442921-B5C1-48F2-8BDF-F8EC1A5CCF0D}">
      <dgm:prSet/>
      <dgm:spPr/>
      <dgm:t>
        <a:bodyPr/>
        <a:lstStyle/>
        <a:p>
          <a:endParaRPr lang="ru-RU"/>
        </a:p>
      </dgm:t>
    </dgm:pt>
    <dgm:pt modelId="{BC113EFE-9911-4383-874C-844C5B4A84AB}" type="sibTrans" cxnId="{CE442921-B5C1-48F2-8BDF-F8EC1A5CCF0D}">
      <dgm:prSet/>
      <dgm:spPr/>
      <dgm:t>
        <a:bodyPr/>
        <a:lstStyle/>
        <a:p>
          <a:endParaRPr lang="ru-RU"/>
        </a:p>
      </dgm:t>
    </dgm:pt>
    <dgm:pt modelId="{3EAF722B-25C0-4633-A53B-2A86563F32EB}">
      <dgm:prSet/>
      <dgm:spPr/>
      <dgm:t>
        <a:bodyPr/>
        <a:lstStyle/>
        <a:p>
          <a:r>
            <a:rPr lang="ru-RU" dirty="0" smtClean="0"/>
            <a:t>Одним из важных условий реализации основной образовательной программы ДОУ является сотрудничество педагогов с семьей: дети, воспитатели и родители- главные участники педагогического процесса.</a:t>
          </a:r>
        </a:p>
      </dgm:t>
    </dgm:pt>
    <dgm:pt modelId="{F4603358-8FE6-400D-BC0D-D4A9EACEB2CD}" type="parTrans" cxnId="{2AC14F2A-D6D4-4A04-913E-5FA34D901A33}">
      <dgm:prSet/>
      <dgm:spPr/>
      <dgm:t>
        <a:bodyPr/>
        <a:lstStyle/>
        <a:p>
          <a:endParaRPr lang="ru-RU"/>
        </a:p>
      </dgm:t>
    </dgm:pt>
    <dgm:pt modelId="{DA3EBB42-870B-4F65-9922-5ADD3CFB770B}" type="sibTrans" cxnId="{2AC14F2A-D6D4-4A04-913E-5FA34D901A33}">
      <dgm:prSet/>
      <dgm:spPr/>
      <dgm:t>
        <a:bodyPr/>
        <a:lstStyle/>
        <a:p>
          <a:endParaRPr lang="ru-RU"/>
        </a:p>
      </dgm:t>
    </dgm:pt>
    <dgm:pt modelId="{180636E8-97C2-48A5-8271-748FE09C157B}">
      <dgm:prSet/>
      <dgm:spPr/>
      <dgm:t>
        <a:bodyPr/>
        <a:lstStyle/>
        <a:p>
          <a:r>
            <a:rPr lang="ru-RU" dirty="0" smtClean="0"/>
            <a:t>Сотрудники ДОУ признают семью, как жизненно необходимую среду дошкольника, определяющую путь развития его личности</a:t>
          </a:r>
          <a:endParaRPr lang="ru-RU" dirty="0"/>
        </a:p>
      </dgm:t>
    </dgm:pt>
    <dgm:pt modelId="{C5813190-3F8C-4996-AAF4-7141C5D24B96}" type="parTrans" cxnId="{4609ECD9-2649-4C8B-B0B4-69977EAEA9C5}">
      <dgm:prSet/>
      <dgm:spPr/>
      <dgm:t>
        <a:bodyPr/>
        <a:lstStyle/>
        <a:p>
          <a:endParaRPr lang="ru-RU"/>
        </a:p>
      </dgm:t>
    </dgm:pt>
    <dgm:pt modelId="{C7B6ADEA-CDD9-4634-87A3-3FF49CC6895B}" type="sibTrans" cxnId="{4609ECD9-2649-4C8B-B0B4-69977EAEA9C5}">
      <dgm:prSet/>
      <dgm:spPr/>
      <dgm:t>
        <a:bodyPr/>
        <a:lstStyle/>
        <a:p>
          <a:endParaRPr lang="ru-RU"/>
        </a:p>
      </dgm:t>
    </dgm:pt>
    <dgm:pt modelId="{5D963193-334B-4209-A8E1-8720FFF6EFA6}">
      <dgm:prSet/>
      <dgm:spPr/>
      <dgm:t>
        <a:bodyPr/>
        <a:lstStyle/>
        <a:p>
          <a:r>
            <a:rPr lang="ru-RU" dirty="0" smtClean="0"/>
            <a:t>. </a:t>
          </a:r>
        </a:p>
      </dgm:t>
    </dgm:pt>
    <dgm:pt modelId="{0C82EDAE-D4E2-4707-81C9-E5F5FD20481D}" type="sibTrans" cxnId="{06284CB2-ABCF-43C9-AD91-D546512682C5}">
      <dgm:prSet/>
      <dgm:spPr/>
      <dgm:t>
        <a:bodyPr/>
        <a:lstStyle/>
        <a:p>
          <a:endParaRPr lang="ru-RU"/>
        </a:p>
      </dgm:t>
    </dgm:pt>
    <dgm:pt modelId="{C136AA09-1E1C-4248-A0C7-CAA61077F9A8}" type="parTrans" cxnId="{06284CB2-ABCF-43C9-AD91-D546512682C5}">
      <dgm:prSet/>
      <dgm:spPr/>
      <dgm:t>
        <a:bodyPr/>
        <a:lstStyle/>
        <a:p>
          <a:endParaRPr lang="ru-RU"/>
        </a:p>
      </dgm:t>
    </dgm:pt>
    <dgm:pt modelId="{2420F83E-C20D-40DD-8D8F-C42DEF95379D}" type="pres">
      <dgm:prSet presAssocID="{BEFCA5A2-0DA1-4B89-93BF-52C1503CE84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45F7EACD-BCE2-45D7-8701-5B36F35BAFB9}" type="pres">
      <dgm:prSet presAssocID="{AB835B2D-8660-47FE-B8CF-0FBB6EF20141}" presName="parenttextcomposite" presStyleCnt="0"/>
      <dgm:spPr/>
    </dgm:pt>
    <dgm:pt modelId="{4A91E13E-20BC-47C4-A4AF-A39375271DE2}" type="pres">
      <dgm:prSet presAssocID="{AB835B2D-8660-47FE-B8CF-0FBB6EF20141}" presName="parenttext" presStyleLbl="revTx" presStyleIdx="0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CCDD19-2C3B-4A51-ACFA-80DCDEEC47D1}" type="pres">
      <dgm:prSet presAssocID="{AB835B2D-8660-47FE-B8CF-0FBB6EF20141}" presName="composite" presStyleCnt="0"/>
      <dgm:spPr/>
    </dgm:pt>
    <dgm:pt modelId="{1DB5CC2D-38F6-4096-A8E4-192F26F85CB5}" type="pres">
      <dgm:prSet presAssocID="{AB835B2D-8660-47FE-B8CF-0FBB6EF20141}" presName="chevron1" presStyleLbl="alignNode1" presStyleIdx="0" presStyleCnt="14"/>
      <dgm:spPr/>
    </dgm:pt>
    <dgm:pt modelId="{301F22F4-F2F8-482C-B3C3-7418B9FBD506}" type="pres">
      <dgm:prSet presAssocID="{AB835B2D-8660-47FE-B8CF-0FBB6EF20141}" presName="chevron2" presStyleLbl="alignNode1" presStyleIdx="1" presStyleCnt="14"/>
      <dgm:spPr/>
    </dgm:pt>
    <dgm:pt modelId="{82DD12F0-4E36-4FCC-A43A-561B14AC04A4}" type="pres">
      <dgm:prSet presAssocID="{AB835B2D-8660-47FE-B8CF-0FBB6EF20141}" presName="chevron3" presStyleLbl="alignNode1" presStyleIdx="2" presStyleCnt="14"/>
      <dgm:spPr/>
    </dgm:pt>
    <dgm:pt modelId="{E16D2BED-1A12-4CB3-91D3-962AF0E3CE17}" type="pres">
      <dgm:prSet presAssocID="{AB835B2D-8660-47FE-B8CF-0FBB6EF20141}" presName="chevron4" presStyleLbl="alignNode1" presStyleIdx="3" presStyleCnt="14"/>
      <dgm:spPr/>
    </dgm:pt>
    <dgm:pt modelId="{9536253E-DE5A-47AF-9A97-A541847A511A}" type="pres">
      <dgm:prSet presAssocID="{AB835B2D-8660-47FE-B8CF-0FBB6EF20141}" presName="chevron5" presStyleLbl="alignNode1" presStyleIdx="4" presStyleCnt="14"/>
      <dgm:spPr/>
    </dgm:pt>
    <dgm:pt modelId="{6E12F6DE-1EA1-4508-A6C4-CC5ED6675532}" type="pres">
      <dgm:prSet presAssocID="{AB835B2D-8660-47FE-B8CF-0FBB6EF20141}" presName="chevron6" presStyleLbl="alignNode1" presStyleIdx="5" presStyleCnt="14"/>
      <dgm:spPr/>
    </dgm:pt>
    <dgm:pt modelId="{8E73BFE1-B0D0-476D-ABE7-9AA632B7030F}" type="pres">
      <dgm:prSet presAssocID="{AB835B2D-8660-47FE-B8CF-0FBB6EF20141}" presName="chevron7" presStyleLbl="alignNode1" presStyleIdx="6" presStyleCnt="14"/>
      <dgm:spPr/>
    </dgm:pt>
    <dgm:pt modelId="{7F5223BE-6E7B-4934-B068-265A2912ACA7}" type="pres">
      <dgm:prSet presAssocID="{AB835B2D-8660-47FE-B8CF-0FBB6EF20141}" presName="childtext" presStyleLbl="solidFgAcc1" presStyleIdx="0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4960D-EC4C-4172-9CBB-A489C07D7C37}" type="pres">
      <dgm:prSet presAssocID="{BC113EFE-9911-4383-874C-844C5B4A84AB}" presName="sibTrans" presStyleCnt="0"/>
      <dgm:spPr/>
    </dgm:pt>
    <dgm:pt modelId="{D717A026-A0FD-49AC-8CAA-38D53C83533E}" type="pres">
      <dgm:prSet presAssocID="{5D963193-334B-4209-A8E1-8720FFF6EFA6}" presName="parenttextcomposite" presStyleCnt="0"/>
      <dgm:spPr/>
    </dgm:pt>
    <dgm:pt modelId="{FE24F5A5-97D5-47B9-9088-9C69840A34F9}" type="pres">
      <dgm:prSet presAssocID="{5D963193-334B-4209-A8E1-8720FFF6EFA6}" presName="parenttext" presStyleLbl="revTx" presStyleIdx="1" presStyleCnt="2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9140A-327C-4975-B331-479F19E6ED33}" type="pres">
      <dgm:prSet presAssocID="{5D963193-334B-4209-A8E1-8720FFF6EFA6}" presName="composite" presStyleCnt="0"/>
      <dgm:spPr/>
    </dgm:pt>
    <dgm:pt modelId="{2D2E9248-8311-41D6-995B-E1CC02765C13}" type="pres">
      <dgm:prSet presAssocID="{5D963193-334B-4209-A8E1-8720FFF6EFA6}" presName="chevron1" presStyleLbl="alignNode1" presStyleIdx="7" presStyleCnt="14"/>
      <dgm:spPr/>
    </dgm:pt>
    <dgm:pt modelId="{F0815901-53EA-4EF5-8505-F82597577E52}" type="pres">
      <dgm:prSet presAssocID="{5D963193-334B-4209-A8E1-8720FFF6EFA6}" presName="chevron2" presStyleLbl="alignNode1" presStyleIdx="8" presStyleCnt="14"/>
      <dgm:spPr/>
    </dgm:pt>
    <dgm:pt modelId="{ACE3C009-8A8A-4F9A-923E-653DBC5B21D2}" type="pres">
      <dgm:prSet presAssocID="{5D963193-334B-4209-A8E1-8720FFF6EFA6}" presName="chevron3" presStyleLbl="alignNode1" presStyleIdx="9" presStyleCnt="14"/>
      <dgm:spPr/>
    </dgm:pt>
    <dgm:pt modelId="{2EEC5F06-E150-41BD-A764-5B6F3628E7FE}" type="pres">
      <dgm:prSet presAssocID="{5D963193-334B-4209-A8E1-8720FFF6EFA6}" presName="chevron4" presStyleLbl="alignNode1" presStyleIdx="10" presStyleCnt="14"/>
      <dgm:spPr/>
    </dgm:pt>
    <dgm:pt modelId="{F34493EA-A7E9-44C4-9977-ECD77B45A2E5}" type="pres">
      <dgm:prSet presAssocID="{5D963193-334B-4209-A8E1-8720FFF6EFA6}" presName="chevron5" presStyleLbl="alignNode1" presStyleIdx="11" presStyleCnt="14"/>
      <dgm:spPr/>
    </dgm:pt>
    <dgm:pt modelId="{D6E7267B-0385-465C-92A0-C92EBD03115F}" type="pres">
      <dgm:prSet presAssocID="{5D963193-334B-4209-A8E1-8720FFF6EFA6}" presName="chevron6" presStyleLbl="alignNode1" presStyleIdx="12" presStyleCnt="14"/>
      <dgm:spPr/>
    </dgm:pt>
    <dgm:pt modelId="{0B9D77CF-99E5-4234-9C99-652E857A8406}" type="pres">
      <dgm:prSet presAssocID="{5D963193-334B-4209-A8E1-8720FFF6EFA6}" presName="chevron7" presStyleLbl="alignNode1" presStyleIdx="13" presStyleCnt="14"/>
      <dgm:spPr/>
    </dgm:pt>
    <dgm:pt modelId="{6B7E71FF-D8D1-40BF-87FF-FB1D6A787534}" type="pres">
      <dgm:prSet presAssocID="{5D963193-334B-4209-A8E1-8720FFF6EFA6}" presName="childtext" presStyleLbl="solidFgAcc1" presStyleIdx="1" presStyleCnt="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42921-B5C1-48F2-8BDF-F8EC1A5CCF0D}" srcId="{BEFCA5A2-0DA1-4B89-93BF-52C1503CE844}" destId="{AB835B2D-8660-47FE-B8CF-0FBB6EF20141}" srcOrd="0" destOrd="0" parTransId="{F3BAD006-2C83-47CE-BDCB-1959A91061AD}" sibTransId="{BC113EFE-9911-4383-874C-844C5B4A84AB}"/>
    <dgm:cxn modelId="{8C249068-FE8E-444A-BA54-0A4DE97DC435}" type="presOf" srcId="{5D963193-334B-4209-A8E1-8720FFF6EFA6}" destId="{FE24F5A5-97D5-47B9-9088-9C69840A34F9}" srcOrd="0" destOrd="0" presId="urn:microsoft.com/office/officeart/2008/layout/VerticalAccentList"/>
    <dgm:cxn modelId="{4609ECD9-2649-4C8B-B0B4-69977EAEA9C5}" srcId="{5D963193-334B-4209-A8E1-8720FFF6EFA6}" destId="{180636E8-97C2-48A5-8271-748FE09C157B}" srcOrd="0" destOrd="0" parTransId="{C5813190-3F8C-4996-AAF4-7141C5D24B96}" sibTransId="{C7B6ADEA-CDD9-4634-87A3-3FF49CC6895B}"/>
    <dgm:cxn modelId="{2AC14F2A-D6D4-4A04-913E-5FA34D901A33}" srcId="{AB835B2D-8660-47FE-B8CF-0FBB6EF20141}" destId="{3EAF722B-25C0-4633-A53B-2A86563F32EB}" srcOrd="0" destOrd="0" parTransId="{F4603358-8FE6-400D-BC0D-D4A9EACEB2CD}" sibTransId="{DA3EBB42-870B-4F65-9922-5ADD3CFB770B}"/>
    <dgm:cxn modelId="{52D49E4B-DF03-4303-B826-4A93D227D035}" type="presOf" srcId="{BEFCA5A2-0DA1-4B89-93BF-52C1503CE844}" destId="{2420F83E-C20D-40DD-8D8F-C42DEF95379D}" srcOrd="0" destOrd="0" presId="urn:microsoft.com/office/officeart/2008/layout/VerticalAccentList"/>
    <dgm:cxn modelId="{FA684E0E-09E2-4F01-8728-D278CF0BBA43}" type="presOf" srcId="{AB835B2D-8660-47FE-B8CF-0FBB6EF20141}" destId="{4A91E13E-20BC-47C4-A4AF-A39375271DE2}" srcOrd="0" destOrd="0" presId="urn:microsoft.com/office/officeart/2008/layout/VerticalAccentList"/>
    <dgm:cxn modelId="{094018D3-3651-4D7B-8BA5-BC6CC70510A7}" type="presOf" srcId="{3EAF722B-25C0-4633-A53B-2A86563F32EB}" destId="{7F5223BE-6E7B-4934-B068-265A2912ACA7}" srcOrd="0" destOrd="0" presId="urn:microsoft.com/office/officeart/2008/layout/VerticalAccentList"/>
    <dgm:cxn modelId="{7A571F61-3E35-42B1-B4BA-3ACFACBFF429}" type="presOf" srcId="{180636E8-97C2-48A5-8271-748FE09C157B}" destId="{6B7E71FF-D8D1-40BF-87FF-FB1D6A787534}" srcOrd="0" destOrd="0" presId="urn:microsoft.com/office/officeart/2008/layout/VerticalAccentList"/>
    <dgm:cxn modelId="{06284CB2-ABCF-43C9-AD91-D546512682C5}" srcId="{BEFCA5A2-0DA1-4B89-93BF-52C1503CE844}" destId="{5D963193-334B-4209-A8E1-8720FFF6EFA6}" srcOrd="1" destOrd="0" parTransId="{C136AA09-1E1C-4248-A0C7-CAA61077F9A8}" sibTransId="{0C82EDAE-D4E2-4707-81C9-E5F5FD20481D}"/>
    <dgm:cxn modelId="{81B59747-E6FD-4EAC-BF97-FC149C9FF6F8}" type="presParOf" srcId="{2420F83E-C20D-40DD-8D8F-C42DEF95379D}" destId="{45F7EACD-BCE2-45D7-8701-5B36F35BAFB9}" srcOrd="0" destOrd="0" presId="urn:microsoft.com/office/officeart/2008/layout/VerticalAccentList"/>
    <dgm:cxn modelId="{AC36CF31-5689-4245-BC6A-805C7830AF68}" type="presParOf" srcId="{45F7EACD-BCE2-45D7-8701-5B36F35BAFB9}" destId="{4A91E13E-20BC-47C4-A4AF-A39375271DE2}" srcOrd="0" destOrd="0" presId="urn:microsoft.com/office/officeart/2008/layout/VerticalAccentList"/>
    <dgm:cxn modelId="{94BB17D8-5C6E-4EA3-BBD6-48E6B0D5A740}" type="presParOf" srcId="{2420F83E-C20D-40DD-8D8F-C42DEF95379D}" destId="{6BCCDD19-2C3B-4A51-ACFA-80DCDEEC47D1}" srcOrd="1" destOrd="0" presId="urn:microsoft.com/office/officeart/2008/layout/VerticalAccentList"/>
    <dgm:cxn modelId="{DF099718-2542-409D-9DE0-B59E166C00A3}" type="presParOf" srcId="{6BCCDD19-2C3B-4A51-ACFA-80DCDEEC47D1}" destId="{1DB5CC2D-38F6-4096-A8E4-192F26F85CB5}" srcOrd="0" destOrd="0" presId="urn:microsoft.com/office/officeart/2008/layout/VerticalAccentList"/>
    <dgm:cxn modelId="{FB11ECEF-4A10-498C-B080-3043D3BA6746}" type="presParOf" srcId="{6BCCDD19-2C3B-4A51-ACFA-80DCDEEC47D1}" destId="{301F22F4-F2F8-482C-B3C3-7418B9FBD506}" srcOrd="1" destOrd="0" presId="urn:microsoft.com/office/officeart/2008/layout/VerticalAccentList"/>
    <dgm:cxn modelId="{825FB051-F455-4C76-A89F-96DA32AB6495}" type="presParOf" srcId="{6BCCDD19-2C3B-4A51-ACFA-80DCDEEC47D1}" destId="{82DD12F0-4E36-4FCC-A43A-561B14AC04A4}" srcOrd="2" destOrd="0" presId="urn:microsoft.com/office/officeart/2008/layout/VerticalAccentList"/>
    <dgm:cxn modelId="{EFDB7A99-588C-4641-BCAD-4D636B4F65E2}" type="presParOf" srcId="{6BCCDD19-2C3B-4A51-ACFA-80DCDEEC47D1}" destId="{E16D2BED-1A12-4CB3-91D3-962AF0E3CE17}" srcOrd="3" destOrd="0" presId="urn:microsoft.com/office/officeart/2008/layout/VerticalAccentList"/>
    <dgm:cxn modelId="{E24E8E53-B7B4-465A-8E13-7D300E0BD129}" type="presParOf" srcId="{6BCCDD19-2C3B-4A51-ACFA-80DCDEEC47D1}" destId="{9536253E-DE5A-47AF-9A97-A541847A511A}" srcOrd="4" destOrd="0" presId="urn:microsoft.com/office/officeart/2008/layout/VerticalAccentList"/>
    <dgm:cxn modelId="{3AC469A2-9A23-4FEE-82F4-8727C7EC52CD}" type="presParOf" srcId="{6BCCDD19-2C3B-4A51-ACFA-80DCDEEC47D1}" destId="{6E12F6DE-1EA1-4508-A6C4-CC5ED6675532}" srcOrd="5" destOrd="0" presId="urn:microsoft.com/office/officeart/2008/layout/VerticalAccentList"/>
    <dgm:cxn modelId="{7A8B496E-2F23-4190-AC9D-0004D54D537F}" type="presParOf" srcId="{6BCCDD19-2C3B-4A51-ACFA-80DCDEEC47D1}" destId="{8E73BFE1-B0D0-476D-ABE7-9AA632B7030F}" srcOrd="6" destOrd="0" presId="urn:microsoft.com/office/officeart/2008/layout/VerticalAccentList"/>
    <dgm:cxn modelId="{3190DD37-83C1-462B-A0F6-4C2DEFCEB54A}" type="presParOf" srcId="{6BCCDD19-2C3B-4A51-ACFA-80DCDEEC47D1}" destId="{7F5223BE-6E7B-4934-B068-265A2912ACA7}" srcOrd="7" destOrd="0" presId="urn:microsoft.com/office/officeart/2008/layout/VerticalAccentList"/>
    <dgm:cxn modelId="{A4ECDADE-949F-47A7-A3E3-F659AD0D31E5}" type="presParOf" srcId="{2420F83E-C20D-40DD-8D8F-C42DEF95379D}" destId="{B7C4960D-EC4C-4172-9CBB-A489C07D7C37}" srcOrd="2" destOrd="0" presId="urn:microsoft.com/office/officeart/2008/layout/VerticalAccentList"/>
    <dgm:cxn modelId="{4B56A616-80A5-43FC-8D8A-1BF436AF188B}" type="presParOf" srcId="{2420F83E-C20D-40DD-8D8F-C42DEF95379D}" destId="{D717A026-A0FD-49AC-8CAA-38D53C83533E}" srcOrd="3" destOrd="0" presId="urn:microsoft.com/office/officeart/2008/layout/VerticalAccentList"/>
    <dgm:cxn modelId="{9448A3D8-9700-4AA4-927B-3D14A41D6E32}" type="presParOf" srcId="{D717A026-A0FD-49AC-8CAA-38D53C83533E}" destId="{FE24F5A5-97D5-47B9-9088-9C69840A34F9}" srcOrd="0" destOrd="0" presId="urn:microsoft.com/office/officeart/2008/layout/VerticalAccentList"/>
    <dgm:cxn modelId="{B1092EFB-0C2F-48A3-849A-D5BB774C5F6A}" type="presParOf" srcId="{2420F83E-C20D-40DD-8D8F-C42DEF95379D}" destId="{4CD9140A-327C-4975-B331-479F19E6ED33}" srcOrd="4" destOrd="0" presId="urn:microsoft.com/office/officeart/2008/layout/VerticalAccentList"/>
    <dgm:cxn modelId="{4672115D-5CC8-49D1-81BD-C917B4B72258}" type="presParOf" srcId="{4CD9140A-327C-4975-B331-479F19E6ED33}" destId="{2D2E9248-8311-41D6-995B-E1CC02765C13}" srcOrd="0" destOrd="0" presId="urn:microsoft.com/office/officeart/2008/layout/VerticalAccentList"/>
    <dgm:cxn modelId="{C4222524-58EA-49A9-BEC2-5D973609E9DE}" type="presParOf" srcId="{4CD9140A-327C-4975-B331-479F19E6ED33}" destId="{F0815901-53EA-4EF5-8505-F82597577E52}" srcOrd="1" destOrd="0" presId="urn:microsoft.com/office/officeart/2008/layout/VerticalAccentList"/>
    <dgm:cxn modelId="{BF8CB6C2-1AE9-4458-99D9-C5DCD2E6CEB3}" type="presParOf" srcId="{4CD9140A-327C-4975-B331-479F19E6ED33}" destId="{ACE3C009-8A8A-4F9A-923E-653DBC5B21D2}" srcOrd="2" destOrd="0" presId="urn:microsoft.com/office/officeart/2008/layout/VerticalAccentList"/>
    <dgm:cxn modelId="{B3596261-6890-4EB0-8C69-A913764A6BE8}" type="presParOf" srcId="{4CD9140A-327C-4975-B331-479F19E6ED33}" destId="{2EEC5F06-E150-41BD-A764-5B6F3628E7FE}" srcOrd="3" destOrd="0" presId="urn:microsoft.com/office/officeart/2008/layout/VerticalAccentList"/>
    <dgm:cxn modelId="{90DBE1FC-9E01-4BDB-AEC5-3A52A86A3C1F}" type="presParOf" srcId="{4CD9140A-327C-4975-B331-479F19E6ED33}" destId="{F34493EA-A7E9-44C4-9977-ECD77B45A2E5}" srcOrd="4" destOrd="0" presId="urn:microsoft.com/office/officeart/2008/layout/VerticalAccentList"/>
    <dgm:cxn modelId="{7679764B-7BC4-4985-B39E-EDE9A8B491C1}" type="presParOf" srcId="{4CD9140A-327C-4975-B331-479F19E6ED33}" destId="{D6E7267B-0385-465C-92A0-C92EBD03115F}" srcOrd="5" destOrd="0" presId="urn:microsoft.com/office/officeart/2008/layout/VerticalAccentList"/>
    <dgm:cxn modelId="{5414AF72-789F-4D42-89FF-30DE53B071AA}" type="presParOf" srcId="{4CD9140A-327C-4975-B331-479F19E6ED33}" destId="{0B9D77CF-99E5-4234-9C99-652E857A8406}" srcOrd="6" destOrd="0" presId="urn:microsoft.com/office/officeart/2008/layout/VerticalAccentList"/>
    <dgm:cxn modelId="{4141C1D6-81D0-4E46-90E3-E5E15EA6FFD8}" type="presParOf" srcId="{4CD9140A-327C-4975-B331-479F19E6ED33}" destId="{6B7E71FF-D8D1-40BF-87FF-FB1D6A787534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292822"/>
            <a:ext cx="4857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«От того, как прошло детство, кто вёл</a:t>
            </a:r>
            <a:endParaRPr lang="ru-RU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ребенка за руку в детские годы, что вошло</a:t>
            </a:r>
            <a:endParaRPr lang="ru-RU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в его разум и сердце из окружающего мира </a:t>
            </a:r>
            <a:endParaRPr lang="ru-RU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от этого в решающей степени зависит, каким</a:t>
            </a:r>
            <a:endParaRPr lang="ru-RU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человеком станет сегодняшний малыш».</a:t>
            </a:r>
            <a:endParaRPr lang="ru-RU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bg1"/>
                </a:solidFill>
                <a:latin typeface="Monotype Corsiva" panose="03010101010201010101" pitchFamily="66" charset="0"/>
                <a:ea typeface="Times New Roman" pitchFamily="18" charset="0"/>
                <a:cs typeface="Arial" pitchFamily="34" charset="0"/>
              </a:rPr>
              <a:t>/В. А. Сухомлинский/</a:t>
            </a:r>
            <a:endParaRPr lang="ru-RU" sz="4800" b="1" i="1" dirty="0" smtClean="0">
              <a:solidFill>
                <a:schemeClr val="bg1"/>
              </a:solidFill>
              <a:latin typeface="Monotype Corsiva" panose="03010101010201010101" pitchFamily="66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8760" y="2120175"/>
            <a:ext cx="5742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детского сада и семьи в условиях реализации ФГОС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48064" y="3861048"/>
            <a:ext cx="39959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/>
              <a:t>Презентация к постоянно-действующему семинару </a:t>
            </a:r>
            <a:r>
              <a:rPr lang="ru-RU" sz="1600" i="1" dirty="0"/>
              <a:t>для заместителей директора, старших воспитателей  МКОУ СОШ (ДОО), Прогимназий, МДОУ  </a:t>
            </a:r>
          </a:p>
          <a:p>
            <a:pPr algn="r"/>
            <a:r>
              <a:rPr lang="ru-RU" sz="1600" i="1" dirty="0"/>
              <a:t>Тема </a:t>
            </a:r>
            <a:r>
              <a:rPr lang="ru-RU" sz="1600" i="1" dirty="0" smtClean="0"/>
              <a:t>«</a:t>
            </a:r>
            <a:r>
              <a:rPr lang="ru-RU" sz="1600" i="1" dirty="0"/>
              <a:t>Сотрудничество ДОО с родителями воспитанников в соответствии с требованиями ФГОС</a:t>
            </a:r>
            <a:r>
              <a:rPr lang="ru-RU" sz="1600" i="1" dirty="0" smtClean="0"/>
              <a:t>»</a:t>
            </a:r>
          </a:p>
          <a:p>
            <a:pPr algn="r"/>
            <a:r>
              <a:rPr lang="ru-RU" sz="1600" b="1" dirty="0" smtClean="0"/>
              <a:t>Подготовила </a:t>
            </a:r>
          </a:p>
          <a:p>
            <a:pPr algn="r"/>
            <a:r>
              <a:rPr lang="ru-RU" sz="1600" b="1" dirty="0" smtClean="0"/>
              <a:t>И.О. зам директора по УВР</a:t>
            </a:r>
          </a:p>
          <a:p>
            <a:pPr algn="r"/>
            <a:r>
              <a:rPr lang="ru-RU" sz="1600" b="1" dirty="0" smtClean="0"/>
              <a:t>Ермолаева Г.П.</a:t>
            </a:r>
          </a:p>
          <a:p>
            <a:pPr algn="r"/>
            <a:endParaRPr lang="ru-RU" sz="1600" dirty="0"/>
          </a:p>
          <a:p>
            <a:pPr algn="r"/>
            <a:endParaRPr lang="ru-RU" sz="1600" dirty="0"/>
          </a:p>
          <a:p>
            <a:pPr algn="r"/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</a:rPr>
              <a:t>	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Позднее выделили для себя качественные показатели инициативность, ответственность, отношение родителей к продуктам совместной деятельности детей и взрослых. </a:t>
            </a:r>
            <a:br>
              <a:rPr lang="ru-RU" sz="2000" b="1" dirty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375182"/>
              </p:ext>
            </p:extLst>
          </p:nvPr>
        </p:nvGraphicFramePr>
        <p:xfrm>
          <a:off x="251519" y="1556791"/>
          <a:ext cx="8683462" cy="53012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6252"/>
                <a:gridCol w="1810293"/>
                <a:gridCol w="1800200"/>
                <a:gridCol w="1986717"/>
              </a:tblGrid>
              <a:tr h="88353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Качественные показатели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2014-2015уч.г.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2015-2016уч.г.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3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Конец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1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50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положительное отношение родителей к продуктам совместной деятельности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81980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/>
              <a:t> </a:t>
            </a:r>
            <a:br>
              <a:rPr lang="ru-RU" sz="3600" dirty="0"/>
            </a:br>
            <a:r>
              <a:rPr lang="ru-RU" sz="3600" dirty="0"/>
              <a:t>Такой анализ позволил выделить три группы </a:t>
            </a:r>
            <a:r>
              <a:rPr lang="ru-RU" sz="3600" dirty="0" smtClean="0"/>
              <a:t>родителей: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931936"/>
              </p:ext>
            </p:extLst>
          </p:nvPr>
        </p:nvGraphicFramePr>
        <p:xfrm>
          <a:off x="251520" y="1628799"/>
          <a:ext cx="8640960" cy="51622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64496"/>
                <a:gridCol w="1440160"/>
                <a:gridCol w="1440160"/>
                <a:gridCol w="1296144"/>
              </a:tblGrid>
              <a:tr h="35489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Группы родителей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2014-2015уч.г.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2015-2016уч.г.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8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Конец года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Начало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Конец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7744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Родитель – лидер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умеют и с удовольствием участвуют в воспитательно-образовательном процессе, видят ценность любой работы детского учреждения.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646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Родитель – исполнитель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принимают участие при условии значимой мотивации.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19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</a:rPr>
                        <a:t>Родитель- критический наблюдатель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</a:rPr>
                        <a:t>желающие решить проблемы с помощью специалистов; равнодушные, живущие по принципу «меня воспитывали так же».</a:t>
                      </a:r>
                      <a:endParaRPr lang="ru-RU" sz="1800" b="0" i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Вывод: </a:t>
            </a:r>
            <a:r>
              <a:rPr lang="ru-RU" sz="4800" dirty="0"/>
              <a:t>Использование разнообразных </a:t>
            </a:r>
            <a:endParaRPr lang="ru-RU" sz="4800" dirty="0" smtClean="0"/>
          </a:p>
          <a:p>
            <a:r>
              <a:rPr lang="ru-RU" sz="4800" dirty="0" smtClean="0"/>
              <a:t>форм работы помогает</a:t>
            </a:r>
            <a:r>
              <a:rPr lang="ru-RU" sz="4800" dirty="0"/>
              <a:t> родителям  из «зрителей» и «</a:t>
            </a:r>
            <a:r>
              <a:rPr lang="ru-RU" sz="4800" dirty="0" smtClean="0"/>
              <a:t>наблюдателей</a:t>
            </a:r>
            <a:r>
              <a:rPr lang="ru-RU" sz="4800" dirty="0"/>
              <a:t>»  становятся  активными  участниками  образовательного и воспитательного процесса их детей</a:t>
            </a:r>
            <a:r>
              <a:rPr lang="ru-RU" sz="4800" dirty="0" smtClean="0"/>
              <a:t>.</a:t>
            </a:r>
            <a:endParaRPr lang="en-US" sz="4800" dirty="0" smtClean="0"/>
          </a:p>
          <a:p>
            <a:endParaRPr lang="en-US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7118977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492896"/>
            <a:ext cx="8568952" cy="4248472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 </a:t>
            </a:r>
            <a:r>
              <a:rPr lang="ru-RU" dirty="0" smtClean="0">
                <a:solidFill>
                  <a:schemeClr val="tx1"/>
                </a:solidFill>
              </a:rPr>
              <a:t> 1. Повышается психолого-педагогическая грамотность родителей и культура межличностного взаимодействия детей в детском саду,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2. Увеличивается количество родителей-исполнителей, а не наблюдателей,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 Активно проявляется интерес к жизни дошкольного учреждения и группы,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4. Изменяется характер вопросов родителей к педагогам и специалистам,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5. Овладение необходимыми практическими умениями и навыками воспитания и образования детей дошкольного возраста,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6. Повышается процент посещения родителями различных мероприятий в детском саду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7. Обобщается передовой опыт семейного воспитания.</a:t>
            </a:r>
          </a:p>
          <a:p>
            <a:pPr>
              <a:buFont typeface="Wingdings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</a:rPr>
              <a:t>Систематическая и разнообразная работа с родителями даёт  положительные результаты: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060848"/>
            <a:ext cx="4536504" cy="453650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сайт детского сада и группы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фотовыставки и фотомонтаж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проведение акций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почта доверия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выпуски стенгазет и плакатов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презентации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круглый стол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выставка семейных реликвий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брошюры, листовки, буклеты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совместные прогулки и экскурсии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проведение тренингов и деловой игры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проведение мастер-классов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Нетрадиционные формы взаимодействия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1026" name="Picture 2" descr="E:\Новая папка (2)\1294120050_resize-of-samoletik_maslennica_2009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239" t="8479" r="2388" b="10618"/>
          <a:stretch/>
        </p:blipFill>
        <p:spPr bwMode="auto">
          <a:xfrm>
            <a:off x="4788024" y="2204864"/>
            <a:ext cx="4176464" cy="45365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Безымянный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3208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0930471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55\Desktop\Безымянный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9" r="13833"/>
          <a:stretch/>
        </p:blipFill>
        <p:spPr bwMode="auto">
          <a:xfrm>
            <a:off x="4578776" y="188640"/>
            <a:ext cx="4584357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555\Desktop\Безымянный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4" t="2026" r="1885"/>
          <a:stretch/>
        </p:blipFill>
        <p:spPr bwMode="auto">
          <a:xfrm>
            <a:off x="0" y="188640"/>
            <a:ext cx="4578776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73099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Изменение позиции педагога для выстраивания взаимодействия и сотрудничества с семьями воспитанников </a:t>
            </a: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79512" y="1556792"/>
            <a:ext cx="4290556" cy="43924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6">
                    <a:lumMod val="25000"/>
                  </a:schemeClr>
                </a:solidFill>
              </a:rPr>
              <a:t>Традиционная роль педагога</a:t>
            </a:r>
            <a:endParaRPr lang="ru-RU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Выступающий лидер (указывает, как надо поступать)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Руководит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Оценивает ребенка и предоставляет родителям информацию о его развитии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Ответы на все вопросы знает сам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Ставит цели развития ребенка и группы в целом.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Ожидает, что родители будут относиться к нему как к знатоку – специалисту.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27984" y="1556792"/>
            <a:ext cx="4716016" cy="48245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solidFill>
                  <a:schemeClr val="accent6">
                    <a:lumMod val="25000"/>
                  </a:schemeClr>
                </a:solidFill>
              </a:rPr>
              <a:t>Педагог – партнер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Гид (ведет, опираясь на инициативу участников)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Задает вопросы.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Спрашивает родителей о ребенке и вместе с ними оценивает его развитие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Ищет решение проблемы вместе с родителями.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Узнает цели и пожелания родителей в отношении их ребенка и группы в целом и добавляет к ним свои предложения.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100" b="1" dirty="0" smtClean="0"/>
              <a:t>Вместе с родителями обсуждает и находит те виды детской деятельности, которые подходят по условиям и стилю жизни.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8786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одна цель – воспитывать будущих созидателей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1"/>
          <p:cNvSpPr>
            <a:spLocks noGrp="1"/>
          </p:cNvSpPr>
          <p:nvPr>
            <p:ph idx="1"/>
          </p:nvPr>
        </p:nvSpPr>
        <p:spPr>
          <a:xfrm>
            <a:off x="251521" y="1628800"/>
            <a:ext cx="8640960" cy="44973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не останавливаемся  на достигнутом, продолжаем  искать новые пути сотрудничества с родителями. Ведь у нас одна цель – воспитывать будущих созидателей жизни. Каков человек – таков мир, который он создает вокруг себя.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Хочется верить, что </a:t>
            </a:r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наши дети, когда вырастут, будут любить и оберегать своих близких.</a:t>
            </a:r>
            <a:endParaRPr lang="ru-RU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052389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067128" cy="216024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>
                <a:solidFill>
                  <a:schemeClr val="tx1"/>
                </a:solidFill>
              </a:rPr>
              <a:t>Семья и детский сад два воспитательных феномена, каждый из которых по –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</a:t>
            </a:r>
            <a:r>
              <a:rPr lang="ru-RU" sz="3600" i="1" dirty="0">
                <a:solidFill>
                  <a:schemeClr val="tx1"/>
                </a:solidFill>
              </a:rPr>
              <a:t/>
            </a:r>
            <a:br>
              <a:rPr lang="ru-RU" sz="3600" i="1" dirty="0">
                <a:solidFill>
                  <a:schemeClr val="tx1"/>
                </a:solidFill>
              </a:rPr>
            </a:br>
            <a:endParaRPr lang="ru-RU" sz="3600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871296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189185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 статье 18 Закона РФ «Об образовании» говорится: </a:t>
            </a:r>
          </a:p>
          <a:p>
            <a:pPr marL="0" indent="0">
              <a:buNone/>
            </a:pPr>
            <a:r>
              <a:rPr lang="ru-RU" sz="2000" b="1" i="1" u="sng" dirty="0" smtClean="0">
                <a:solidFill>
                  <a:schemeClr val="tx1"/>
                </a:solidFill>
              </a:rPr>
              <a:t>«Родители являются первыми педагогами. Они обязаны заложить первые основы физического, нравственного и интеллектуального развития личности ребенка в раннем возрасте».</a:t>
            </a: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36912"/>
            <a:ext cx="6624736" cy="42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6561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«…дошкольник не эстафета, которую передаёт семья в руки педагогов детского сада. Здесь важен не принцип параллельности, а принцип взаимопроникновения двух социальных институтов…Тенденция, направленная на укрепление семьи, минимизирует общественное воспитание в пользу семейного». </a:t>
            </a:r>
          </a:p>
          <a:p>
            <a:pPr marL="0" indent="0" algn="r"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 (Из концепции дошкольного воспитания)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H="1">
            <a:off x="17045045" y="142852"/>
            <a:ext cx="45719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9856" b="93510" l="10000" r="94219">
                        <a14:foregroundMark x1="38906" y1="52644" x2="38906" y2="52644"/>
                        <a14:foregroundMark x1="41719" y1="77644" x2="41719" y2="77644"/>
                        <a14:foregroundMark x1="41563" y1="87260" x2="41563" y2="87260"/>
                        <a14:foregroundMark x1="48594" y1="86298" x2="48594" y2="86298"/>
                        <a14:foregroundMark x1="40938" y1="93510" x2="40938" y2="93510"/>
                        <a14:foregroundMark x1="61406" y1="64423" x2="61406" y2="64423"/>
                        <a14:foregroundMark x1="69531" y1="52404" x2="69531" y2="52404"/>
                        <a14:foregroundMark x1="66250" y1="47356" x2="66250" y2="47356"/>
                        <a14:foregroundMark x1="61719" y1="72356" x2="61719" y2="72356"/>
                        <a14:foregroundMark x1="67500" y1="80048" x2="67500" y2="80048"/>
                        <a14:foregroundMark x1="65156" y1="80769" x2="65156" y2="80769"/>
                        <a14:foregroundMark x1="88281" y1="39904" x2="88281" y2="39904"/>
                        <a14:foregroundMark x1="94219" y1="22596" x2="94219" y2="22596"/>
                        <a14:foregroundMark x1="86719" y1="89663" x2="86719" y2="89663"/>
                        <a14:foregroundMark x1="79844" y1="34135" x2="79844" y2="34135"/>
                        <a14:foregroundMark x1="72656" y1="37260" x2="72656" y2="37260"/>
                        <a14:foregroundMark x1="64844" y1="72837" x2="64844" y2="72837"/>
                        <a14:foregroundMark x1="61719" y1="72596" x2="61719" y2="72596"/>
                        <a14:foregroundMark x1="59375" y1="72596" x2="59375" y2="72596"/>
                        <a14:foregroundMark x1="56563" y1="72837" x2="56563" y2="72837"/>
                        <a14:foregroundMark x1="40938" y1="63942" x2="40938" y2="63942"/>
                        <a14:foregroundMark x1="34219" y1="82212" x2="34219" y2="82212"/>
                        <a14:foregroundMark x1="37969" y1="80288" x2="37969" y2="80288"/>
                        <a14:foregroundMark x1="16094" y1="81971" x2="16094" y2="81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640960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928992" cy="864096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2800" dirty="0" smtClean="0"/>
              <a:t>Особенности взаимодействия педагогического коллектива ДОУ с семьями воспитанников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233047415"/>
              </p:ext>
            </p:extLst>
          </p:nvPr>
        </p:nvGraphicFramePr>
        <p:xfrm>
          <a:off x="179512" y="1700808"/>
          <a:ext cx="87129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119675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Цель: сделать родителей активными участниками педагогического процесса, оказав им помощь в реализации ответственности за воспитание и обучение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046045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338328"/>
            <a:ext cx="8712968" cy="125272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/>
              <a:t>Задачи, решаемые в процессе организации взаимодействия педагогического коллектива дошкольного учреждения с родителями воспитанников дошкольного учреждения 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539552" y="2073540"/>
            <a:ext cx="2610106" cy="1692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Приобщение родителей к участию в жизни детского сада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923410" y="2073540"/>
            <a:ext cx="2304256" cy="1692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Возрождение традиций семейного воспитания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5923410" y="4645122"/>
            <a:ext cx="2304256" cy="1692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Повышение педагогической культуры родителей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609427" y="4620512"/>
            <a:ext cx="2470355" cy="169218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Изучение и обобщение лучшего опыта семейного воспитания 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3380291" y="2987214"/>
            <a:ext cx="2304256" cy="16921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02380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10600" cy="882650"/>
          </a:xfrm>
        </p:spPr>
        <p:txBody>
          <a:bodyPr>
            <a:noAutofit/>
          </a:bodyPr>
          <a:lstStyle/>
          <a:p>
            <a:r>
              <a:rPr lang="ru-RU" sz="3600" dirty="0" smtClean="0"/>
              <a:t>Виды взаимоотношений дошкольного учреждения с семьями воспитанников</a:t>
            </a:r>
            <a:endParaRPr lang="ru-RU" sz="36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51520" y="2204864"/>
            <a:ext cx="4290556" cy="6397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Сотрудничество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3140968"/>
            <a:ext cx="4248472" cy="28083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Э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то общение на равных, где ни одной из сторон взаимодействия не принадлежит привилегия указывать, контролировать, оценивать.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716017" y="2204864"/>
            <a:ext cx="4176463" cy="63976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Взаимодействие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788024" y="3140968"/>
            <a:ext cx="4104456" cy="280831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пособ организации совместной деятельности, которая осуществляется на основании социальной перцепции и с помощью общения.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22838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4" grpId="0" build="p" animBg="1"/>
      <p:bldP spid="7" grpId="0" build="p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323528" y="404664"/>
            <a:ext cx="8496944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Структурно –функциональная модель </a:t>
            </a:r>
            <a:endParaRPr lang="ru-RU" sz="2400" b="1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  <a:p>
            <a:pPr algn="ctr">
              <a:spcAft>
                <a:spcPts val="400"/>
              </a:spcAft>
            </a:pPr>
            <a:r>
              <a:rPr lang="ru-RU" sz="24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взаимодействия </a:t>
            </a:r>
            <a:r>
              <a:rPr lang="ru-RU" sz="2400" b="1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с </a:t>
            </a:r>
            <a:r>
              <a:rPr lang="ru-RU" sz="24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семьей</a:t>
            </a:r>
            <a:endParaRPr lang="ru-RU" sz="2400" b="1" dirty="0">
              <a:effectLst/>
              <a:ea typeface="Times New Roman"/>
              <a:cs typeface="Times New Roman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0938979"/>
              </p:ext>
            </p:extLst>
          </p:nvPr>
        </p:nvGraphicFramePr>
        <p:xfrm>
          <a:off x="153224" y="1403371"/>
          <a:ext cx="8928992" cy="5401256"/>
        </p:xfrm>
        <a:graphic>
          <a:graphicData uri="http://schemas.openxmlformats.org/drawingml/2006/table">
            <a:tbl>
              <a:tblPr firstRow="1" firstCol="1" bandRow="1"/>
              <a:tblGrid>
                <a:gridCol w="2381189"/>
                <a:gridCol w="4071067"/>
                <a:gridCol w="2476736"/>
              </a:tblGrid>
              <a:tr h="480015">
                <a:tc>
                  <a:txBody>
                    <a:bodyPr/>
                    <a:lstStyle/>
                    <a:p>
                      <a:pPr marL="2159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 – аналитический блок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Практический блок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Контрольно – оценочный блок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8DC"/>
                    </a:solidFill>
                  </a:tcPr>
                </a:tc>
              </a:tr>
              <a:tr h="491357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Сбор и анализ сведений о родителях и детях;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семей, их трудностей и запросов;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Выявление готовности семьи сотрудничать с дошкольным учреждением.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сбора необходимой информации нужно разработать анкету для родителей с целью узнать их мнение по поводу работы педагогов группы и для воспитателей групп с целью выявления актуальных проблем взаимодействия с родителями.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1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рамках блока собирается информация, направленная на решение конкретных задач. К этой работе </a:t>
                      </a:r>
                      <a:r>
                        <a:rPr lang="ru-RU" sz="1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привлекаются, </a:t>
                      </a: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специалисты, педагоги, психологи. Их работа строиться на информации, полученной на анализе ситуации первого блока.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Выявленные данные определяют формы и методы работы педагогов с семьями: опросы, анкетирование, патронаж, наблюдение,  изучение медицинских карт и специальные диагностические методики, используемые психологом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Данный блок включает работу с родителями по двум взаимосвязанным направлениям: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1.Просвещение родителей , передача информации по тому или иному вопросу(лекции, консультирование, листы- памятки)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2.Организация продуктивного общения всех участников образовательного пространства, то есть обмен мыслями, идеями, чувствами</a:t>
                      </a: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1B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 него включен анализ эффективности (количественной и качественной) мероприятий, которые проводятся специалистами детского сада.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Для осуществления контроля качества проведения того или иного мероприятия родителям предлагаются: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оценочные листы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в которых они могут отразить свои отзывы;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групповое обсуждение </a:t>
                      </a:r>
                      <a:r>
                        <a:rPr lang="ru-RU" sz="16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родителями и педагогами участия родителей в организационных мероприятиях в разных формах.</a:t>
                      </a:r>
                    </a:p>
                  </a:txBody>
                  <a:tcPr marL="49434" marR="49434" marT="0" marB="0">
                    <a:lnL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676A5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1B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175751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9208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«Включенность» родителей в образовательном процессе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11883394"/>
              </p:ext>
            </p:extLst>
          </p:nvPr>
        </p:nvGraphicFramePr>
        <p:xfrm>
          <a:off x="251519" y="1844824"/>
          <a:ext cx="8712969" cy="4337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543"/>
                <a:gridCol w="1458331"/>
                <a:gridCol w="1492646"/>
                <a:gridCol w="1492646"/>
                <a:gridCol w="1388803"/>
              </a:tblGrid>
              <a:tr h="26839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2014-2015уч.г.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2015-2016уч.г.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8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 года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Конец года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Начало года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Конец года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Родительские собрания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91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Совместные мероприятия родителей и детей в ДОО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85%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299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Консультации для родителей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4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День «Открытых дверей»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95%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Помощь родителей в оснащении педагогического процесса.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36%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50%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70%</a:t>
                      </a:r>
                      <a:endParaRPr lang="ru-RU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5008" y="1403045"/>
            <a:ext cx="874948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показатель присутствия родителей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56260054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1023</TotalTime>
  <Words>1043</Words>
  <Application>Microsoft Office PowerPoint</Application>
  <PresentationFormat>Экран (4:3)</PresentationFormat>
  <Paragraphs>171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Слайд 1</vt:lpstr>
      <vt:lpstr>Семья и детский сад два воспитательных феномена, каждый из которых по – своему дает ребенку социальный опыт, но только в сочетании друг с другом они создают оптимальные условия для вхождения маленького человека в большой мир. </vt:lpstr>
      <vt:lpstr>Слайд 3</vt:lpstr>
      <vt:lpstr>Слайд 4</vt:lpstr>
      <vt:lpstr>  Особенности взаимодействия педагогического коллектива ДОУ с семьями воспитанников   </vt:lpstr>
      <vt:lpstr>Задачи, решаемые в процессе организации взаимодействия педагогического коллектива дошкольного учреждения с родителями воспитанников дошкольного учреждения </vt:lpstr>
      <vt:lpstr>Виды взаимоотношений дошкольного учреждения с семьями воспитанников</vt:lpstr>
      <vt:lpstr>Слайд 8</vt:lpstr>
      <vt:lpstr>«Включенность» родителей в образовательном процессе</vt:lpstr>
      <vt:lpstr>  Позднее выделили для себя качественные показатели инициативность, ответственность, отношение родителей к продуктам совместной деятельности детей и взрослых.  </vt:lpstr>
      <vt:lpstr>  Такой анализ позволил выделить три группы родителей: </vt:lpstr>
      <vt:lpstr>Систематическая и разнообразная работа с родителями даёт  положительные результаты:</vt:lpstr>
      <vt:lpstr>Нетрадиционные формы взаимодействия:</vt:lpstr>
      <vt:lpstr>Слайд 14</vt:lpstr>
      <vt:lpstr>Слайд 15</vt:lpstr>
      <vt:lpstr>Изменение позиции педагога для выстраивания взаимодействия и сотрудничества с семьями воспитанников </vt:lpstr>
      <vt:lpstr>У нас одна цель – воспитывать будущих созидателей жизни.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детский сад № 4 «Золотой петушок» с. Пригородное</dc:title>
  <dc:creator>555</dc:creator>
  <cp:lastModifiedBy>Admin</cp:lastModifiedBy>
  <cp:revision>88</cp:revision>
  <dcterms:modified xsi:type="dcterms:W3CDTF">2002-12-31T21:33:41Z</dcterms:modified>
</cp:coreProperties>
</file>