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9" r:id="rId3"/>
    <p:sldId id="261" r:id="rId4"/>
    <p:sldId id="277" r:id="rId5"/>
    <p:sldId id="262" r:id="rId6"/>
    <p:sldId id="256" r:id="rId7"/>
    <p:sldId id="258" r:id="rId8"/>
    <p:sldId id="280" r:id="rId9"/>
    <p:sldId id="282" r:id="rId10"/>
    <p:sldId id="283" r:id="rId11"/>
    <p:sldId id="284" r:id="rId12"/>
    <p:sldId id="263" r:id="rId13"/>
    <p:sldId id="264" r:id="rId14"/>
    <p:sldId id="271" r:id="rId15"/>
    <p:sldId id="266" r:id="rId16"/>
    <p:sldId id="272" r:id="rId17"/>
    <p:sldId id="265" r:id="rId18"/>
    <p:sldId id="273" r:id="rId19"/>
    <p:sldId id="269" r:id="rId20"/>
    <p:sldId id="274" r:id="rId21"/>
    <p:sldId id="270" r:id="rId22"/>
    <p:sldId id="275" r:id="rId23"/>
    <p:sldId id="285" r:id="rId24"/>
    <p:sldId id="276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26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51" autoAdjust="0"/>
    <p:restoredTop sz="94621" autoAdjust="0"/>
  </p:normalViewPr>
  <p:slideViewPr>
    <p:cSldViewPr>
      <p:cViewPr varScale="1">
        <p:scale>
          <a:sx n="70" d="100"/>
          <a:sy n="70" d="100"/>
        </p:scale>
        <p:origin x="-8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982F-19F4-4002-9C4D-02E41D40147C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E799-F91D-42AD-A9C4-D0801BCFF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7982F-19F4-4002-9C4D-02E41D40147C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E799-F91D-42AD-A9C4-D0801BCFF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4;&#1058;&#1050;&#1056;&#1067;&#1058;&#1067;&#1049;%20&#1059;&#1056;&#1054;&#1050;\&#1079;&#1074;&#1091;&#1082;&#1080;%20&#1082;%20&#1087;&#1088;&#1077;&#1079;&#1077;&#1085;&#1090;&#1072;&#1094;&#1080;&#1080;\1.mp3" TargetMode="Externa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4;&#1058;&#1050;&#1056;&#1067;&#1058;&#1067;&#1049;%20&#1059;&#1056;&#1054;&#1050;\&#1079;&#1074;&#1091;&#1082;&#1080;%20&#1082;%20&#1087;&#1088;&#1077;&#1079;&#1077;&#1085;&#1090;&#1072;&#1094;&#1080;&#1080;\2.mp3" TargetMode="Externa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g-fotki.yandex.ru/get/4013/ivanovideo.0/0_1c09c_7581114c_ori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4013/ivanovideo.0/0_1c09c_7581114c_ori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4;&#1058;&#1050;&#1056;&#1067;&#1058;&#1067;&#1049;%20&#1059;&#1056;&#1054;&#1050;\&#1079;&#1074;&#1091;&#1082;&#1080;%20&#1082;%20&#1087;&#1088;&#1077;&#1079;&#1077;&#1085;&#1090;&#1072;&#1094;&#1080;&#1080;\3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skazki-chudu.ucoz.ru/Facti/p_1268755967_1268755994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kazki-chudu.ucoz.ru/Facti/p_1268755967_1268755994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4;&#1058;&#1050;&#1056;&#1067;&#1058;&#1067;&#1049;%20&#1059;&#1056;&#1054;&#1050;\&#1079;&#1074;&#1091;&#1082;&#1080;%20&#1082;%20&#1087;&#1088;&#1077;&#1079;&#1077;&#1085;&#1090;&#1072;&#1094;&#1080;&#1080;\4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4;&#1058;&#1050;&#1056;&#1067;&#1058;&#1067;&#1049;%20&#1059;&#1056;&#1054;&#1050;\&#1079;&#1074;&#1091;&#1082;&#1080;%20&#1082;%20&#1087;&#1088;&#1077;&#1079;&#1077;&#1085;&#1090;&#1072;&#1094;&#1080;&#1080;\5.mp3" TargetMode="Externa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4;&#1058;&#1050;&#1056;&#1067;&#1058;&#1067;&#1049;%20&#1059;&#1056;&#1054;&#1050;\&#1079;&#1074;&#1091;&#1082;&#1080;%20&#1082;%20&#1087;&#1088;&#1077;&#1079;&#1077;&#1085;&#1090;&#1072;&#1094;&#1080;&#1080;\0.mp3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nice-places.com/data/articles/gallery/355/2918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hyperlink" Target="http://www.koipkro.kostroma.ru/koiro/RESC/CDODI/test2/DocLib9/%D0%B7%D0%B0%D0%B4%D0%B0%D0%BD%D0%B8%D1%8F%20%D0%B4%D0%BB%D1%8F%20%D0%B2%D0%BD%D0%B5%D0%BA%D0%BB%D0%B0%D1%81%D1%81%D0%BD%D0%BE%D0%B3%D0%BE%20%D1%87%D1%82%D0%B5%D0%BD%D0%B8%D1%8F/3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004.radikal.ru/i205/1010/34/1410b740d10e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photos.lifeisphoto.ru/71/0/711519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500174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+mn-lt"/>
              </a:rPr>
              <a:t>Литературное чтение </a:t>
            </a:r>
            <a:br>
              <a:rPr lang="ru-RU" sz="5400" dirty="0" smtClean="0">
                <a:latin typeface="+mn-lt"/>
              </a:rPr>
            </a:br>
            <a:r>
              <a:rPr lang="ru-RU" sz="5400" dirty="0" smtClean="0">
                <a:latin typeface="+mn-lt"/>
              </a:rPr>
              <a:t>2 класс</a:t>
            </a:r>
            <a:endParaRPr lang="ru-RU" sz="5400" dirty="0"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Трофимова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Наталья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Алексеевна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учитель начальных классов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МБОУ  Павловской НОШ</a:t>
            </a:r>
            <a:endParaRPr lang="en-US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.о. Домодедово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428868"/>
            <a:ext cx="800105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ФИЗМИНУТКА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глаз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246784-10c52c82d8ed3b6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6216" y="0"/>
            <a:ext cx="920167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" name="Рисунок 17" descr="0_6d3d3_3c9f87f8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982117">
            <a:off x="462605" y="707322"/>
            <a:ext cx="1606581" cy="1072650"/>
          </a:xfrm>
          <a:prstGeom prst="rect">
            <a:avLst/>
          </a:prstGeom>
        </p:spPr>
      </p:pic>
      <p:pic>
        <p:nvPicPr>
          <p:cNvPr id="10" name="Рисунок 9" descr="2765630-83d0ccc18d5ddf2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7429520" y="500042"/>
            <a:ext cx="1524000" cy="1438275"/>
          </a:xfrm>
          <a:prstGeom prst="rect">
            <a:avLst/>
          </a:prstGeom>
        </p:spPr>
      </p:pic>
    </p:spTree>
  </p:cSld>
  <p:clrMapOvr>
    <a:masterClrMapping/>
  </p:clrMapOvr>
  <p:transition advClick="0" advTm="8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1041 L -0.80885 0.72727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" y="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892 0.73445 L 0.05503 0.7134 " pathEditMode="relative" ptsTypes="AA">
                                      <p:cBhvr>
                                        <p:cTn id="7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4 0.7134 L -0.8111 -0.03145 " pathEditMode="relative" ptsTypes="AA">
                                      <p:cBhvr>
                                        <p:cTn id="8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111 -0.03145 L 0.00799 -0.0104 " pathEditMode="relative" ptsTypes="AA">
                                      <p:cBhvr>
                                        <p:cTn id="8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3000"/>
                            </p:stCondLst>
                            <p:childTnLst>
                              <p:par>
                                <p:cTn id="86" presetID="1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39 0.08351 C 0.08889 0.27921 -0.05086 0.55032 -0.28732 0.68518 C -0.52361 0.82166 -0.76701 0.77215 -0.83055 0.57622 C -0.89392 0.38099 -0.75277 0.11173 -0.51701 -0.02382 C -0.28125 -0.15961 -0.03889 -0.11219 0.02639 0.08351 Z " pathEditMode="relative" rAng="3999563" ptsTypes="fffff">
                                      <p:cBhvr>
                                        <p:cTn id="8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" y="2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3000"/>
                            </p:stCondLst>
                            <p:childTnLst>
                              <p:par>
                                <p:cTn id="8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5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5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48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1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40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7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63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66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69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72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78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81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8400"/>
                            </p:stCondLst>
                            <p:childTnLst>
                              <p:par>
                                <p:cTn id="136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87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93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9600"/>
                            </p:stCondLst>
                            <p:childTnLst>
                              <p:par>
                                <p:cTn id="148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99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0200"/>
                            </p:stCondLst>
                            <p:childTnLst>
                              <p:par>
                                <p:cTn id="154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08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110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14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1700"/>
                            </p:stCondLst>
                            <p:childTnLst>
                              <p:par>
                                <p:cTn id="16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2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2300"/>
                            </p:stCondLst>
                            <p:childTnLst>
                              <p:par>
                                <p:cTn id="17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2600"/>
                            </p:stCondLst>
                            <p:childTnLst>
                              <p:par>
                                <p:cTn id="178" presetID="59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9 0.08374 C 0.06597 -0.08304 0.19184 -0.15567 0.27309 -0.08905 C 0.3566 -0.02012 0.36406 0.16193 0.2868 0.32894 C 0.20955 0.49596 0.21684 0.67824 0.30035 0.74694 C 0.38177 0.81402 0.50781 0.74092 0.58507 0.57414 " pathEditMode="relative" rAng="1904612" ptsTypes="fffff">
                                      <p:cBhvr>
                                        <p:cTn id="179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" y="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8600"/>
                            </p:stCondLst>
                            <p:childTnLst>
                              <p:par>
                                <p:cTn id="181" presetID="26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8 0.08374 C -0.05555 0.21259 -0.00694 0.36988 0.0974 0.43327 C 0.22014 0.50775 0.30452 0.41777 0.34705 0.35855 L 0.39861 0.27689 C 0.44184 0.2186 0.52865 0.13024 0.66754 0.21444 C 0.75625 0.26857 0.82118 0.43535 0.77709 0.56396 C 0.73299 0.69258 0.59566 0.73676 0.50677 0.68263 C 0.36823 0.5982 0.36146 0.45247 0.36615 0.37035 L 0.37917 0.2651 C 0.38472 0.18344 0.38073 0.03979 0.25799 -0.03493 C 0.15382 -0.09831 0.03264 -0.04441 -0.01128 0.08374 Z " pathEditMode="relative" rAng="1476687" ptsTypes="ffFffffFfff">
                                      <p:cBhvr>
                                        <p:cTn id="182" dur="1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" y="2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84600"/>
                            </p:stCondLst>
                            <p:childTnLst>
                              <p:par>
                                <p:cTn id="184" presetID="3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23294E-6 C 0.01111 -0.00648 0.09896 -0.10271 0.15069 -0.03886 C 0.23004 0.0576 0.21719 0.17349 0.34236 0.16817 C 0.41997 0.16771 0.54757 0.10016 0.58837 0.14642 C 0.68351 0.24612 0.63177 0.39486 0.56597 0.51261 C 0.47535 0.6824 0.27066 0.69789 0.10903 0.56303 C -0.05243 0.421 -0.08125 0.11497 -2.77778E-7 1.23294E-6 Z " pathEditMode="relative" rAng="2195314" ptsTypes="fffffff">
                                      <p:cBhvr>
                                        <p:cTn id="185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94600"/>
                            </p:stCondLst>
                            <p:childTnLst>
                              <p:par>
                                <p:cTn id="18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071546"/>
            <a:ext cx="75009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строчки в сказке, относящиеся к иллюстрациям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3 из 4420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14480" y="1000108"/>
            <a:ext cx="6786610" cy="5127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3 из 4420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472" y="1000108"/>
            <a:ext cx="2269207" cy="17145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71802" y="2357430"/>
            <a:ext cx="535785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Ж</a:t>
            </a:r>
            <a:r>
              <a:rPr lang="ru-RU" sz="2400" dirty="0" smtClean="0"/>
              <a:t>ил старик со своею старухой</a:t>
            </a:r>
            <a:br>
              <a:rPr lang="ru-RU" sz="2400" dirty="0" smtClean="0"/>
            </a:br>
            <a:r>
              <a:rPr lang="ru-RU" sz="2400" dirty="0" smtClean="0"/>
              <a:t>У самого синего моря;</a:t>
            </a:r>
            <a:br>
              <a:rPr lang="ru-RU" sz="2400" dirty="0" smtClean="0"/>
            </a:br>
            <a:r>
              <a:rPr lang="ru-RU" sz="2400" dirty="0" smtClean="0"/>
              <a:t>Они жили в ветхой землянке</a:t>
            </a:r>
            <a:br>
              <a:rPr lang="ru-RU" sz="2400" dirty="0" smtClean="0"/>
            </a:br>
            <a:r>
              <a:rPr lang="ru-RU" sz="2400" dirty="0" smtClean="0"/>
              <a:t>Ровно тридцать лет и три года.</a:t>
            </a:r>
          </a:p>
          <a:p>
            <a:r>
              <a:rPr lang="ru-RU" sz="2400" dirty="0" smtClean="0"/>
              <a:t>Старик ловил неводом рыбу,</a:t>
            </a:r>
          </a:p>
          <a:p>
            <a:r>
              <a:rPr lang="ru-RU" sz="2400" dirty="0" smtClean="0"/>
              <a:t>Старуха пряла свою пряжу.</a:t>
            </a:r>
          </a:p>
          <a:p>
            <a:r>
              <a:rPr lang="ru-RU" sz="2400" dirty="0" smtClean="0"/>
              <a:t>Раз он в море закинул невод, —</a:t>
            </a:r>
          </a:p>
          <a:p>
            <a:r>
              <a:rPr lang="ru-RU" sz="2400" dirty="0" smtClean="0"/>
              <a:t>Пришел невод с одною тиной.</a:t>
            </a:r>
          </a:p>
          <a:p>
            <a:r>
              <a:rPr lang="ru-RU" sz="2400" dirty="0" smtClean="0"/>
              <a:t>Он в другой раз закинул невод, —</a:t>
            </a:r>
          </a:p>
          <a:p>
            <a:r>
              <a:rPr lang="ru-RU" sz="2400" dirty="0" smtClean="0"/>
              <a:t>Пришел невод с травой морскою.</a:t>
            </a:r>
            <a:endParaRPr lang="ru-RU" sz="2400" dirty="0"/>
          </a:p>
        </p:txBody>
      </p:sp>
      <p:pic>
        <p:nvPicPr>
          <p:cNvPr id="5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11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r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000108"/>
            <a:ext cx="6902171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r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000108"/>
            <a:ext cx="2286016" cy="17272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71802" y="3286124"/>
            <a:ext cx="53578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</a:t>
            </a:r>
            <a:r>
              <a:rPr lang="ru-RU" sz="2400" dirty="0" smtClean="0"/>
              <a:t>ошел он ко своей землянке,</a:t>
            </a:r>
          </a:p>
          <a:p>
            <a:r>
              <a:rPr lang="ru-RU" sz="2400" dirty="0" smtClean="0"/>
              <a:t>А землянки нет уж и следа;</a:t>
            </a:r>
          </a:p>
          <a:p>
            <a:r>
              <a:rPr lang="ru-RU" sz="2400" dirty="0" smtClean="0"/>
              <a:t>Перед ним изба со светелкой,</a:t>
            </a:r>
          </a:p>
          <a:p>
            <a:r>
              <a:rPr lang="ru-RU" sz="2400" dirty="0" smtClean="0"/>
              <a:t>С кирпичною, беленою трубою,</a:t>
            </a:r>
          </a:p>
          <a:p>
            <a:r>
              <a:rPr lang="ru-RU" sz="2400" dirty="0" smtClean="0"/>
              <a:t>С дубовыми, тесовыми вороты.</a:t>
            </a:r>
            <a:endParaRPr lang="ru-RU" sz="2400" dirty="0"/>
          </a:p>
        </p:txBody>
      </p:sp>
      <p:pic>
        <p:nvPicPr>
          <p:cNvPr id="6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43900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4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6 из 442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14480" y="857232"/>
            <a:ext cx="6902173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6 из 442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1472" y="1000108"/>
            <a:ext cx="2286016" cy="17272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14678" y="2571744"/>
            <a:ext cx="51435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</a:t>
            </a:r>
            <a:r>
              <a:rPr lang="ru-RU" sz="2400" dirty="0" smtClean="0"/>
              <a:t>таричок к старухе воротился,</a:t>
            </a:r>
            <a:br>
              <a:rPr lang="ru-RU" sz="2400" dirty="0" smtClean="0"/>
            </a:br>
            <a:r>
              <a:rPr lang="ru-RU" sz="2400" dirty="0" smtClean="0"/>
              <a:t>Что ж? пред ним царские палаты,</a:t>
            </a:r>
            <a:br>
              <a:rPr lang="ru-RU" sz="2400" dirty="0" smtClean="0"/>
            </a:br>
            <a:r>
              <a:rPr lang="ru-RU" sz="2400" dirty="0" smtClean="0"/>
              <a:t>В палатах видит свою старуху,</a:t>
            </a:r>
            <a:br>
              <a:rPr lang="ru-RU" sz="2400" dirty="0" smtClean="0"/>
            </a:br>
            <a:r>
              <a:rPr lang="ru-RU" sz="2400" dirty="0" smtClean="0"/>
              <a:t>За столом сидит она царицей,</a:t>
            </a:r>
          </a:p>
          <a:p>
            <a:r>
              <a:rPr lang="ru-RU" sz="2400" dirty="0" smtClean="0"/>
              <a:t>Служат ей бояре да дворяне,</a:t>
            </a:r>
          </a:p>
          <a:p>
            <a:r>
              <a:rPr lang="ru-RU" sz="2400" dirty="0" smtClean="0"/>
              <a:t>Наливают ей заморские вины;</a:t>
            </a:r>
          </a:p>
          <a:p>
            <a:r>
              <a:rPr lang="ru-RU" sz="2400" dirty="0" smtClean="0"/>
              <a:t>Заедает она пряником печатным;</a:t>
            </a:r>
          </a:p>
          <a:p>
            <a:r>
              <a:rPr lang="ru-RU" sz="2400" dirty="0" smtClean="0"/>
              <a:t>Вкруг ее стоит грозная стража,</a:t>
            </a:r>
          </a:p>
          <a:p>
            <a:r>
              <a:rPr lang="ru-RU" sz="2400" dirty="0" smtClean="0"/>
              <a:t>На плечах топорики держат.</a:t>
            </a:r>
            <a:endParaRPr lang="ru-RU" sz="2400" dirty="0"/>
          </a:p>
        </p:txBody>
      </p:sp>
      <p:pic>
        <p:nvPicPr>
          <p:cNvPr id="5" name="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15338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11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60 из 442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85918" y="1000108"/>
            <a:ext cx="6786610" cy="5127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571612"/>
            <a:ext cx="8358246" cy="302897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53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53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53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53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ru-RU" sz="53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</a:t>
            </a: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53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3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53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НД</a:t>
            </a: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3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ПЬ</a:t>
            </a:r>
            <a:r>
              <a:rPr lang="ru-RU" sz="53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53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53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3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ГЕЕ</a:t>
            </a: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АВЗИ</a:t>
            </a:r>
            <a:r>
              <a:rPr lang="ru-RU" sz="53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53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53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</a:t>
            </a:r>
            <a:r>
              <a:rPr lang="ru-RU" sz="53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53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53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53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60 из 442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1472" y="928670"/>
            <a:ext cx="2458307" cy="18573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86116" y="2928934"/>
            <a:ext cx="521497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Г</a:t>
            </a:r>
            <a:r>
              <a:rPr lang="ru-RU" sz="2400" dirty="0" smtClean="0"/>
              <a:t>оворит старику старуха:</a:t>
            </a:r>
          </a:p>
          <a:p>
            <a:r>
              <a:rPr lang="ru-RU" sz="2400" dirty="0" smtClean="0"/>
              <a:t>„Воротись, </a:t>
            </a:r>
            <a:r>
              <a:rPr lang="ru-RU" sz="2400" dirty="0" err="1" smtClean="0"/>
              <a:t>поклонися</a:t>
            </a:r>
            <a:r>
              <a:rPr lang="ru-RU" sz="2400" dirty="0" smtClean="0"/>
              <a:t> рыбке.</a:t>
            </a:r>
          </a:p>
          <a:p>
            <a:r>
              <a:rPr lang="ru-RU" sz="2400" dirty="0" smtClean="0"/>
              <a:t>Не хочу быть вольною царицей,</a:t>
            </a:r>
          </a:p>
          <a:p>
            <a:r>
              <a:rPr lang="ru-RU" sz="2400" dirty="0" smtClean="0"/>
              <a:t>Хочу быть владычицей морскою,</a:t>
            </a:r>
          </a:p>
          <a:p>
            <a:r>
              <a:rPr lang="ru-RU" sz="2400" dirty="0" smtClean="0"/>
              <a:t>Чтобы жить мне в </a:t>
            </a:r>
            <a:r>
              <a:rPr lang="ru-RU" sz="2400" dirty="0" err="1" smtClean="0"/>
              <a:t>Окияне</a:t>
            </a:r>
            <a:r>
              <a:rPr lang="ru-RU" sz="2400" dirty="0" smtClean="0"/>
              <a:t> море,</a:t>
            </a:r>
          </a:p>
          <a:p>
            <a:r>
              <a:rPr lang="ru-RU" sz="2400" dirty="0" smtClean="0"/>
              <a:t>Чтоб служила мне рыбка золотая</a:t>
            </a:r>
          </a:p>
          <a:p>
            <a:r>
              <a:rPr lang="ru-RU" sz="2400" dirty="0" smtClean="0"/>
              <a:t>И была б у меня на посылках.“</a:t>
            </a:r>
            <a:endParaRPr lang="ru-RU" sz="2400" dirty="0"/>
          </a:p>
        </p:txBody>
      </p:sp>
      <p:pic>
        <p:nvPicPr>
          <p:cNvPr id="5" name="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15338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5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r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928670"/>
            <a:ext cx="6902141" cy="52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r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928670"/>
            <a:ext cx="2428892" cy="18351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00364" y="3357562"/>
            <a:ext cx="57150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Д</a:t>
            </a:r>
            <a:r>
              <a:rPr lang="ru-RU" sz="2400" dirty="0" smtClean="0"/>
              <a:t>олго у моря ждал он ответа,</a:t>
            </a:r>
          </a:p>
          <a:p>
            <a:r>
              <a:rPr lang="ru-RU" sz="2400" dirty="0" smtClean="0"/>
              <a:t>Не дождался, к старухе воротился — </a:t>
            </a:r>
          </a:p>
          <a:p>
            <a:r>
              <a:rPr lang="ru-RU" sz="2400" dirty="0" smtClean="0"/>
              <a:t>Глядь: опять перед ним землянка;</a:t>
            </a:r>
          </a:p>
          <a:p>
            <a:r>
              <a:rPr lang="ru-RU" sz="2400" dirty="0" smtClean="0"/>
              <a:t>На пороге сидит его старуха,</a:t>
            </a:r>
          </a:p>
          <a:p>
            <a:r>
              <a:rPr lang="ru-RU" sz="2400" dirty="0" smtClean="0"/>
              <a:t>А пред нею разбитое корыто.</a:t>
            </a:r>
            <a:endParaRPr lang="ru-RU" sz="2400" dirty="0"/>
          </a:p>
        </p:txBody>
      </p:sp>
      <p:pic>
        <p:nvPicPr>
          <p:cNvPr id="7" name="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2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643050"/>
            <a:ext cx="849463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Сказка-ложь, да в ней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намек,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добрым молодцам 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502604"/>
                </a:solidFill>
              </a:rPr>
              <a:t>1.Подготовить выразительное чтение сказки.</a:t>
            </a:r>
          </a:p>
          <a:p>
            <a:pPr>
              <a:buNone/>
            </a:pPr>
            <a:r>
              <a:rPr lang="ru-RU" b="1" dirty="0" smtClean="0">
                <a:solidFill>
                  <a:srgbClr val="502604"/>
                </a:solidFill>
              </a:rPr>
              <a:t/>
            </a:r>
            <a:br>
              <a:rPr lang="ru-RU" b="1" dirty="0" smtClean="0">
                <a:solidFill>
                  <a:srgbClr val="502604"/>
                </a:solidFill>
              </a:rPr>
            </a:br>
            <a:r>
              <a:rPr lang="ru-RU" b="1" dirty="0" smtClean="0">
                <a:solidFill>
                  <a:srgbClr val="502604"/>
                </a:solidFill>
              </a:rPr>
              <a:t>2. Найти и прочитать другие сказки А. С. Пушкина.</a:t>
            </a:r>
          </a:p>
          <a:p>
            <a:pPr>
              <a:buNone/>
            </a:pPr>
            <a:r>
              <a:rPr lang="ru-RU" b="1" dirty="0" smtClean="0">
                <a:solidFill>
                  <a:srgbClr val="502604"/>
                </a:solidFill>
              </a:rPr>
              <a:t/>
            </a:r>
            <a:br>
              <a:rPr lang="ru-RU" b="1" dirty="0" smtClean="0">
                <a:solidFill>
                  <a:srgbClr val="502604"/>
                </a:solidFill>
              </a:rPr>
            </a:br>
            <a:r>
              <a:rPr lang="ru-RU" b="1" dirty="0" smtClean="0">
                <a:solidFill>
                  <a:srgbClr val="502604"/>
                </a:solidFill>
              </a:rPr>
              <a:t>3.Нарисовать иллюстрации к сказке.</a:t>
            </a:r>
            <a:endParaRPr lang="ru-RU" b="1" dirty="0">
              <a:solidFill>
                <a:srgbClr val="502604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Домашнее задание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785926"/>
            <a:ext cx="812594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СПАСИБО!</a:t>
            </a: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НОВЫХ ВСТРЕЧ!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757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Александр Сергеевич Пушкин</a:t>
            </a:r>
          </a:p>
        </p:txBody>
      </p:sp>
      <p:pic>
        <p:nvPicPr>
          <p:cNvPr id="5" name="Рисунок 4" descr="sve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710" y="5072074"/>
            <a:ext cx="762000" cy="1276350"/>
          </a:xfrm>
          <a:prstGeom prst="rect">
            <a:avLst/>
          </a:prstGeom>
        </p:spPr>
      </p:pic>
      <p:pic>
        <p:nvPicPr>
          <p:cNvPr id="10" name="Рисунок 9" descr="bb435648bfc2f18145f3dcc5156734e5[8].jpg"/>
          <p:cNvPicPr>
            <a:picLocks noChangeAspect="1"/>
          </p:cNvPicPr>
          <p:nvPr/>
        </p:nvPicPr>
        <p:blipFill>
          <a:blip r:embed="rId3"/>
          <a:srcRect b="5000"/>
          <a:stretch>
            <a:fillRect/>
          </a:stretch>
        </p:blipFill>
        <p:spPr>
          <a:xfrm>
            <a:off x="2857488" y="2214554"/>
            <a:ext cx="3357586" cy="4180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bat" pitchFamily="2" charset="0"/>
              </a:rPr>
              <a:t>Сказки Пушкина</a:t>
            </a:r>
            <a:endParaRPr lang="ru-RU" b="1" dirty="0">
              <a:solidFill>
                <a:srgbClr val="FF0000"/>
              </a:solidFill>
              <a:latin typeface="Arbat" pitchFamily="2" charset="0"/>
            </a:endParaRPr>
          </a:p>
        </p:txBody>
      </p:sp>
      <p:pic>
        <p:nvPicPr>
          <p:cNvPr id="3" name="Picture 10" descr="2804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2071702" cy="269304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4" descr="5eea930be3b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14744" y="1571612"/>
            <a:ext cx="1760538" cy="23336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" name="Picture 11" descr="2875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142984"/>
            <a:ext cx="1962150" cy="2736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1281115257_skazka-o-mertvoj-carevne-i-o-semi-bogatyryax-19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4214818"/>
            <a:ext cx="1506537" cy="2159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928670"/>
            <a:ext cx="6858000" cy="5181600"/>
          </a:xfrm>
          <a:prstGeom prst="rect">
            <a:avLst/>
          </a:prstGeom>
        </p:spPr>
      </p:pic>
      <p:pic>
        <p:nvPicPr>
          <p:cNvPr id="4" name="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3 из 114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142984"/>
            <a:ext cx="372175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3929066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Землянка</a:t>
            </a:r>
            <a:r>
              <a:rPr lang="ru-RU" sz="2400" b="1" dirty="0" smtClean="0"/>
              <a:t> -</a:t>
            </a:r>
            <a:r>
              <a:rPr lang="ru-RU" sz="2400" dirty="0" smtClean="0"/>
              <a:t> углублённое в землю жилище</a:t>
            </a:r>
            <a:endParaRPr lang="ru-RU" sz="2400" dirty="0"/>
          </a:p>
        </p:txBody>
      </p:sp>
      <p:pic>
        <p:nvPicPr>
          <p:cNvPr id="6" name="Picture 2" descr="Картинка 2 из 34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1357298"/>
            <a:ext cx="3373024" cy="2518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72066" y="4071942"/>
            <a:ext cx="3334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Невод</a:t>
            </a:r>
            <a:r>
              <a:rPr lang="ru-RU" sz="2400" dirty="0" smtClean="0"/>
              <a:t> - большая рыболовная сеть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Картинка 8 из 2079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000099" y="571480"/>
            <a:ext cx="2571767" cy="3429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42910" y="4000504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Корыто</a:t>
            </a:r>
            <a:r>
              <a:rPr lang="ru-RU" sz="2400" dirty="0" smtClean="0"/>
              <a:t> — открытая продолговатая ёмкость.</a:t>
            </a:r>
            <a:endParaRPr lang="ru-RU" sz="2400" dirty="0"/>
          </a:p>
        </p:txBody>
      </p:sp>
      <p:pic>
        <p:nvPicPr>
          <p:cNvPr id="5" name="Picture 2" descr="Картинка 19 из 2687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142984"/>
            <a:ext cx="3756877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43438" y="4071942"/>
            <a:ext cx="371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Светёлка</a:t>
            </a:r>
            <a:r>
              <a:rPr lang="ru-RU" sz="2400" dirty="0" smtClean="0"/>
              <a:t> (помещение) — небольшая комната, обычно в верхней части жилья.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 flipV="1">
            <a:off x="0" y="1530350"/>
            <a:ext cx="8229600" cy="6985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sz="50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sz="50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500" smtClean="0">
              <a:latin typeface="Arial" charset="0"/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928662" y="928670"/>
            <a:ext cx="11897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Откуп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4429124" y="1000108"/>
            <a:ext cx="26148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плата за что либо</a:t>
            </a:r>
          </a:p>
          <a:p>
            <a:endParaRPr lang="ru-RU" sz="2000" dirty="0">
              <a:solidFill>
                <a:srgbClr val="A13B39"/>
              </a:solidFill>
            </a:endParaRP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900112" y="3933825"/>
            <a:ext cx="131443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928662" y="1357298"/>
            <a:ext cx="1465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Невежа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4429124" y="1428736"/>
            <a:ext cx="55007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невоспитанный человек.</a:t>
            </a:r>
          </a:p>
          <a:p>
            <a:endParaRPr lang="ru-RU" sz="2000" dirty="0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928662" y="1857364"/>
            <a:ext cx="1624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Корысть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4429124" y="1857364"/>
            <a:ext cx="2374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выгода, польза.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928662" y="2357430"/>
            <a:ext cx="22765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Простофиля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4429124" y="2357431"/>
            <a:ext cx="47148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глуповатый, несообразительный  человек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sz="2000" dirty="0">
                <a:solidFill>
                  <a:srgbClr val="A13B39"/>
                </a:solidFill>
              </a:rPr>
              <a:t> </a:t>
            </a:r>
          </a:p>
          <a:p>
            <a:endParaRPr lang="ru-RU" sz="2000" dirty="0">
              <a:solidFill>
                <a:srgbClr val="A13B39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28662" y="3071810"/>
            <a:ext cx="3382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hlink"/>
              </a:buClr>
              <a:buSzPct val="120000"/>
              <a:buFontTx/>
              <a:buNone/>
            </a:pPr>
            <a:r>
              <a:rPr lang="ru-RU" sz="2400" b="1" dirty="0" smtClean="0"/>
              <a:t>Быть  на  посылках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29124" y="3143248"/>
            <a:ext cx="450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hlink"/>
              </a:buClr>
              <a:buSzPct val="120000"/>
              <a:buFontTx/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быть  в  полном подчинении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8662" y="3571876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hlink"/>
              </a:buClr>
              <a:buSzPct val="120000"/>
              <a:buFontTx/>
              <a:buNone/>
            </a:pPr>
            <a:r>
              <a:rPr lang="ru-RU" sz="2400" b="1" dirty="0" smtClean="0"/>
              <a:t>Чупрун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29124" y="3643314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hlink"/>
              </a:buClr>
              <a:buSzPct val="120000"/>
              <a:buFontTx/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чуб, чёлка, хохол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8662" y="4143380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hlink"/>
              </a:buClr>
              <a:buSzPct val="120000"/>
              <a:buFontTx/>
              <a:buNone/>
            </a:pPr>
            <a:r>
              <a:rPr lang="ru-RU" sz="2400" b="1" dirty="0" smtClean="0"/>
              <a:t>Белены   объелась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00562" y="4214818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hlink"/>
              </a:buClr>
              <a:buSzPct val="120000"/>
              <a:buFontTx/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сошла  с  ума,   обезумела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8662" y="4786322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hlink"/>
              </a:buClr>
              <a:buSzPct val="120000"/>
              <a:buFontTx/>
              <a:buNone/>
            </a:pPr>
            <a:r>
              <a:rPr lang="ru-RU" sz="2400" b="1" dirty="0" smtClean="0"/>
              <a:t>Царские  палаты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00562" y="4786322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hlink"/>
              </a:buClr>
              <a:buSzPct val="120000"/>
              <a:buFontTx/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царский  дворец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1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1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/>
      <p:bldP spid="32778" grpId="0"/>
      <p:bldP spid="32780" grpId="0"/>
      <p:bldP spid="32781" grpId="0"/>
      <p:bldP spid="32782" grpId="0"/>
      <p:bldP spid="32783" grpId="0"/>
      <p:bldP spid="32784" grpId="0"/>
      <p:bldP spid="32785" grpId="0"/>
      <p:bldP spid="17" grpId="0"/>
      <p:bldP spid="19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/>
          </p:cNvSpPr>
          <p:nvPr>
            <p:ph type="body" sz="half" idx="1"/>
          </p:nvPr>
        </p:nvSpPr>
        <p:spPr>
          <a:xfrm>
            <a:off x="571472" y="857232"/>
            <a:ext cx="3251200" cy="5214974"/>
          </a:xfrm>
          <a:noFill/>
        </p:spPr>
        <p:txBody>
          <a:bodyPr>
            <a:normAutofit fontScale="92500" lnSpcReduction="10000"/>
          </a:bodyPr>
          <a:lstStyle/>
          <a:p>
            <a:pPr>
              <a:buClr>
                <a:schemeClr val="hlink"/>
              </a:buClr>
              <a:buSzPct val="120000"/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Сварливая</a:t>
            </a:r>
          </a:p>
          <a:p>
            <a:pPr>
              <a:buClr>
                <a:schemeClr val="hlink"/>
              </a:buClr>
              <a:buSzPct val="120000"/>
              <a:buNone/>
            </a:pP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  <a:p>
            <a:pPr>
              <a:buClr>
                <a:schemeClr val="hlink"/>
              </a:buClr>
              <a:buSzPct val="120000"/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Пуще </a:t>
            </a:r>
          </a:p>
          <a:p>
            <a:pPr>
              <a:buClr>
                <a:schemeClr val="hlink"/>
              </a:buClr>
              <a:buSzPct val="120000"/>
              <a:buNone/>
            </a:pP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  <a:p>
            <a:pPr>
              <a:buClr>
                <a:schemeClr val="hlink"/>
              </a:buClr>
              <a:buSzPct val="120000"/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Смилуйся</a:t>
            </a:r>
          </a:p>
          <a:p>
            <a:pPr>
              <a:buClr>
                <a:schemeClr val="hlink"/>
              </a:buClr>
              <a:buSzPct val="120000"/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</a:t>
            </a:r>
          </a:p>
          <a:p>
            <a:pPr>
              <a:buClr>
                <a:schemeClr val="hlink"/>
              </a:buClr>
              <a:buSzPct val="120000"/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Кликать </a:t>
            </a:r>
          </a:p>
          <a:p>
            <a:pPr>
              <a:buClr>
                <a:schemeClr val="hlink"/>
              </a:buClr>
              <a:buSzPct val="120000"/>
              <a:buNone/>
            </a:pP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Разбранила</a:t>
            </a:r>
          </a:p>
          <a:p>
            <a:pPr>
              <a:buNone/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Столбовая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дворянка</a:t>
            </a:r>
          </a:p>
          <a:p>
            <a:pPr>
              <a:buNone/>
            </a:pP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Старче </a:t>
            </a:r>
          </a:p>
          <a:p>
            <a:pPr>
              <a:buNone/>
            </a:pPr>
            <a:endParaRPr lang="ru-RU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  <a:p>
            <a:pPr>
              <a:buNone/>
            </a:pPr>
            <a:endParaRPr lang="ru-RU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34822" name="Rectangle 6"/>
          <p:cNvSpPr>
            <a:spLocks noGrp="1"/>
          </p:cNvSpPr>
          <p:nvPr>
            <p:ph type="body" sz="half" idx="2"/>
          </p:nvPr>
        </p:nvSpPr>
        <p:spPr>
          <a:xfrm>
            <a:off x="6072198" y="785794"/>
            <a:ext cx="2890837" cy="5429288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hlink"/>
              </a:buClr>
              <a:buSzPct val="120000"/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    Пожалей </a:t>
            </a:r>
          </a:p>
          <a:p>
            <a:pPr>
              <a:buClr>
                <a:schemeClr val="hlink"/>
              </a:buClr>
              <a:buSzPct val="120000"/>
              <a:buNone/>
            </a:pP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  <a:p>
            <a:pPr>
              <a:buClr>
                <a:schemeClr val="hlink"/>
              </a:buClr>
              <a:buSzPct val="120000"/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    Ворчливая, склонная к ссорам</a:t>
            </a:r>
          </a:p>
          <a:p>
            <a:pPr>
              <a:buClr>
                <a:schemeClr val="hlink"/>
              </a:buClr>
              <a:buSzPct val="120000"/>
              <a:buNone/>
            </a:pP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  <a:p>
            <a:pPr>
              <a:buClr>
                <a:schemeClr val="hlink"/>
              </a:buClr>
              <a:buSzPct val="120000"/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    Звать </a:t>
            </a:r>
          </a:p>
          <a:p>
            <a:pPr>
              <a:buClr>
                <a:schemeClr val="hlink"/>
              </a:buClr>
              <a:buSzPct val="120000"/>
              <a:buNone/>
            </a:pP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  <a:p>
            <a:pPr>
              <a:buClr>
                <a:schemeClr val="hlink"/>
              </a:buClr>
              <a:buSzPct val="120000"/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    Больше</a:t>
            </a:r>
          </a:p>
          <a:p>
            <a:pPr>
              <a:buClr>
                <a:schemeClr val="hlink"/>
              </a:buClr>
              <a:buSzPct val="120000"/>
              <a:buNone/>
            </a:pP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  <a:p>
            <a:pPr>
              <a:buClr>
                <a:schemeClr val="hlink"/>
              </a:buClr>
              <a:buSzPct val="120000"/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    Старик </a:t>
            </a:r>
          </a:p>
          <a:p>
            <a:pPr>
              <a:buClr>
                <a:schemeClr val="hlink"/>
              </a:buClr>
              <a:buSzPct val="120000"/>
              <a:buNone/>
            </a:pP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  <a:p>
            <a:pPr>
              <a:buClr>
                <a:schemeClr val="hlink"/>
              </a:buClr>
              <a:buSzPct val="120000"/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    Почетная дворянка  </a:t>
            </a:r>
          </a:p>
          <a:p>
            <a:pPr>
              <a:buClr>
                <a:schemeClr val="hlink"/>
              </a:buClr>
              <a:buSzPct val="120000"/>
              <a:buNone/>
            </a:pP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  <a:p>
            <a:pPr>
              <a:buClr>
                <a:schemeClr val="hlink"/>
              </a:buClr>
              <a:buSzPct val="120000"/>
              <a:buNone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    Очень сильно ругалась 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2428860" y="1071546"/>
            <a:ext cx="3714776" cy="5715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5292725" y="30686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1714480" y="1785926"/>
            <a:ext cx="4500594" cy="142876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V="1">
            <a:off x="1857356" y="3929066"/>
            <a:ext cx="4357718" cy="1857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V="1">
            <a:off x="2214546" y="1000108"/>
            <a:ext cx="4000528" cy="15001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2571736" y="4071942"/>
            <a:ext cx="3714776" cy="12858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2500298" y="4643446"/>
            <a:ext cx="3714776" cy="35719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2071670" y="2643182"/>
            <a:ext cx="4143404" cy="64294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8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8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8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8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8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8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8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8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8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uiExpand="1" build="p"/>
      <p:bldP spid="34822" grpId="0" build="p"/>
      <p:bldP spid="34823" grpId="0" animBg="1"/>
      <p:bldP spid="34826" grpId="0" animBg="1"/>
      <p:bldP spid="34827" grpId="0" animBg="1"/>
      <p:bldP spid="3482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pero4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pero4</Template>
  <TotalTime>424</TotalTime>
  <Words>271</Words>
  <Application>Microsoft Office PowerPoint</Application>
  <PresentationFormat>Экран (4:3)</PresentationFormat>
  <Paragraphs>101</Paragraphs>
  <Slides>25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pero4</vt:lpstr>
      <vt:lpstr>Литературное чтение  2 класс</vt:lpstr>
      <vt:lpstr> БАМЛОНЕКТРСОАЬНДВР ПЬСЮЕЁРВГЕЕАВЗИЧ ЦЕПЖУФЛШЮКЙИМН </vt:lpstr>
      <vt:lpstr>Слайд 3</vt:lpstr>
      <vt:lpstr>Сказки Пушкина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Домашнее задание</vt:lpstr>
      <vt:lpstr>Слайд 25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----</dc:creator>
  <cp:lastModifiedBy>Натулик</cp:lastModifiedBy>
  <cp:revision>48</cp:revision>
  <dcterms:created xsi:type="dcterms:W3CDTF">2011-11-09T19:40:31Z</dcterms:created>
  <dcterms:modified xsi:type="dcterms:W3CDTF">2015-10-20T16:35:09Z</dcterms:modified>
</cp:coreProperties>
</file>