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76" r:id="rId12"/>
    <p:sldId id="275" r:id="rId13"/>
    <p:sldId id="274" r:id="rId14"/>
    <p:sldId id="270" r:id="rId15"/>
    <p:sldId id="272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Тема: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b="1" dirty="0" smtClean="0"/>
          </a:p>
          <a:p>
            <a:pPr marL="0" indent="0" algn="ctr">
              <a:buNone/>
            </a:pPr>
            <a:r>
              <a:rPr lang="ru-RU" sz="3200" b="1" dirty="0" smtClean="0"/>
              <a:t>Арифметические </a:t>
            </a:r>
            <a:r>
              <a:rPr lang="ru-RU" sz="3200" b="1" dirty="0"/>
              <a:t>действия над числами. </a:t>
            </a:r>
            <a:endParaRPr lang="ru-RU" sz="3200" b="1" dirty="0" smtClean="0"/>
          </a:p>
          <a:p>
            <a:pPr marL="0" indent="0" algn="ctr">
              <a:buNone/>
            </a:pPr>
            <a:r>
              <a:rPr lang="ru-RU" sz="3200" b="1" dirty="0" smtClean="0"/>
              <a:t>Решение </a:t>
            </a:r>
            <a:r>
              <a:rPr lang="ru-RU" sz="3200" b="1" dirty="0"/>
              <a:t>простых задач на умножение и деление.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9543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Составляем уравнение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502014"/>
              </p:ext>
            </p:extLst>
          </p:nvPr>
        </p:nvGraphicFramePr>
        <p:xfrm>
          <a:off x="1259632" y="2132856"/>
          <a:ext cx="6624736" cy="3364992"/>
        </p:xfrm>
        <a:graphic>
          <a:graphicData uri="http://schemas.openxmlformats.org/drawingml/2006/table">
            <a:tbl>
              <a:tblPr firstRow="1" firstCol="1" bandRow="1"/>
              <a:tblGrid>
                <a:gridCol w="3744416"/>
                <a:gridCol w="2880320"/>
              </a:tblGrid>
              <a:tr h="774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На разговорном языке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На языке математики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Пробежал несколько кругов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Пробежал по 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дорожке, длиной 20 метров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Всего он пробежал 100 метров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6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Составляем уравнение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941249"/>
              </p:ext>
            </p:extLst>
          </p:nvPr>
        </p:nvGraphicFramePr>
        <p:xfrm>
          <a:off x="1259632" y="2132856"/>
          <a:ext cx="6624736" cy="3364992"/>
        </p:xfrm>
        <a:graphic>
          <a:graphicData uri="http://schemas.openxmlformats.org/drawingml/2006/table">
            <a:tbl>
              <a:tblPr firstRow="1" firstCol="1" bandRow="1"/>
              <a:tblGrid>
                <a:gridCol w="3744416"/>
                <a:gridCol w="2880320"/>
              </a:tblGrid>
              <a:tr h="774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На разговорном языке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На языке математики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Пробежал несколько кругов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 кругов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Пробежал по 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дорожке, длиной 20 метров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Всего он пробежал 100 метров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67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Составляем уравнение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945788"/>
              </p:ext>
            </p:extLst>
          </p:nvPr>
        </p:nvGraphicFramePr>
        <p:xfrm>
          <a:off x="1259632" y="2132856"/>
          <a:ext cx="6624736" cy="3364992"/>
        </p:xfrm>
        <a:graphic>
          <a:graphicData uri="http://schemas.openxmlformats.org/drawingml/2006/table">
            <a:tbl>
              <a:tblPr firstRow="1" firstCol="1" bandRow="1"/>
              <a:tblGrid>
                <a:gridCol w="3744416"/>
                <a:gridCol w="2880320"/>
              </a:tblGrid>
              <a:tr h="774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На разговорном языке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На языке математики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Пробежал несколько кругов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 кругов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Пробежал по 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дорожке, длиной 20 метров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 * Х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Всего он пробежал 100 метров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06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Составляем уравнение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527282"/>
              </p:ext>
            </p:extLst>
          </p:nvPr>
        </p:nvGraphicFramePr>
        <p:xfrm>
          <a:off x="1259632" y="2132856"/>
          <a:ext cx="6624736" cy="3364992"/>
        </p:xfrm>
        <a:graphic>
          <a:graphicData uri="http://schemas.openxmlformats.org/drawingml/2006/table">
            <a:tbl>
              <a:tblPr firstRow="1" firstCol="1" bandRow="1"/>
              <a:tblGrid>
                <a:gridCol w="3744416"/>
                <a:gridCol w="2880320"/>
              </a:tblGrid>
              <a:tr h="774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На разговорном языке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На языке математики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Пробежал несколько кругов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 кругов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Пробежал по 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дорожке, длиной 20 метров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 * Х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Всего он пробежал 100 метров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 * Х = 100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46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Алгоритм </a:t>
            </a:r>
            <a:r>
              <a:rPr lang="ru-RU" dirty="0"/>
              <a:t>составления уравнения: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  1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. Пусть Х -…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2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. Тогда  …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3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. Составим и решим уравнение …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4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. Сделаем проверку ….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5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. Запишем ответ …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014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Применять  </a:t>
            </a:r>
            <a:r>
              <a:rPr lang="ru-RU" dirty="0"/>
              <a:t>алгоритм умножения круглого двузначного числа на однозначное.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Закреплять знания о сочетательном </a:t>
            </a:r>
            <a:r>
              <a:rPr lang="ru-RU" dirty="0" smtClean="0"/>
              <a:t>свойстве </a:t>
            </a:r>
            <a:r>
              <a:rPr lang="ru-RU" dirty="0"/>
              <a:t>умножения.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Закреплять </a:t>
            </a:r>
            <a:r>
              <a:rPr lang="ru-RU" dirty="0"/>
              <a:t>умения решать текстовые задачи.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Познакомиться </a:t>
            </a:r>
            <a:r>
              <a:rPr lang="ru-RU" dirty="0"/>
              <a:t>методом решения задач уравнением.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848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400" dirty="0" smtClean="0"/>
              <a:t>Спасибо за </a:t>
            </a:r>
            <a:r>
              <a:rPr lang="ru-RU" sz="4400" dirty="0" smtClean="0"/>
              <a:t>урок!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218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Применять  </a:t>
            </a:r>
            <a:r>
              <a:rPr lang="ru-RU" dirty="0"/>
              <a:t>алгоритм умножения круглого двузначного числа на однозначное.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Закреплять знания о сочетательном </a:t>
            </a:r>
            <a:r>
              <a:rPr lang="ru-RU" dirty="0" smtClean="0"/>
              <a:t>свойства </a:t>
            </a:r>
            <a:r>
              <a:rPr lang="ru-RU" dirty="0"/>
              <a:t>умножения.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Закреплять </a:t>
            </a:r>
            <a:r>
              <a:rPr lang="ru-RU" dirty="0"/>
              <a:t>умения решать текстовые задачи.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Познакомиться </a:t>
            </a:r>
            <a:r>
              <a:rPr lang="ru-RU" dirty="0"/>
              <a:t>методом решения задач уравнением.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894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Наведите порядок: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 </a:t>
            </a:r>
          </a:p>
          <a:p>
            <a:pPr marL="0" indent="0" algn="ctr">
              <a:buNone/>
            </a:pPr>
            <a:r>
              <a:rPr lang="ru-RU" sz="4400" dirty="0" smtClean="0"/>
              <a:t>7, 14, 27, 35, 21, 42</a:t>
            </a:r>
          </a:p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r>
              <a:rPr lang="ru-RU" sz="4400" dirty="0" smtClean="0"/>
              <a:t>7, 14, 21, 35, 42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4182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Заполните таблицу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590059"/>
              </p:ext>
            </p:extLst>
          </p:nvPr>
        </p:nvGraphicFramePr>
        <p:xfrm>
          <a:off x="1475658" y="2852936"/>
          <a:ext cx="6408711" cy="1892808"/>
        </p:xfrm>
        <a:graphic>
          <a:graphicData uri="http://schemas.openxmlformats.org/drawingml/2006/table">
            <a:tbl>
              <a:tblPr firstRow="1" firstCol="1" bandRow="1"/>
              <a:tblGrid>
                <a:gridCol w="1281585"/>
                <a:gridCol w="1281585"/>
                <a:gridCol w="1281585"/>
                <a:gridCol w="1281585"/>
                <a:gridCol w="1282371"/>
              </a:tblGrid>
              <a:tr h="478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90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80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60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40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20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30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4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20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2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10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07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Заполните таблицу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703744"/>
              </p:ext>
            </p:extLst>
          </p:nvPr>
        </p:nvGraphicFramePr>
        <p:xfrm>
          <a:off x="1475658" y="2852936"/>
          <a:ext cx="6408711" cy="1892808"/>
        </p:xfrm>
        <a:graphic>
          <a:graphicData uri="http://schemas.openxmlformats.org/drawingml/2006/table">
            <a:tbl>
              <a:tblPr firstRow="1" firstCol="1" bandRow="1"/>
              <a:tblGrid>
                <a:gridCol w="1281585"/>
                <a:gridCol w="1281585"/>
                <a:gridCol w="1281585"/>
                <a:gridCol w="1281585"/>
                <a:gridCol w="1282371"/>
              </a:tblGrid>
              <a:tr h="478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90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80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60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40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20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30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4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20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2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10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3</a:t>
                      </a: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81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Заполните таблицу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129499"/>
              </p:ext>
            </p:extLst>
          </p:nvPr>
        </p:nvGraphicFramePr>
        <p:xfrm>
          <a:off x="1475658" y="2852936"/>
          <a:ext cx="6408711" cy="1892808"/>
        </p:xfrm>
        <a:graphic>
          <a:graphicData uri="http://schemas.openxmlformats.org/drawingml/2006/table">
            <a:tbl>
              <a:tblPr firstRow="1" firstCol="1" bandRow="1"/>
              <a:tblGrid>
                <a:gridCol w="1281585"/>
                <a:gridCol w="1281585"/>
                <a:gridCol w="1281585"/>
                <a:gridCol w="1281585"/>
                <a:gridCol w="1282371"/>
              </a:tblGrid>
              <a:tr h="478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90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80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60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40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20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30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4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20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2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10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3</a:t>
                      </a: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r>
                        <a:rPr lang="ru-RU" sz="3600" b="1" dirty="0" smtClean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20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60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Заполните таблицу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599009"/>
              </p:ext>
            </p:extLst>
          </p:nvPr>
        </p:nvGraphicFramePr>
        <p:xfrm>
          <a:off x="1475658" y="2852936"/>
          <a:ext cx="6408711" cy="1892808"/>
        </p:xfrm>
        <a:graphic>
          <a:graphicData uri="http://schemas.openxmlformats.org/drawingml/2006/table">
            <a:tbl>
              <a:tblPr firstRow="1" firstCol="1" bandRow="1"/>
              <a:tblGrid>
                <a:gridCol w="1281585"/>
                <a:gridCol w="1281585"/>
                <a:gridCol w="1281585"/>
                <a:gridCol w="1281585"/>
                <a:gridCol w="1282371"/>
              </a:tblGrid>
              <a:tr h="478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90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80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60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40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20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30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4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20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2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10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3</a:t>
                      </a: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r>
                        <a:rPr lang="ru-RU" sz="3600" b="1" dirty="0" smtClean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20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3</a:t>
                      </a: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50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Заполните таблицу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988587"/>
              </p:ext>
            </p:extLst>
          </p:nvPr>
        </p:nvGraphicFramePr>
        <p:xfrm>
          <a:off x="1475658" y="2852936"/>
          <a:ext cx="6408711" cy="1892808"/>
        </p:xfrm>
        <a:graphic>
          <a:graphicData uri="http://schemas.openxmlformats.org/drawingml/2006/table">
            <a:tbl>
              <a:tblPr firstRow="1" firstCol="1" bandRow="1"/>
              <a:tblGrid>
                <a:gridCol w="1281585"/>
                <a:gridCol w="1281585"/>
                <a:gridCol w="1281585"/>
                <a:gridCol w="1281585"/>
                <a:gridCol w="1282371"/>
              </a:tblGrid>
              <a:tr h="478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90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80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60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40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20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30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4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20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2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10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3</a:t>
                      </a: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r>
                        <a:rPr lang="ru-RU" sz="3600" b="1" dirty="0" smtClean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20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3</a:t>
                      </a: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20</a:t>
                      </a: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2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Заполните таблицу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414619"/>
              </p:ext>
            </p:extLst>
          </p:nvPr>
        </p:nvGraphicFramePr>
        <p:xfrm>
          <a:off x="1475658" y="2852936"/>
          <a:ext cx="6408711" cy="1892808"/>
        </p:xfrm>
        <a:graphic>
          <a:graphicData uri="http://schemas.openxmlformats.org/drawingml/2006/table">
            <a:tbl>
              <a:tblPr firstRow="1" firstCol="1" bandRow="1"/>
              <a:tblGrid>
                <a:gridCol w="1281585"/>
                <a:gridCol w="1281585"/>
                <a:gridCol w="1281585"/>
                <a:gridCol w="1281585"/>
                <a:gridCol w="1282371"/>
              </a:tblGrid>
              <a:tr h="478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90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80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60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40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20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30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4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20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2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10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3</a:t>
                      </a: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r>
                        <a:rPr lang="ru-RU" sz="3600" b="1" dirty="0" smtClean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20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3</a:t>
                      </a: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20</a:t>
                      </a: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2</a:t>
                      </a:r>
                      <a:r>
                        <a:rPr lang="ru-RU" sz="3600" b="1" dirty="0">
                          <a:effectLst/>
                          <a:latin typeface="Times New Roman"/>
                          <a:ea typeface="Batang"/>
                          <a:cs typeface="Times New Roman"/>
                        </a:rPr>
                        <a:t> 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20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41</TotalTime>
  <Words>329</Words>
  <Application>Microsoft Office PowerPoint</Application>
  <PresentationFormat>Экран (4:3)</PresentationFormat>
  <Paragraphs>168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Кнопка</vt:lpstr>
      <vt:lpstr>Тема:</vt:lpstr>
      <vt:lpstr>Задачи урока:</vt:lpstr>
      <vt:lpstr>Наведите порядок:</vt:lpstr>
      <vt:lpstr>Заполните таблицу</vt:lpstr>
      <vt:lpstr>Заполните таблицу</vt:lpstr>
      <vt:lpstr>Заполните таблицу</vt:lpstr>
      <vt:lpstr>Заполните таблицу</vt:lpstr>
      <vt:lpstr>Заполните таблицу</vt:lpstr>
      <vt:lpstr>Заполните таблицу</vt:lpstr>
      <vt:lpstr>Составляем уравнение</vt:lpstr>
      <vt:lpstr>Составляем уравнение</vt:lpstr>
      <vt:lpstr>Составляем уравнение</vt:lpstr>
      <vt:lpstr>Составляем уравнение</vt:lpstr>
      <vt:lpstr> Алгоритм составления уравнения: </vt:lpstr>
      <vt:lpstr>Задачи урока: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Тема:  Арифметические действия над числами.  Решение простых задач на умножение и деление.</dc:title>
  <dc:creator>Виктория</dc:creator>
  <cp:lastModifiedBy>Виктория Дегтярева</cp:lastModifiedBy>
  <cp:revision>7</cp:revision>
  <dcterms:created xsi:type="dcterms:W3CDTF">2015-09-28T18:18:42Z</dcterms:created>
  <dcterms:modified xsi:type="dcterms:W3CDTF">2015-09-29T02:34:48Z</dcterms:modified>
</cp:coreProperties>
</file>