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9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82" r:id="rId13"/>
    <p:sldId id="266" r:id="rId14"/>
    <p:sldId id="281" r:id="rId15"/>
    <p:sldId id="259" r:id="rId16"/>
    <p:sldId id="261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6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28" autoAdjust="0"/>
    <p:restoredTop sz="94660"/>
  </p:normalViewPr>
  <p:slideViewPr>
    <p:cSldViewPr>
      <p:cViewPr varScale="1">
        <p:scale>
          <a:sx n="84" d="100"/>
          <a:sy n="84" d="100"/>
        </p:scale>
        <p:origin x="-1411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CA6407-E552-46FB-9D09-48EB213F2F5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B9A35D-B2E2-43C4-BA61-6EA565DF702D}">
      <dgm:prSet phldrT="[Текст]" custT="1"/>
      <dgm:spPr/>
      <dgm:t>
        <a:bodyPr/>
        <a:lstStyle/>
        <a:p>
          <a:r>
            <a:rPr lang="ru-RU" sz="2800" dirty="0" smtClean="0"/>
            <a:t>Развивающая среда</a:t>
          </a:r>
          <a:endParaRPr lang="ru-RU" sz="2800" dirty="0"/>
        </a:p>
      </dgm:t>
    </dgm:pt>
    <dgm:pt modelId="{B85160B6-E2A6-47C0-973C-6A89418D40D9}" type="parTrans" cxnId="{DA40E927-3C4A-4AD2-B85F-A40D0B42F12B}">
      <dgm:prSet/>
      <dgm:spPr/>
      <dgm:t>
        <a:bodyPr/>
        <a:lstStyle/>
        <a:p>
          <a:endParaRPr lang="ru-RU"/>
        </a:p>
      </dgm:t>
    </dgm:pt>
    <dgm:pt modelId="{68F817C5-1462-49EE-A3B4-41919524F313}" type="sibTrans" cxnId="{DA40E927-3C4A-4AD2-B85F-A40D0B42F12B}">
      <dgm:prSet/>
      <dgm:spPr/>
      <dgm:t>
        <a:bodyPr/>
        <a:lstStyle/>
        <a:p>
          <a:endParaRPr lang="ru-RU"/>
        </a:p>
      </dgm:t>
    </dgm:pt>
    <dgm:pt modelId="{E6439EDB-6BA7-424E-87A5-1C0BD91E1167}" type="asst">
      <dgm:prSet phldrT="[Текст]" custT="1"/>
      <dgm:spPr/>
      <dgm:t>
        <a:bodyPr/>
        <a:lstStyle/>
        <a:p>
          <a:pPr algn="ctr"/>
          <a:r>
            <a:rPr lang="ru-RU" sz="3200" dirty="0" smtClean="0"/>
            <a:t>Предметная</a:t>
          </a:r>
        </a:p>
        <a:p>
          <a:pPr algn="l"/>
          <a:r>
            <a:rPr lang="ru-RU" sz="1800" dirty="0" smtClean="0"/>
            <a:t>- Мебель;</a:t>
          </a:r>
        </a:p>
        <a:p>
          <a:pPr algn="l"/>
          <a:r>
            <a:rPr lang="ru-RU" sz="1800" dirty="0" smtClean="0"/>
            <a:t>-Игрушки;</a:t>
          </a:r>
        </a:p>
        <a:p>
          <a:pPr algn="l"/>
          <a:r>
            <a:rPr lang="ru-RU" sz="1800" dirty="0" smtClean="0"/>
            <a:t>;- Дидактические пособия</a:t>
          </a:r>
          <a:endParaRPr lang="ru-RU" sz="1800" dirty="0"/>
        </a:p>
      </dgm:t>
    </dgm:pt>
    <dgm:pt modelId="{E4774163-F8FE-4937-801F-52EB5A8B317D}" type="parTrans" cxnId="{151553A1-97C4-4EDF-BC5F-8A8CE61EA775}">
      <dgm:prSet/>
      <dgm:spPr/>
      <dgm:t>
        <a:bodyPr/>
        <a:lstStyle/>
        <a:p>
          <a:endParaRPr lang="ru-RU"/>
        </a:p>
      </dgm:t>
    </dgm:pt>
    <dgm:pt modelId="{3EA92BC7-2D52-4824-A494-5AF8A2BB50C0}" type="sibTrans" cxnId="{151553A1-97C4-4EDF-BC5F-8A8CE61EA775}">
      <dgm:prSet/>
      <dgm:spPr/>
      <dgm:t>
        <a:bodyPr/>
        <a:lstStyle/>
        <a:p>
          <a:endParaRPr lang="ru-RU"/>
        </a:p>
      </dgm:t>
    </dgm:pt>
    <dgm:pt modelId="{7EE81FF3-17CA-4D5D-AB11-05D0D2628CD1}">
      <dgm:prSet phldrT="[Текст]" custT="1"/>
      <dgm:spPr/>
      <dgm:t>
        <a:bodyPr/>
        <a:lstStyle/>
        <a:p>
          <a:pPr algn="ctr"/>
          <a:r>
            <a:rPr lang="ru-RU" sz="3200" dirty="0" smtClean="0"/>
            <a:t>Социальная</a:t>
          </a:r>
        </a:p>
        <a:p>
          <a:pPr algn="l"/>
          <a:r>
            <a:rPr lang="ru-RU" sz="3200" dirty="0" smtClean="0"/>
            <a:t>- </a:t>
          </a:r>
          <a:r>
            <a:rPr lang="ru-RU" sz="1800" dirty="0" smtClean="0"/>
            <a:t>Сотрудничество  с  группами  ДОУ;</a:t>
          </a:r>
        </a:p>
        <a:p>
          <a:pPr algn="l"/>
          <a:r>
            <a:rPr lang="ru-RU" sz="1800" dirty="0" smtClean="0"/>
            <a:t>-  Привлечение специалистов;</a:t>
          </a:r>
        </a:p>
        <a:p>
          <a:pPr algn="l"/>
          <a:r>
            <a:rPr lang="ru-RU" sz="1800" dirty="0" smtClean="0"/>
            <a:t>- </a:t>
          </a:r>
          <a:r>
            <a:rPr lang="ru-RU" sz="1800" dirty="0" err="1" smtClean="0"/>
            <a:t>Досуговая</a:t>
          </a:r>
          <a:r>
            <a:rPr lang="ru-RU" sz="1800" dirty="0" smtClean="0"/>
            <a:t> деятельность </a:t>
          </a:r>
          <a:endParaRPr lang="ru-RU" sz="1800" dirty="0"/>
        </a:p>
      </dgm:t>
    </dgm:pt>
    <dgm:pt modelId="{6E9B3923-125F-4427-B369-0C485C3346F1}" type="parTrans" cxnId="{E9193188-0DBD-4398-B26D-0427A809D844}">
      <dgm:prSet/>
      <dgm:spPr/>
      <dgm:t>
        <a:bodyPr/>
        <a:lstStyle/>
        <a:p>
          <a:endParaRPr lang="ru-RU"/>
        </a:p>
      </dgm:t>
    </dgm:pt>
    <dgm:pt modelId="{0A1AAC47-9C1C-4415-835B-938BC5E25B85}" type="sibTrans" cxnId="{E9193188-0DBD-4398-B26D-0427A809D844}">
      <dgm:prSet/>
      <dgm:spPr/>
      <dgm:t>
        <a:bodyPr/>
        <a:lstStyle/>
        <a:p>
          <a:endParaRPr lang="ru-RU"/>
        </a:p>
      </dgm:t>
    </dgm:pt>
    <dgm:pt modelId="{3E9A85FA-ECFE-4D0E-AB31-80CE8736348B}" type="pres">
      <dgm:prSet presAssocID="{EFCA6407-E552-46FB-9D09-48EB213F2F5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4586071-5769-4DDF-901C-569FA7E9AD8C}" type="pres">
      <dgm:prSet presAssocID="{06B9A35D-B2E2-43C4-BA61-6EA565DF702D}" presName="hierRoot1" presStyleCnt="0">
        <dgm:presLayoutVars>
          <dgm:hierBranch val="init"/>
        </dgm:presLayoutVars>
      </dgm:prSet>
      <dgm:spPr/>
    </dgm:pt>
    <dgm:pt modelId="{A5143EDC-C664-49D6-879A-B7CB42925220}" type="pres">
      <dgm:prSet presAssocID="{06B9A35D-B2E2-43C4-BA61-6EA565DF702D}" presName="rootComposite1" presStyleCnt="0"/>
      <dgm:spPr/>
    </dgm:pt>
    <dgm:pt modelId="{2091CD6E-E096-452F-BD3D-B412CE46E454}" type="pres">
      <dgm:prSet presAssocID="{06B9A35D-B2E2-43C4-BA61-6EA565DF702D}" presName="rootText1" presStyleLbl="node0" presStyleIdx="0" presStyleCnt="1" custScaleX="555558" custScaleY="177042" custLinFactNeighborX="-40900" custLinFactNeighborY="399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34B33A-831C-4816-93A9-5EF073CCBC44}" type="pres">
      <dgm:prSet presAssocID="{06B9A35D-B2E2-43C4-BA61-6EA565DF702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F6ED9AD-0AF1-4D9E-97EC-55CFBE876353}" type="pres">
      <dgm:prSet presAssocID="{06B9A35D-B2E2-43C4-BA61-6EA565DF702D}" presName="hierChild2" presStyleCnt="0"/>
      <dgm:spPr/>
    </dgm:pt>
    <dgm:pt modelId="{CD155B1D-80BC-4BEC-9B63-734508DFA62E}" type="pres">
      <dgm:prSet presAssocID="{6E9B3923-125F-4427-B369-0C485C3346F1}" presName="Name37" presStyleLbl="parChTrans1D2" presStyleIdx="0" presStyleCnt="2"/>
      <dgm:spPr/>
      <dgm:t>
        <a:bodyPr/>
        <a:lstStyle/>
        <a:p>
          <a:endParaRPr lang="ru-RU"/>
        </a:p>
      </dgm:t>
    </dgm:pt>
    <dgm:pt modelId="{4CEA42FC-2783-4E2A-83D0-0C97219388B0}" type="pres">
      <dgm:prSet presAssocID="{7EE81FF3-17CA-4D5D-AB11-05D0D2628CD1}" presName="hierRoot2" presStyleCnt="0">
        <dgm:presLayoutVars>
          <dgm:hierBranch val="init"/>
        </dgm:presLayoutVars>
      </dgm:prSet>
      <dgm:spPr/>
    </dgm:pt>
    <dgm:pt modelId="{64F7AADC-1952-428C-A819-505AFD012628}" type="pres">
      <dgm:prSet presAssocID="{7EE81FF3-17CA-4D5D-AB11-05D0D2628CD1}" presName="rootComposite" presStyleCnt="0"/>
      <dgm:spPr/>
    </dgm:pt>
    <dgm:pt modelId="{03542BD8-EAA1-47ED-ABB4-F8314DA06666}" type="pres">
      <dgm:prSet presAssocID="{7EE81FF3-17CA-4D5D-AB11-05D0D2628CD1}" presName="rootText" presStyleLbl="node2" presStyleIdx="0" presStyleCnt="1" custScaleX="494006" custScaleY="608886" custLinFactX="98091" custLinFactY="-100000" custLinFactNeighborX="100000" custLinFactNeighborY="-1107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9414CC-16D2-4549-8C43-6412FD5681E5}" type="pres">
      <dgm:prSet presAssocID="{7EE81FF3-17CA-4D5D-AB11-05D0D2628CD1}" presName="rootConnector" presStyleLbl="node2" presStyleIdx="0" presStyleCnt="1"/>
      <dgm:spPr/>
      <dgm:t>
        <a:bodyPr/>
        <a:lstStyle/>
        <a:p>
          <a:endParaRPr lang="ru-RU"/>
        </a:p>
      </dgm:t>
    </dgm:pt>
    <dgm:pt modelId="{AD961659-B82A-4F63-A742-09409B081908}" type="pres">
      <dgm:prSet presAssocID="{7EE81FF3-17CA-4D5D-AB11-05D0D2628CD1}" presName="hierChild4" presStyleCnt="0"/>
      <dgm:spPr/>
    </dgm:pt>
    <dgm:pt modelId="{5BC841F7-4A6E-434B-A11C-A958A6AA007C}" type="pres">
      <dgm:prSet presAssocID="{7EE81FF3-17CA-4D5D-AB11-05D0D2628CD1}" presName="hierChild5" presStyleCnt="0"/>
      <dgm:spPr/>
    </dgm:pt>
    <dgm:pt modelId="{57C85E47-BAB1-416D-BF02-E0CDAC4EAA6E}" type="pres">
      <dgm:prSet presAssocID="{06B9A35D-B2E2-43C4-BA61-6EA565DF702D}" presName="hierChild3" presStyleCnt="0"/>
      <dgm:spPr/>
    </dgm:pt>
    <dgm:pt modelId="{D3283DEE-50A6-441F-8FA3-952C28089715}" type="pres">
      <dgm:prSet presAssocID="{E4774163-F8FE-4937-801F-52EB5A8B317D}" presName="Name111" presStyleLbl="parChTrans1D2" presStyleIdx="1" presStyleCnt="2"/>
      <dgm:spPr/>
      <dgm:t>
        <a:bodyPr/>
        <a:lstStyle/>
        <a:p>
          <a:endParaRPr lang="ru-RU"/>
        </a:p>
      </dgm:t>
    </dgm:pt>
    <dgm:pt modelId="{32CE052D-AD83-4C8C-A9A7-DE9D30C059CD}" type="pres">
      <dgm:prSet presAssocID="{E6439EDB-6BA7-424E-87A5-1C0BD91E1167}" presName="hierRoot3" presStyleCnt="0">
        <dgm:presLayoutVars>
          <dgm:hierBranch val="init"/>
        </dgm:presLayoutVars>
      </dgm:prSet>
      <dgm:spPr/>
    </dgm:pt>
    <dgm:pt modelId="{95DF9CE8-28A8-42E2-A3E3-415714E8D671}" type="pres">
      <dgm:prSet presAssocID="{E6439EDB-6BA7-424E-87A5-1C0BD91E1167}" presName="rootComposite3" presStyleCnt="0"/>
      <dgm:spPr/>
    </dgm:pt>
    <dgm:pt modelId="{37588FF8-F4F3-42B4-97F2-168AF4168F35}" type="pres">
      <dgm:prSet presAssocID="{E6439EDB-6BA7-424E-87A5-1C0BD91E1167}" presName="rootText3" presStyleLbl="asst1" presStyleIdx="0" presStyleCnt="1" custScaleX="321606" custScaleY="529334" custLinFactX="-27498" custLinFactY="100000" custLinFactNeighborX="-100000" custLinFactNeighborY="1463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0353BC-E572-4CD3-B7DD-96936B838AD7}" type="pres">
      <dgm:prSet presAssocID="{E6439EDB-6BA7-424E-87A5-1C0BD91E1167}" presName="rootConnector3" presStyleLbl="asst1" presStyleIdx="0" presStyleCnt="1"/>
      <dgm:spPr/>
      <dgm:t>
        <a:bodyPr/>
        <a:lstStyle/>
        <a:p>
          <a:endParaRPr lang="ru-RU"/>
        </a:p>
      </dgm:t>
    </dgm:pt>
    <dgm:pt modelId="{71CA24AE-29D1-48EE-881D-EA923511C61E}" type="pres">
      <dgm:prSet presAssocID="{E6439EDB-6BA7-424E-87A5-1C0BD91E1167}" presName="hierChild6" presStyleCnt="0"/>
      <dgm:spPr/>
    </dgm:pt>
    <dgm:pt modelId="{9477D2E6-B276-440B-BB1A-99AD3BA7AAA3}" type="pres">
      <dgm:prSet presAssocID="{E6439EDB-6BA7-424E-87A5-1C0BD91E1167}" presName="hierChild7" presStyleCnt="0"/>
      <dgm:spPr/>
    </dgm:pt>
  </dgm:ptLst>
  <dgm:cxnLst>
    <dgm:cxn modelId="{A0F212F7-2470-4231-A425-4DB614049673}" type="presOf" srcId="{E4774163-F8FE-4937-801F-52EB5A8B317D}" destId="{D3283DEE-50A6-441F-8FA3-952C28089715}" srcOrd="0" destOrd="0" presId="urn:microsoft.com/office/officeart/2005/8/layout/orgChart1"/>
    <dgm:cxn modelId="{067B545E-34D8-4A9E-89D2-AD17BFE4E9D5}" type="presOf" srcId="{6E9B3923-125F-4427-B369-0C485C3346F1}" destId="{CD155B1D-80BC-4BEC-9B63-734508DFA62E}" srcOrd="0" destOrd="0" presId="urn:microsoft.com/office/officeart/2005/8/layout/orgChart1"/>
    <dgm:cxn modelId="{71EEC7F7-BAE3-4411-89C8-134305052FDC}" type="presOf" srcId="{06B9A35D-B2E2-43C4-BA61-6EA565DF702D}" destId="{4A34B33A-831C-4816-93A9-5EF073CCBC44}" srcOrd="1" destOrd="0" presId="urn:microsoft.com/office/officeart/2005/8/layout/orgChart1"/>
    <dgm:cxn modelId="{0A3951E1-6779-4634-AEC1-64E84B623FD6}" type="presOf" srcId="{E6439EDB-6BA7-424E-87A5-1C0BD91E1167}" destId="{EC0353BC-E572-4CD3-B7DD-96936B838AD7}" srcOrd="1" destOrd="0" presId="urn:microsoft.com/office/officeart/2005/8/layout/orgChart1"/>
    <dgm:cxn modelId="{E9193188-0DBD-4398-B26D-0427A809D844}" srcId="{06B9A35D-B2E2-43C4-BA61-6EA565DF702D}" destId="{7EE81FF3-17CA-4D5D-AB11-05D0D2628CD1}" srcOrd="1" destOrd="0" parTransId="{6E9B3923-125F-4427-B369-0C485C3346F1}" sibTransId="{0A1AAC47-9C1C-4415-835B-938BC5E25B85}"/>
    <dgm:cxn modelId="{FD7D62ED-202E-4074-B657-C612E34277DC}" type="presOf" srcId="{06B9A35D-B2E2-43C4-BA61-6EA565DF702D}" destId="{2091CD6E-E096-452F-BD3D-B412CE46E454}" srcOrd="0" destOrd="0" presId="urn:microsoft.com/office/officeart/2005/8/layout/orgChart1"/>
    <dgm:cxn modelId="{2C28E333-8B6A-4E9B-8FC7-1B57C6DA3F7E}" type="presOf" srcId="{EFCA6407-E552-46FB-9D09-48EB213F2F50}" destId="{3E9A85FA-ECFE-4D0E-AB31-80CE8736348B}" srcOrd="0" destOrd="0" presId="urn:microsoft.com/office/officeart/2005/8/layout/orgChart1"/>
    <dgm:cxn modelId="{00E55A27-BBA1-4BE9-8990-0CED3D540226}" type="presOf" srcId="{7EE81FF3-17CA-4D5D-AB11-05D0D2628CD1}" destId="{03542BD8-EAA1-47ED-ABB4-F8314DA06666}" srcOrd="0" destOrd="0" presId="urn:microsoft.com/office/officeart/2005/8/layout/orgChart1"/>
    <dgm:cxn modelId="{151553A1-97C4-4EDF-BC5F-8A8CE61EA775}" srcId="{06B9A35D-B2E2-43C4-BA61-6EA565DF702D}" destId="{E6439EDB-6BA7-424E-87A5-1C0BD91E1167}" srcOrd="0" destOrd="0" parTransId="{E4774163-F8FE-4937-801F-52EB5A8B317D}" sibTransId="{3EA92BC7-2D52-4824-A494-5AF8A2BB50C0}"/>
    <dgm:cxn modelId="{C582554F-2631-418D-B2B2-0541908EDA00}" type="presOf" srcId="{7EE81FF3-17CA-4D5D-AB11-05D0D2628CD1}" destId="{869414CC-16D2-4549-8C43-6412FD5681E5}" srcOrd="1" destOrd="0" presId="urn:microsoft.com/office/officeart/2005/8/layout/orgChart1"/>
    <dgm:cxn modelId="{89FBE7F2-C85D-4580-B0E4-146A1C32DBB4}" type="presOf" srcId="{E6439EDB-6BA7-424E-87A5-1C0BD91E1167}" destId="{37588FF8-F4F3-42B4-97F2-168AF4168F35}" srcOrd="0" destOrd="0" presId="urn:microsoft.com/office/officeart/2005/8/layout/orgChart1"/>
    <dgm:cxn modelId="{DA40E927-3C4A-4AD2-B85F-A40D0B42F12B}" srcId="{EFCA6407-E552-46FB-9D09-48EB213F2F50}" destId="{06B9A35D-B2E2-43C4-BA61-6EA565DF702D}" srcOrd="0" destOrd="0" parTransId="{B85160B6-E2A6-47C0-973C-6A89418D40D9}" sibTransId="{68F817C5-1462-49EE-A3B4-41919524F313}"/>
    <dgm:cxn modelId="{E54DB24F-49CF-44FB-BC94-C2C308F3E562}" type="presParOf" srcId="{3E9A85FA-ECFE-4D0E-AB31-80CE8736348B}" destId="{04586071-5769-4DDF-901C-569FA7E9AD8C}" srcOrd="0" destOrd="0" presId="urn:microsoft.com/office/officeart/2005/8/layout/orgChart1"/>
    <dgm:cxn modelId="{AE9D4158-7CAF-4646-948D-CD6405DEA4F2}" type="presParOf" srcId="{04586071-5769-4DDF-901C-569FA7E9AD8C}" destId="{A5143EDC-C664-49D6-879A-B7CB42925220}" srcOrd="0" destOrd="0" presId="urn:microsoft.com/office/officeart/2005/8/layout/orgChart1"/>
    <dgm:cxn modelId="{49857FEC-18AB-44A0-9B7F-1F9EF4211D70}" type="presParOf" srcId="{A5143EDC-C664-49D6-879A-B7CB42925220}" destId="{2091CD6E-E096-452F-BD3D-B412CE46E454}" srcOrd="0" destOrd="0" presId="urn:microsoft.com/office/officeart/2005/8/layout/orgChart1"/>
    <dgm:cxn modelId="{D62090FD-D3FA-4A00-A3C2-B384DADFF826}" type="presParOf" srcId="{A5143EDC-C664-49D6-879A-B7CB42925220}" destId="{4A34B33A-831C-4816-93A9-5EF073CCBC44}" srcOrd="1" destOrd="0" presId="urn:microsoft.com/office/officeart/2005/8/layout/orgChart1"/>
    <dgm:cxn modelId="{5FD637DD-EDF9-49EB-8F09-602D980EDD24}" type="presParOf" srcId="{04586071-5769-4DDF-901C-569FA7E9AD8C}" destId="{3F6ED9AD-0AF1-4D9E-97EC-55CFBE876353}" srcOrd="1" destOrd="0" presId="urn:microsoft.com/office/officeart/2005/8/layout/orgChart1"/>
    <dgm:cxn modelId="{118ABF4B-3A1C-4934-891C-A046C131A0D7}" type="presParOf" srcId="{3F6ED9AD-0AF1-4D9E-97EC-55CFBE876353}" destId="{CD155B1D-80BC-4BEC-9B63-734508DFA62E}" srcOrd="0" destOrd="0" presId="urn:microsoft.com/office/officeart/2005/8/layout/orgChart1"/>
    <dgm:cxn modelId="{F522AEC7-2859-44DE-BB9D-D456CFA4D1C0}" type="presParOf" srcId="{3F6ED9AD-0AF1-4D9E-97EC-55CFBE876353}" destId="{4CEA42FC-2783-4E2A-83D0-0C97219388B0}" srcOrd="1" destOrd="0" presId="urn:microsoft.com/office/officeart/2005/8/layout/orgChart1"/>
    <dgm:cxn modelId="{D47BC8A4-372F-4684-853D-5864D699A7E7}" type="presParOf" srcId="{4CEA42FC-2783-4E2A-83D0-0C97219388B0}" destId="{64F7AADC-1952-428C-A819-505AFD012628}" srcOrd="0" destOrd="0" presId="urn:microsoft.com/office/officeart/2005/8/layout/orgChart1"/>
    <dgm:cxn modelId="{109D6F42-69D7-4F81-97E1-9A1AD1947168}" type="presParOf" srcId="{64F7AADC-1952-428C-A819-505AFD012628}" destId="{03542BD8-EAA1-47ED-ABB4-F8314DA06666}" srcOrd="0" destOrd="0" presId="urn:microsoft.com/office/officeart/2005/8/layout/orgChart1"/>
    <dgm:cxn modelId="{6CCE313C-AF1E-4724-B33A-F5F47124FC70}" type="presParOf" srcId="{64F7AADC-1952-428C-A819-505AFD012628}" destId="{869414CC-16D2-4549-8C43-6412FD5681E5}" srcOrd="1" destOrd="0" presId="urn:microsoft.com/office/officeart/2005/8/layout/orgChart1"/>
    <dgm:cxn modelId="{582DD1EF-0247-40EB-A20C-3DB08F3553A2}" type="presParOf" srcId="{4CEA42FC-2783-4E2A-83D0-0C97219388B0}" destId="{AD961659-B82A-4F63-A742-09409B081908}" srcOrd="1" destOrd="0" presId="urn:microsoft.com/office/officeart/2005/8/layout/orgChart1"/>
    <dgm:cxn modelId="{F07714E5-D91B-47B6-809E-2C81CD634170}" type="presParOf" srcId="{4CEA42FC-2783-4E2A-83D0-0C97219388B0}" destId="{5BC841F7-4A6E-434B-A11C-A958A6AA007C}" srcOrd="2" destOrd="0" presId="urn:microsoft.com/office/officeart/2005/8/layout/orgChart1"/>
    <dgm:cxn modelId="{533966AF-31BC-400E-ADF4-A0F059BF1C82}" type="presParOf" srcId="{04586071-5769-4DDF-901C-569FA7E9AD8C}" destId="{57C85E47-BAB1-416D-BF02-E0CDAC4EAA6E}" srcOrd="2" destOrd="0" presId="urn:microsoft.com/office/officeart/2005/8/layout/orgChart1"/>
    <dgm:cxn modelId="{C23AD651-C067-4DB5-A1D5-2D155A58C836}" type="presParOf" srcId="{57C85E47-BAB1-416D-BF02-E0CDAC4EAA6E}" destId="{D3283DEE-50A6-441F-8FA3-952C28089715}" srcOrd="0" destOrd="0" presId="urn:microsoft.com/office/officeart/2005/8/layout/orgChart1"/>
    <dgm:cxn modelId="{29AA4E19-1256-4EE2-A0EB-44828B632E0F}" type="presParOf" srcId="{57C85E47-BAB1-416D-BF02-E0CDAC4EAA6E}" destId="{32CE052D-AD83-4C8C-A9A7-DE9D30C059CD}" srcOrd="1" destOrd="0" presId="urn:microsoft.com/office/officeart/2005/8/layout/orgChart1"/>
    <dgm:cxn modelId="{6A5AB33A-EC9B-4A29-9728-88D1F5760592}" type="presParOf" srcId="{32CE052D-AD83-4C8C-A9A7-DE9D30C059CD}" destId="{95DF9CE8-28A8-42E2-A3E3-415714E8D671}" srcOrd="0" destOrd="0" presId="urn:microsoft.com/office/officeart/2005/8/layout/orgChart1"/>
    <dgm:cxn modelId="{22818D12-EC03-4F5E-AE83-BF356E12A2C2}" type="presParOf" srcId="{95DF9CE8-28A8-42E2-A3E3-415714E8D671}" destId="{37588FF8-F4F3-42B4-97F2-168AF4168F35}" srcOrd="0" destOrd="0" presId="urn:microsoft.com/office/officeart/2005/8/layout/orgChart1"/>
    <dgm:cxn modelId="{19A5F11D-9128-43BC-ABB8-BE4267104794}" type="presParOf" srcId="{95DF9CE8-28A8-42E2-A3E3-415714E8D671}" destId="{EC0353BC-E572-4CD3-B7DD-96936B838AD7}" srcOrd="1" destOrd="0" presId="urn:microsoft.com/office/officeart/2005/8/layout/orgChart1"/>
    <dgm:cxn modelId="{E5624F52-408A-4CAF-BB14-8DFF5D8011E6}" type="presParOf" srcId="{32CE052D-AD83-4C8C-A9A7-DE9D30C059CD}" destId="{71CA24AE-29D1-48EE-881D-EA923511C61E}" srcOrd="1" destOrd="0" presId="urn:microsoft.com/office/officeart/2005/8/layout/orgChart1"/>
    <dgm:cxn modelId="{466D37EE-5A8E-40ED-B53A-3CB0B7BA29AF}" type="presParOf" srcId="{32CE052D-AD83-4C8C-A9A7-DE9D30C059CD}" destId="{9477D2E6-B276-440B-BB1A-99AD3BA7AAA3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" name="Freeform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10"/>
              </a:cxn>
              <a:cxn ang="0">
                <a:pos x="1740" y="510"/>
              </a:cxn>
              <a:cxn ang="0">
                <a:pos x="1595" y="30"/>
              </a:cxn>
              <a:cxn ang="0">
                <a:pos x="0" y="0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13" name="Freeform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/>
            <a:ahLst/>
            <a:cxnLst>
              <a:cxn ang="0">
                <a:pos x="1116" y="0"/>
              </a:cxn>
              <a:cxn ang="0">
                <a:pos x="3840" y="636"/>
              </a:cxn>
              <a:cxn ang="0">
                <a:pos x="4032" y="1356"/>
              </a:cxn>
              <a:cxn ang="0">
                <a:pos x="288" y="1356"/>
              </a:cxn>
              <a:cxn ang="0">
                <a:pos x="0" y="828"/>
              </a:cxn>
              <a:cxn ang="0">
                <a:pos x="1116" y="0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14" name="Freeform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/>
            <a:ahLst/>
            <a:cxnLst>
              <a:cxn ang="0">
                <a:pos x="510" y="1098"/>
              </a:cxn>
              <a:cxn ang="0">
                <a:pos x="2280" y="0"/>
              </a:cxn>
              <a:cxn ang="0">
                <a:pos x="2988" y="342"/>
              </a:cxn>
              <a:cxn ang="0">
                <a:pos x="2988" y="2772"/>
              </a:cxn>
              <a:cxn ang="0">
                <a:pos x="1452" y="3060"/>
              </a:cxn>
              <a:cxn ang="0">
                <a:pos x="0" y="2406"/>
              </a:cxn>
              <a:cxn ang="0">
                <a:pos x="510" y="1098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15" name="Freeform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6" y="1518"/>
              </a:cxn>
              <a:cxn ang="0">
                <a:pos x="2064" y="0"/>
              </a:cxn>
              <a:cxn ang="0">
                <a:pos x="0" y="0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1" name="Freeform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17" name="Freeform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2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3" name="Line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7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30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33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34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36" name="Freeform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45"/>
              </a:cxn>
              <a:cxn ang="0">
                <a:pos x="636" y="651"/>
              </a:cxn>
              <a:cxn ang="0">
                <a:pos x="632" y="0"/>
              </a:cxn>
              <a:cxn ang="0">
                <a:pos x="0" y="0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fld id="{66AED5F9-8031-4A5D-B5FE-2A0546E54BD2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7150"/>
            <a:ext cx="2895600" cy="3143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fld id="{E737D838-BDE1-4831-A95A-59D47DA05C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gray">
          <a:xfrm>
            <a:off x="333375" y="4714875"/>
            <a:ext cx="13033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200">
                <a:latin typeface="Arial Black" pitchFamily="34" charset="0"/>
              </a:rPr>
              <a:t>L/O/G/O</a:t>
            </a: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3138" name="Freeform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288" y="0"/>
                </a:cxn>
                <a:cxn ang="0">
                  <a:pos x="672" y="0"/>
                </a:cxn>
                <a:cxn ang="0">
                  <a:pos x="672" y="720"/>
                </a:cxn>
                <a:cxn ang="0">
                  <a:pos x="0" y="432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39" name="Freeform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/>
              <a:ahLst/>
              <a:cxnLst>
                <a:cxn ang="0">
                  <a:pos x="206" y="0"/>
                </a:cxn>
                <a:cxn ang="0">
                  <a:pos x="0" y="82"/>
                </a:cxn>
                <a:cxn ang="0">
                  <a:pos x="168" y="824"/>
                </a:cxn>
                <a:cxn ang="0">
                  <a:pos x="212" y="822"/>
                </a:cxn>
                <a:cxn ang="0">
                  <a:pos x="206" y="0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52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54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pic>
        <p:nvPicPr>
          <p:cNvPr id="3155" name="Picture 83" descr="water"/>
          <p:cNvPicPr>
            <a:picLocks noChangeAspect="1" noChangeArrowheads="1"/>
          </p:cNvPicPr>
          <p:nvPr/>
        </p:nvPicPr>
        <p:blipFill>
          <a:blip r:embed="rId2"/>
          <a:srcRect l="22409" t="16374" b="27486"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 tmFilter="0, 0; .2, .5; .8, .5; 1, 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000" autoRev="1" fill="hold"/>
                                        <p:tgtEl>
                                          <p:spTgt spid="31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31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31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 tmFilter="0, 0; .2, .5; .8, .5; 1, 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1000" autoRev="1" fill="hold"/>
                                        <p:tgtEl>
                                          <p:spTgt spid="3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600"/>
                            </p:stCondLst>
                            <p:childTnLst>
                              <p:par>
                                <p:cTn id="31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mph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9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" grpId="0" animBg="1"/>
      <p:bldP spid="3112" grpId="1" animBg="1"/>
      <p:bldP spid="3112" grpId="2" animBg="1"/>
      <p:bldP spid="3112" grpId="3" animBg="1"/>
      <p:bldP spid="3113" grpId="0" animBg="1"/>
      <p:bldP spid="3113" grpId="1" animBg="1"/>
      <p:bldP spid="3113" grpId="2" animBg="1"/>
      <p:bldP spid="3113" grpId="3" animBg="1"/>
      <p:bldP spid="3114" grpId="0" animBg="1"/>
      <p:bldP spid="3114" grpId="1" animBg="1"/>
      <p:bldP spid="3114" grpId="2" animBg="1"/>
      <p:bldP spid="3114" grpId="3" animBg="1"/>
      <p:bldP spid="3115" grpId="0" animBg="1"/>
      <p:bldP spid="3115" grpId="1" animBg="1"/>
      <p:bldP spid="3115" grpId="2" animBg="1"/>
      <p:bldP spid="3115" grpId="3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AED5F9-8031-4A5D-B5FE-2A0546E54BD2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7D838-BDE1-4831-A95A-59D47DA05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AED5F9-8031-4A5D-B5FE-2A0546E54BD2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7D838-BDE1-4831-A95A-59D47DA05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AED5F9-8031-4A5D-B5FE-2A0546E54BD2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37D838-BDE1-4831-A95A-59D47DA05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AED5F9-8031-4A5D-B5FE-2A0546E54BD2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37D838-BDE1-4831-A95A-59D47DA05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AED5F9-8031-4A5D-B5FE-2A0546E54BD2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37D838-BDE1-4831-A95A-59D47DA05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AED5F9-8031-4A5D-B5FE-2A0546E54BD2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37D838-BDE1-4831-A95A-59D47DA05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mtClean="0"/>
              <a:t>Вставка рисунка SmartArt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AED5F9-8031-4A5D-B5FE-2A0546E54BD2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37D838-BDE1-4831-A95A-59D47DA05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AED5F9-8031-4A5D-B5FE-2A0546E54BD2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7D838-BDE1-4831-A95A-59D47DA05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AED5F9-8031-4A5D-B5FE-2A0546E54BD2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7D838-BDE1-4831-A95A-59D47DA05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AED5F9-8031-4A5D-B5FE-2A0546E54BD2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7D838-BDE1-4831-A95A-59D47DA05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AED5F9-8031-4A5D-B5FE-2A0546E54BD2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7D838-BDE1-4831-A95A-59D47DA05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AED5F9-8031-4A5D-B5FE-2A0546E54BD2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7D838-BDE1-4831-A95A-59D47DA05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AED5F9-8031-4A5D-B5FE-2A0546E54BD2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7D838-BDE1-4831-A95A-59D47DA05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AED5F9-8031-4A5D-B5FE-2A0546E54BD2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7D838-BDE1-4831-A95A-59D47DA05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AED5F9-8031-4A5D-B5FE-2A0546E54BD2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7D838-BDE1-4831-A95A-59D47DA05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/>
            <a:ahLst/>
            <a:cxnLst>
              <a:cxn ang="0">
                <a:pos x="5766" y="605"/>
              </a:cxn>
              <a:cxn ang="0">
                <a:pos x="5768" y="4325"/>
              </a:cxn>
              <a:cxn ang="0">
                <a:pos x="1082" y="4329"/>
              </a:cxn>
              <a:cxn ang="0">
                <a:pos x="13" y="3351"/>
              </a:cxn>
              <a:cxn ang="0">
                <a:pos x="0" y="0"/>
              </a:cxn>
              <a:cxn ang="0">
                <a:pos x="2428" y="7"/>
              </a:cxn>
              <a:cxn ang="0">
                <a:pos x="5766" y="605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3" name="Freeform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100"/>
              </a:cxn>
              <a:cxn ang="0">
                <a:pos x="1089" y="1100"/>
              </a:cxn>
              <a:cxn ang="0">
                <a:pos x="0" y="0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66AED5F9-8031-4A5D-B5FE-2A0546E54BD2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37D838-BDE1-4831-A95A-59D47DA05C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60" name="Freeform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/>
            <a:ahLst/>
            <a:cxnLst>
              <a:cxn ang="0">
                <a:pos x="3130" y="453"/>
              </a:cxn>
              <a:cxn ang="0">
                <a:pos x="3130" y="0"/>
              </a:cxn>
              <a:cxn ang="0">
                <a:pos x="0" y="0"/>
              </a:cxn>
              <a:cxn ang="0">
                <a:pos x="3130" y="453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pic>
        <p:nvPicPr>
          <p:cNvPr id="1061" name="Picture 37" descr="water"/>
          <p:cNvPicPr>
            <a:picLocks noChangeAspect="1" noChangeArrowheads="1"/>
          </p:cNvPicPr>
          <p:nvPr/>
        </p:nvPicPr>
        <p:blipFill>
          <a:blip r:embed="rId18"/>
          <a:srcRect l="22409" t="16374" b="27486"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</p:spPr>
      </p:pic>
      <p:pic>
        <p:nvPicPr>
          <p:cNvPr id="1062" name="Picture 38" descr="3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 animBg="1"/>
      <p:bldP spid="1060" grpId="0" animBg="1"/>
      <p:bldP spid="1026" grpId="0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z="3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Приоритеты в организации воспитательно-образовательного процесса в группах раннего возраста.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00034" y="357166"/>
            <a:ext cx="8143932" cy="3714776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Третье требование относиться к профессионализму.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Проблема непрофессионализма педагога в ясельной группе, стоит сегодня очень остро. Традиционно так сложилось, что с детьми этого возраста часто работают недостаточно квалифицированные, а то и вовсе не имеющие специальной подготовки воспитатели. К тому же и среди  воспитателей дошкольного учреждения работа в ясельных группах считается менее престижной. </a:t>
            </a:r>
          </a:p>
          <a:p>
            <a:pPr>
              <a:buNone/>
            </a:pPr>
            <a:r>
              <a:rPr lang="ru-RU" sz="2400" dirty="0" smtClean="0"/>
              <a:t>Непрофессионализм педагогов оборачивается потерями для здоровья </a:t>
            </a:r>
          </a:p>
          <a:p>
            <a:pPr>
              <a:buNone/>
            </a:pPr>
            <a:r>
              <a:rPr lang="ru-RU" sz="2400" dirty="0" smtClean="0"/>
              <a:t>малыша и его личностного развития,</a:t>
            </a:r>
          </a:p>
          <a:p>
            <a:pPr>
              <a:buNone/>
            </a:pPr>
            <a:r>
              <a:rPr lang="ru-RU" sz="2400" dirty="0" smtClean="0"/>
              <a:t> ведет к психологическому </a:t>
            </a:r>
          </a:p>
          <a:p>
            <a:pPr>
              <a:buNone/>
            </a:pPr>
            <a:r>
              <a:rPr lang="ru-RU" sz="2400" dirty="0" smtClean="0"/>
              <a:t>дискомфорту. </a:t>
            </a:r>
          </a:p>
          <a:p>
            <a:endParaRPr lang="ru-RU" dirty="0"/>
          </a:p>
        </p:txBody>
      </p:sp>
      <p:pic>
        <p:nvPicPr>
          <p:cNvPr id="5" name="Содержимое 4" descr="iCADEJ3O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57885" y="4670426"/>
            <a:ext cx="2571768" cy="19373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357554" y="357166"/>
            <a:ext cx="5329246" cy="5857916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Четвёртое требование, которое мы предъявляем к воспитателю ясельной группы,</a:t>
            </a:r>
            <a:r>
              <a:rPr lang="ru-RU" sz="2400" dirty="0" smtClean="0"/>
              <a:t> - </a:t>
            </a:r>
            <a:r>
              <a:rPr lang="ru-RU" sz="2400" b="1" dirty="0" smtClean="0"/>
              <a:t>хорошее здоровье.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Так как слабое здоровье воспитателя может сказаться на самочувствии малышей.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b="1" dirty="0" smtClean="0"/>
              <a:t>Таким образом, выбирая воспитателя в ясельную группу, мы ориентируемся на его интерес к ребенку, позитивные человеческие качества, высокий профессионализм и состояние здоровья.</a:t>
            </a:r>
          </a:p>
          <a:p>
            <a:endParaRPr lang="ru-RU" dirty="0"/>
          </a:p>
        </p:txBody>
      </p:sp>
      <p:pic>
        <p:nvPicPr>
          <p:cNvPr id="7" name="Содержимое 6" descr="iCABSLHOO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8596" y="2000240"/>
            <a:ext cx="2293636" cy="30718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CAA88OY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57818" y="4000504"/>
            <a:ext cx="3399977" cy="2561316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00034" y="714356"/>
            <a:ext cx="5357850" cy="5554683"/>
          </a:xfrm>
        </p:spPr>
        <p:txBody>
          <a:bodyPr/>
          <a:lstStyle/>
          <a:p>
            <a:r>
              <a:rPr lang="ru-RU" sz="2400" dirty="0" smtClean="0"/>
              <a:t>Главное качество современного воспитателя (как и в былые времена) - умение дарить детям любовь и ласку. Новое, что приобрел воспитатель, - мобильность, следовать современным тенденциям в воспитании и обучении детей. Большое внимание современный воспитатель уделяет самообразованию. В </a:t>
            </a:r>
            <a:r>
              <a:rPr lang="ru-RU" sz="2400" smtClean="0"/>
              <a:t>настоящее время  </a:t>
            </a:r>
            <a:r>
              <a:rPr lang="ru-RU" sz="2400" dirty="0" smtClean="0"/>
              <a:t>важно научиться работать с компьютером.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/>
              <a:t>Современные педагоги – это прежде всего, энтузиасты, люди творческие, любящие детей и свою профессию, здесь нельзя не назвать такие качества, как оптимизм, жизненная активность, коммуникабельность, мобильность, </a:t>
            </a:r>
            <a:r>
              <a:rPr lang="ru-RU" sz="2800" dirty="0" err="1" smtClean="0"/>
              <a:t>обучаемость</a:t>
            </a:r>
            <a:r>
              <a:rPr lang="ru-RU" sz="2800" dirty="0" smtClean="0"/>
              <a:t>, умение идти в ногу со временем.</a:t>
            </a:r>
          </a:p>
          <a:p>
            <a:pPr>
              <a:buNone/>
            </a:pPr>
            <a:endParaRPr lang="ru-RU" sz="2800" dirty="0"/>
          </a:p>
        </p:txBody>
      </p:sp>
      <p:pic>
        <p:nvPicPr>
          <p:cNvPr id="4" name="Рисунок 3" descr="iCAMCXXG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4357646"/>
            <a:ext cx="2500354" cy="2500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8" y="273050"/>
            <a:ext cx="2971792" cy="585311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57166"/>
            <a:ext cx="5257808" cy="5768997"/>
          </a:xfrm>
        </p:spPr>
        <p:txBody>
          <a:bodyPr/>
          <a:lstStyle/>
          <a:p>
            <a:r>
              <a:rPr lang="ru-RU" sz="2400" dirty="0" smtClean="0"/>
              <a:t>Воспитатель сегодня должен быть современным человеком, не </a:t>
            </a:r>
            <a:r>
              <a:rPr lang="ru-RU" sz="2400" dirty="0" err="1" smtClean="0"/>
              <a:t>закостнелым</a:t>
            </a:r>
            <a:r>
              <a:rPr lang="ru-RU" sz="2400" dirty="0" smtClean="0"/>
              <a:t>, а способным обучаться, схватывать все на лету, брать на вооружение новые методики воспитания и обучения подрастающего поколения. Меняется мир, меняются и требования. И современный воспитатель, несмотря на возраст и другие обстоятельства, должен им соответствовать.</a:t>
            </a:r>
            <a:endParaRPr lang="ru-RU" sz="2400" dirty="0"/>
          </a:p>
        </p:txBody>
      </p:sp>
      <p:pic>
        <p:nvPicPr>
          <p:cNvPr id="5" name="Рисунок 4" descr="iCADRZ5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1785926"/>
            <a:ext cx="2588140" cy="3357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Создание </a:t>
            </a:r>
            <a:r>
              <a:rPr lang="ru-RU" dirty="0" smtClean="0"/>
              <a:t>современной развивающей среды.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571613"/>
          <a:ext cx="8229600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Предметная среда.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6186502" cy="4911741"/>
          </a:xfrm>
        </p:spPr>
        <p:txBody>
          <a:bodyPr/>
          <a:lstStyle/>
          <a:p>
            <a:r>
              <a:rPr lang="ru-RU" sz="2400" dirty="0" smtClean="0"/>
              <a:t>Большую часть времени в детском саду ребенок проводит в группе, а малыши вообще нечасто покидают ее пределы. Значит, развитие дошкольника во многом зависит от рациональной организации предметной среды в групповом помещении. Здесь все имеет значение: цвет стен и потолка, разделение  пространства на функциональные зоны, разнообразие игр, игрушек и соответствие  их возрасту детей, наличие места для самостоятельных игр и уединения ребенка, уставшего от постоянного общения со сверстниками.</a:t>
            </a:r>
          </a:p>
          <a:p>
            <a:endParaRPr lang="ru-RU" dirty="0"/>
          </a:p>
        </p:txBody>
      </p:sp>
      <p:pic>
        <p:nvPicPr>
          <p:cNvPr id="4" name="Рисунок 3" descr="1_677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1857364"/>
            <a:ext cx="2411003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4071966"/>
          </a:xfrm>
        </p:spPr>
        <p:txBody>
          <a:bodyPr/>
          <a:lstStyle/>
          <a:p>
            <a:r>
              <a:rPr lang="ru-RU" dirty="0" smtClean="0"/>
              <a:t>В последние годы развивающая среда групповых помещений становится все более разнообразной: даже небольшие подиумы, уголки мебели позволяют оригинально использовать пространство, причем не только основных групповых помещений, но и раздевалок, спален.</a:t>
            </a:r>
          </a:p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4357694"/>
            <a:ext cx="3143272" cy="21306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Комплектование фонда игрушек.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Дидактические;</a:t>
            </a:r>
          </a:p>
          <a:p>
            <a:r>
              <a:rPr lang="ru-RU" dirty="0" smtClean="0"/>
              <a:t>Сюжетно-образные;</a:t>
            </a:r>
          </a:p>
          <a:p>
            <a:r>
              <a:rPr lang="ru-RU" dirty="0" smtClean="0"/>
              <a:t>Музыкальные;</a:t>
            </a:r>
          </a:p>
          <a:p>
            <a:r>
              <a:rPr lang="ru-RU" dirty="0" smtClean="0"/>
              <a:t>Театральные;</a:t>
            </a:r>
          </a:p>
          <a:p>
            <a:r>
              <a:rPr lang="ru-RU" dirty="0" smtClean="0"/>
              <a:t>Спортивные;</a:t>
            </a:r>
          </a:p>
          <a:p>
            <a:r>
              <a:rPr lang="ru-RU" dirty="0" smtClean="0"/>
              <a:t>Игрушки-забавы.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357430"/>
            <a:ext cx="8115328" cy="3768733"/>
          </a:xfrm>
        </p:spPr>
        <p:txBody>
          <a:bodyPr/>
          <a:lstStyle/>
          <a:p>
            <a:r>
              <a:rPr lang="ru-RU" dirty="0" smtClean="0"/>
              <a:t>На каждого ребенка в группе должно приходиться не менее 3-4 разнообразных игрушек. А в общем фонде их должно быть не менее 9-10 на каждого ребенка.</a:t>
            </a:r>
          </a:p>
          <a:p>
            <a:r>
              <a:rPr lang="ru-RU" dirty="0" smtClean="0"/>
              <a:t>Все игрушки, размещенные в группе, должны быть доступны детям (их недоступность делает среду обитания враждебной ребенку).</a:t>
            </a:r>
            <a:endParaRPr lang="ru-RU" dirty="0"/>
          </a:p>
        </p:txBody>
      </p:sp>
      <p:pic>
        <p:nvPicPr>
          <p:cNvPr id="4" name="Рисунок 3" descr="1_677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285728"/>
            <a:ext cx="2678905" cy="21431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642918"/>
            <a:ext cx="235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Внимание: САНПИН!!!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47149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643182"/>
            <a:ext cx="8073515" cy="31085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«Характер человека более всего</a:t>
            </a:r>
          </a:p>
          <a:p>
            <a:pPr algn="ctr"/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формируется в первые годы жизни</a:t>
            </a:r>
          </a:p>
          <a:p>
            <a:pPr algn="ctr"/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 то, что ложится в этот характер </a:t>
            </a:r>
          </a:p>
          <a:p>
            <a:pPr algn="ctr"/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 эти первые годы,-</a:t>
            </a:r>
          </a:p>
          <a:p>
            <a:pPr algn="ctr"/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Становится второй природой человека»</a:t>
            </a:r>
          </a:p>
          <a:p>
            <a:pPr algn="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К.Д. </a:t>
            </a:r>
            <a:r>
              <a:rPr lang="ru-RU" sz="24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Ушинский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4572032"/>
          </a:xfrm>
        </p:spPr>
        <p:txBody>
          <a:bodyPr/>
          <a:lstStyle/>
          <a:p>
            <a:r>
              <a:rPr lang="ru-RU" dirty="0" smtClean="0"/>
              <a:t>Игрушки среднего размера целесообразно хранить в корзинках, коробках, на удобно расположенных полках (у малышей некоторый проблемы с уборкой игрушек).</a:t>
            </a:r>
          </a:p>
          <a:p>
            <a:r>
              <a:rPr lang="ru-RU" dirty="0" smtClean="0"/>
              <a:t>Игровая зона должна быть расположена на самом светлом месте (к сожалению, часто в зоне окон стоят столы).</a:t>
            </a:r>
            <a:endParaRPr lang="ru-RU" dirty="0"/>
          </a:p>
        </p:txBody>
      </p:sp>
      <p:pic>
        <p:nvPicPr>
          <p:cNvPr id="7" name="Рисунок 6" descr="iCAYP6CO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4543885"/>
            <a:ext cx="2357454" cy="17759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Социальная развивающая среда.</a:t>
            </a:r>
            <a:endParaRPr lang="ru-RU" dirty="0"/>
          </a:p>
        </p:txBody>
      </p:sp>
      <p:pic>
        <p:nvPicPr>
          <p:cNvPr id="7" name="Содержимое 6" descr="iCA24FATP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43500" y="2264220"/>
            <a:ext cx="3543300" cy="2669286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829180" cy="4691063"/>
          </a:xfrm>
        </p:spPr>
        <p:txBody>
          <a:bodyPr/>
          <a:lstStyle/>
          <a:p>
            <a:r>
              <a:rPr lang="ru-RU" sz="2400" dirty="0" smtClean="0"/>
              <a:t>Для успешного социального развития ребенка требуется создание специфической среды, где существуют определенные ролевые отношения и есть возможности для упражнения в </a:t>
            </a:r>
            <a:r>
              <a:rPr lang="ru-RU" sz="2400" dirty="0" err="1" smtClean="0"/>
              <a:t>правилосообразном</a:t>
            </a:r>
            <a:r>
              <a:rPr lang="ru-RU" sz="2400" dirty="0" smtClean="0"/>
              <a:t> поведении, а также в установлении  контактов с другими детьми и взрослыми.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CADEJ3O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16641" y="1894173"/>
            <a:ext cx="3270160" cy="246352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1472" y="642918"/>
            <a:ext cx="4400552" cy="5905509"/>
          </a:xfrm>
        </p:spPr>
        <p:txBody>
          <a:bodyPr/>
          <a:lstStyle/>
          <a:p>
            <a:r>
              <a:rPr lang="ru-RU" sz="2400" dirty="0" smtClean="0"/>
              <a:t>Это достигается за счет привлечения специалистов к воспитанию и обучению ребят (психолог, музыкальные и физкультурные работники, социальный педагог, работники дополнительного образования). </a:t>
            </a:r>
          </a:p>
          <a:p>
            <a:r>
              <a:rPr lang="ru-RU" sz="2400" dirty="0" smtClean="0"/>
              <a:t>Чем чаще и длительнее будут контакты с различными людьми, тем полноценнее опыт ребенка.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CA2CH1W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2132" y="785794"/>
            <a:ext cx="2971800" cy="223875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57166"/>
            <a:ext cx="4900618" cy="6143668"/>
          </a:xfrm>
        </p:spPr>
        <p:txBody>
          <a:bodyPr/>
          <a:lstStyle/>
          <a:p>
            <a:r>
              <a:rPr lang="ru-RU" sz="2400" dirty="0" smtClean="0"/>
              <a:t>Зона общения детей расширяется, если в ДОУ есть различные </a:t>
            </a:r>
            <a:r>
              <a:rPr lang="ru-RU" sz="2400" dirty="0" err="1" smtClean="0"/>
              <a:t>внегрупповые</a:t>
            </a:r>
            <a:r>
              <a:rPr lang="ru-RU" sz="2400" dirty="0" smtClean="0"/>
              <a:t> игровые развивающие комплексы типа «центров песка и воды», «мини-стадион», «русская изба», «библиотека», «строительные комплексы» и пр. В этих комплексах у малышей появляется возможность  длительных контактов со старшими детьми. Приходиться учиться налаживать с ними контакты и подчиняться правилам, установленным в этих комплексах.</a:t>
            </a:r>
            <a:endParaRPr lang="ru-RU" sz="2400" dirty="0"/>
          </a:p>
        </p:txBody>
      </p:sp>
      <p:pic>
        <p:nvPicPr>
          <p:cNvPr id="7" name="Рисунок 6" descr="iCAQV7TQ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4143380"/>
            <a:ext cx="2857520" cy="19050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CA00QAL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6314" y="500042"/>
            <a:ext cx="4112653" cy="311305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257676" cy="4691063"/>
          </a:xfrm>
        </p:spPr>
        <p:txBody>
          <a:bodyPr/>
          <a:lstStyle/>
          <a:p>
            <a:r>
              <a:rPr lang="ru-RU" sz="2400" dirty="0" smtClean="0"/>
              <a:t>Большой развивающий эффект несут игры-занятия, проводимые старшими детьми;  различные походы «в гости»; открытые просмотры музыкальных и др. занятий; приглашение малышей на представления.</a:t>
            </a:r>
          </a:p>
          <a:p>
            <a:endParaRPr lang="ru-RU" dirty="0"/>
          </a:p>
        </p:txBody>
      </p:sp>
      <p:pic>
        <p:nvPicPr>
          <p:cNvPr id="6" name="Рисунок 5" descr="iCALRVYY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4214818"/>
            <a:ext cx="3129364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43182"/>
            <a:ext cx="8229600" cy="3143272"/>
          </a:xfrm>
        </p:spPr>
        <p:txBody>
          <a:bodyPr/>
          <a:lstStyle/>
          <a:p>
            <a:r>
              <a:rPr lang="ru-RU" sz="3600" dirty="0" smtClean="0"/>
              <a:t>Вывод: содержание  работы воспитателя  – это  создание особым образом организованного жизненного пространства детей.</a:t>
            </a:r>
            <a:endParaRPr lang="ru-RU" sz="3600" dirty="0"/>
          </a:p>
        </p:txBody>
      </p:sp>
      <p:pic>
        <p:nvPicPr>
          <p:cNvPr id="4" name="Содержимое 3" descr="iCA1W4EO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1077" y="571500"/>
            <a:ext cx="3321845" cy="221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4357718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/>
              <a:t>Воспитатель ясельной группы – это, по существу визитная карточка дошкольного учреждения.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Хотелось бы, чтобы родители и ребенок, впервые переступив порог детского сада, увидели  образованного, обаятельного, интеллигентного педагога. И это первый шаг к завоеванию доверия родителей. </a:t>
            </a:r>
          </a:p>
          <a:p>
            <a:endParaRPr lang="ru-RU" dirty="0"/>
          </a:p>
        </p:txBody>
      </p:sp>
      <p:pic>
        <p:nvPicPr>
          <p:cNvPr id="4" name="Рисунок 3" descr="SS18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4286256"/>
            <a:ext cx="2746493" cy="1949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CA3DOQT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86446" y="1571612"/>
            <a:ext cx="2851560" cy="1901040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357166"/>
            <a:ext cx="5114932" cy="5768997"/>
          </a:xfrm>
        </p:spPr>
        <p:txBody>
          <a:bodyPr/>
          <a:lstStyle/>
          <a:p>
            <a:r>
              <a:rPr lang="ru-RU" sz="2400" dirty="0" smtClean="0"/>
              <a:t>Современная образовательная система требует отдать приоритеты развитию ребенка. Это особенно актуально в раннем возрасте, ибо его справедливо считают временем расцвета, годами формирования творческих способностей. Именно в этот период ребенок – гениальный лингвист, почемучка. Если мы заглянем в книгу К. Чуковского «От двух до пяти» мы сможем в этом убедиться.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CA3W0IBP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65791" y="1865313"/>
            <a:ext cx="2921009" cy="292100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642918"/>
            <a:ext cx="4900618" cy="5483245"/>
          </a:xfrm>
        </p:spPr>
        <p:txBody>
          <a:bodyPr/>
          <a:lstStyle/>
          <a:p>
            <a:r>
              <a:rPr lang="ru-RU" sz="2400" dirty="0" smtClean="0"/>
              <a:t>В ясельном возрасте малыш особенно жадно открывает для себя мир. Творческие возможности ребенка в это время несравненно выше творческих возможностей взрослых. Ему лишь не хватает знаний, которыми обладают взрослые. В этом возрасте ребенок фактически в основных чертах проходит путь всего человечества.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CA156SC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86380" y="1142984"/>
            <a:ext cx="3305791" cy="243211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571480"/>
            <a:ext cx="4757742" cy="5554683"/>
          </a:xfrm>
        </p:spPr>
        <p:txBody>
          <a:bodyPr/>
          <a:lstStyle/>
          <a:p>
            <a:r>
              <a:rPr lang="ru-RU" sz="2400" b="1" dirty="0" smtClean="0"/>
              <a:t>Решающее значение здесь  отводится личности воспитателя.</a:t>
            </a:r>
            <a:endParaRPr lang="ru-RU" sz="2400" dirty="0" smtClean="0"/>
          </a:p>
          <a:p>
            <a:r>
              <a:rPr lang="ru-RU" sz="2400" b="1" dirty="0" smtClean="0"/>
              <a:t>Проявление искреннего интереса к ребенку –</a:t>
            </a:r>
            <a:r>
              <a:rPr lang="ru-RU" sz="2400" dirty="0" smtClean="0"/>
              <a:t> вот чего мы в первую очередь требуем от воспитателя ясельной группы.</a:t>
            </a:r>
          </a:p>
          <a:p>
            <a:r>
              <a:rPr lang="ru-RU" sz="2400" dirty="0" smtClean="0"/>
              <a:t>Малыш в этом возрасте тянется к взрослому, стремясь удовлетворить свою потребность в общении. Но он доставляет последнему  немало хлопот своей неугомонностью.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CAGGCDE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4942" y="1142984"/>
            <a:ext cx="3511869" cy="278608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642918"/>
            <a:ext cx="5114932" cy="5483245"/>
          </a:xfrm>
        </p:spPr>
        <p:txBody>
          <a:bodyPr/>
          <a:lstStyle/>
          <a:p>
            <a:r>
              <a:rPr lang="ru-RU" sz="2400" dirty="0" smtClean="0"/>
              <a:t>У него большая жажда рассказать, сделать  что-то, чем посидеть, послушать, послушаться.  Надо сказать, что ребенок ясельного возраста, чрезвычайно чуток к неискренности, фальшивому, покровительственному тону, отсутствию заинтересованности его деятельностью. Все это может стать причиной отчуждения между малышом и воспитателем. Ребенок научится слушаться, не будет кричать, бегать, стучать. Но и вопросов он не будет задавать, и игр совсем не станет.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1"/>
          </p:nvPr>
        </p:nvSpPr>
        <p:spPr>
          <a:xfrm>
            <a:off x="571472" y="357166"/>
            <a:ext cx="4929222" cy="5757890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Второе  требование относится к человеческим качествам воспитателя.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Хотелось бы видеть  в ясельных группах воспитателя красивого, доброго, понимающего</a:t>
            </a:r>
          </a:p>
          <a:p>
            <a:pPr>
              <a:buNone/>
            </a:pPr>
            <a:r>
              <a:rPr lang="ru-RU" sz="2400" dirty="0" smtClean="0"/>
              <a:t>психологию  маленького ребенка.  Потому что этот воспитатель стоит  у истоков становления Человека.  И мы хотим, чтобы он строил свою воспитательную систему, основываясь на главном гуманистическом  принципе – </a:t>
            </a:r>
            <a:r>
              <a:rPr lang="ru-RU" sz="2400" dirty="0" err="1" smtClean="0"/>
              <a:t>принципе</a:t>
            </a:r>
            <a:r>
              <a:rPr lang="ru-RU" sz="2400" dirty="0" smtClean="0"/>
              <a:t> действенной любви.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8" name="Содержимое 7" descr="iCAHCPQ5O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29256" y="1785926"/>
            <a:ext cx="3299452" cy="24855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143372" y="857232"/>
            <a:ext cx="4500594" cy="5429288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Реализация этого принципа  заключается в содействии развитию ребенка, в принятии его опыта, даже пусть негативного, в снисходительности и разумной требовательности, не ограничивающей естественные потребности малыша в движении, человеческой ласке, общении.</a:t>
            </a:r>
          </a:p>
          <a:p>
            <a:endParaRPr lang="ru-RU" sz="2400" dirty="0"/>
          </a:p>
        </p:txBody>
      </p:sp>
      <p:pic>
        <p:nvPicPr>
          <p:cNvPr id="5" name="Содержимое 4" descr="iCAIBUFGO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57158" y="1928802"/>
            <a:ext cx="2971800" cy="21000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DF58D"/>
      </a:lt1>
      <a:dk2>
        <a:srgbClr val="CC3300"/>
      </a:dk2>
      <a:lt2>
        <a:srgbClr val="808080"/>
      </a:lt2>
      <a:accent1>
        <a:srgbClr val="FF6161"/>
      </a:accent1>
      <a:accent2>
        <a:srgbClr val="FFC319"/>
      </a:accent2>
      <a:accent3>
        <a:srgbClr val="FEF9C5"/>
      </a:accent3>
      <a:accent4>
        <a:srgbClr val="000000"/>
      </a:accent4>
      <a:accent5>
        <a:srgbClr val="FFB7B7"/>
      </a:accent5>
      <a:accent6>
        <a:srgbClr val="E7B016"/>
      </a:accent6>
      <a:hlink>
        <a:srgbClr val="A8D02A"/>
      </a:hlink>
      <a:folHlink>
        <a:srgbClr val="5CB1F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580TGp_general_light_ani</Template>
  <TotalTime>478</TotalTime>
  <Words>1134</Words>
  <Application>Microsoft Office PowerPoint</Application>
  <PresentationFormat>Экран (4:3)</PresentationFormat>
  <Paragraphs>63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Default Design</vt:lpstr>
      <vt:lpstr>Приоритеты в организации воспитательно-образовательного процесса в группах раннего возраста.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Создание современной развивающей среды.</vt:lpstr>
      <vt:lpstr>Предметная среда.</vt:lpstr>
      <vt:lpstr>Слайд 17</vt:lpstr>
      <vt:lpstr>Комплектование фонда игрушек.</vt:lpstr>
      <vt:lpstr>Слайд 19</vt:lpstr>
      <vt:lpstr>Слайд 20</vt:lpstr>
      <vt:lpstr>Социальная развивающая среда.</vt:lpstr>
      <vt:lpstr>Слайд 22</vt:lpstr>
      <vt:lpstr>Слайд 23</vt:lpstr>
      <vt:lpstr>Слайд 24</vt:lpstr>
      <vt:lpstr>Вывод: содержание  работы воспитателя  – это  создание особым образом организованного жизненного пространства детей.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Your User Name</dc:creator>
  <cp:lastModifiedBy>Натусик</cp:lastModifiedBy>
  <cp:revision>43</cp:revision>
  <dcterms:created xsi:type="dcterms:W3CDTF">2011-02-07T06:20:36Z</dcterms:created>
  <dcterms:modified xsi:type="dcterms:W3CDTF">2016-01-06T13:34:18Z</dcterms:modified>
</cp:coreProperties>
</file>