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7" r:id="rId3"/>
    <p:sldId id="261" r:id="rId4"/>
    <p:sldId id="258" r:id="rId5"/>
    <p:sldId id="259" r:id="rId6"/>
    <p:sldId id="272" r:id="rId7"/>
    <p:sldId id="262" r:id="rId8"/>
    <p:sldId id="263" r:id="rId9"/>
    <p:sldId id="264" r:id="rId10"/>
    <p:sldId id="275" r:id="rId11"/>
    <p:sldId id="265" r:id="rId12"/>
    <p:sldId id="266" r:id="rId13"/>
    <p:sldId id="267" r:id="rId14"/>
    <p:sldId id="274" r:id="rId15"/>
    <p:sldId id="268" r:id="rId16"/>
    <p:sldId id="269" r:id="rId17"/>
    <p:sldId id="271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84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96C0E-D9AF-4927-BBD9-671E865510B7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00413-EB3B-4954-99E9-693AC7DAF7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40E44-A488-4015-9DCD-358BBE87AB6C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120C0-B18A-44DD-8801-BEB191969D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C376B-B71C-4B08-A1E2-B5152D075EF8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D4718-7FF0-469C-8281-77C771C540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023F2-DDF4-4953-A762-6B84786AF069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F2BDA-4D20-4B24-9E19-BA2255FEFF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2E020-809A-4DEC-8B04-743BBC72438A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2A0A2-2387-4670-BD36-7CA9B6F88C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7D199-FB1F-4A9E-B190-72073D460169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C53BD-957D-4AAA-8899-EE387BD885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A7AD3-FD23-4C7E-AA96-2CD40BD32A3F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E7735-0079-4E58-BF35-E5FCBCB86A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AEA5E-89A9-4FAB-8EF6-744AFAFEB5FF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C3C3E-9053-40AE-B8AF-C4FAE659A3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4052D-7C56-4422-89AE-14A8AA21C35E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27F4C-256C-44C3-8EC3-739030DA9D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2AF51-467B-476B-97BF-29B4C6537806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5AF5B-0D94-4214-B598-4623A7E091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5364F-5B89-4598-8AC0-F6F9B970A914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99252-0516-42CB-AFE8-F728FC2EC6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D32212-639E-41FD-905C-488B1370CCBB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557F0B-25EA-4200-A0A6-095F94BF55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Рисунок 15" descr="0_c0146_5d4437c2_XL.pn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4891088"/>
            <a:ext cx="1835150" cy="196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Рисунок 16" descr="0_c0146_5d4437c2_XL.pn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3284538"/>
            <a:ext cx="1835150" cy="196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Рисунок 17" descr="0_c0146_5d4437c2_XL.pn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1628775"/>
            <a:ext cx="1835150" cy="196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Рисунок 18" descr="0_c0146_5d4437c2_XL.pn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835150" cy="196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 userDrawn="1"/>
        </p:nvSpPr>
        <p:spPr>
          <a:xfrm>
            <a:off x="1907704" y="188640"/>
            <a:ext cx="7056784" cy="6480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7812088" y="6656388"/>
            <a:ext cx="133191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Презентация на тему : «Умножение  на 1 и на 0»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2 класс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05064"/>
            <a:ext cx="1890713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005064"/>
            <a:ext cx="1890713" cy="1887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072379"/>
            <a:ext cx="1890713" cy="181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437112"/>
            <a:ext cx="23812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437112"/>
            <a:ext cx="23812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556174"/>
            <a:ext cx="23812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83685"/>
            <a:ext cx="23812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630820"/>
            <a:ext cx="23812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638476"/>
            <a:ext cx="23812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443" y="5301208"/>
            <a:ext cx="871537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981146"/>
            <a:ext cx="101758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117" y="5200401"/>
            <a:ext cx="102393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816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Реши примеры.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1•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                              0•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3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6•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• 0</a:t>
            </a: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1•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25                             25• 0 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12•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12•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0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1•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50                             0• 50 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7925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500306"/>
            <a:ext cx="6389312" cy="2000264"/>
          </a:xfrm>
        </p:spPr>
        <p:txBody>
          <a:bodyPr/>
          <a:lstStyle/>
          <a:p>
            <a:pPr algn="l"/>
            <a:r>
              <a:rPr lang="ru-RU" sz="4800" b="1" dirty="0" smtClean="0"/>
              <a:t>У 9 обезьянок по 1 банану . Сколько всего бананов?</a:t>
            </a:r>
            <a:endParaRPr lang="ru-RU" sz="4800" b="1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01" y="214290"/>
            <a:ext cx="1162372" cy="1752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131" y="4857760"/>
            <a:ext cx="1162372" cy="1752600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991" y="4857760"/>
            <a:ext cx="1162372" cy="1752600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01" y="4857760"/>
            <a:ext cx="1162372" cy="1752600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099" y="285728"/>
            <a:ext cx="1162372" cy="1752600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239" y="285728"/>
            <a:ext cx="1162372" cy="1752600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255" y="357166"/>
            <a:ext cx="1162372" cy="1752600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00522"/>
            <a:ext cx="1831975" cy="1361080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099" y="4786322"/>
            <a:ext cx="1162372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1857364"/>
            <a:ext cx="6943716" cy="2786082"/>
          </a:xfrm>
        </p:spPr>
        <p:txBody>
          <a:bodyPr/>
          <a:lstStyle/>
          <a:p>
            <a:pPr algn="l"/>
            <a:r>
              <a:rPr lang="ru-RU" sz="4800" b="1" dirty="0" smtClean="0"/>
              <a:t>У 12 школьников по одному учебнику. Сколько всего учебников?</a:t>
            </a:r>
            <a:endParaRPr lang="ru-RU" sz="4800" b="1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12954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14290"/>
            <a:ext cx="12954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357166"/>
            <a:ext cx="12954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285728"/>
            <a:ext cx="12954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214290"/>
            <a:ext cx="12954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214950"/>
            <a:ext cx="12954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928802"/>
            <a:ext cx="12954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876"/>
            <a:ext cx="12954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5143512"/>
            <a:ext cx="12954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5214950"/>
            <a:ext cx="12954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5214950"/>
            <a:ext cx="12954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5143512"/>
            <a:ext cx="12954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488832" cy="5500726"/>
          </a:xfrm>
        </p:spPr>
        <p:txBody>
          <a:bodyPr/>
          <a:lstStyle/>
          <a:p>
            <a:pPr algn="l"/>
            <a:r>
              <a:rPr lang="ru-RU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Проверка: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1) 1 • 12=12 (уч.)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Контрольно-измерительный материал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5804325"/>
              </p:ext>
            </p:extLst>
          </p:nvPr>
        </p:nvGraphicFramePr>
        <p:xfrm>
          <a:off x="457200" y="1600200"/>
          <a:ext cx="8229600" cy="512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1.Продолжи запись.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 умножении любого числа на 1 всегда получится ... 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 умножении любого числа на 0 всегда получается …</a:t>
                      </a:r>
                      <a:endParaRPr lang="ru-RU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2.Реши примеры.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х 8 =               0 х 6 =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х 1 =               9 х 0 =        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3.Заполни: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 х 0 =              0х а = 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1х а =               а х  1=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Замени произведения суммой и запиши :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х 5 =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х 1 =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х 5 =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х 0 =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7590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18" y="1600200"/>
            <a:ext cx="7072362" cy="4972072"/>
          </a:xfrm>
        </p:spPr>
        <p:txBody>
          <a:bodyPr/>
          <a:lstStyle/>
          <a:p>
            <a:r>
              <a:rPr lang="ru-RU" b="1" dirty="0" smtClean="0"/>
              <a:t>Сегодня я узнал …     </a:t>
            </a:r>
          </a:p>
          <a:p>
            <a:r>
              <a:rPr lang="ru-RU" b="1" dirty="0" smtClean="0"/>
              <a:t>Было интересно…             </a:t>
            </a:r>
          </a:p>
          <a:p>
            <a:r>
              <a:rPr lang="ru-RU" b="1" dirty="0" smtClean="0"/>
              <a:t> Было трудно …</a:t>
            </a:r>
            <a:endParaRPr lang="ru-RU" dirty="0" smtClean="0"/>
          </a:p>
          <a:p>
            <a:r>
              <a:rPr lang="ru-RU" b="1" dirty="0" smtClean="0"/>
              <a:t>Теперь я могу …         </a:t>
            </a:r>
          </a:p>
          <a:p>
            <a:r>
              <a:rPr lang="ru-RU" b="1" dirty="0" smtClean="0"/>
              <a:t>Я научился …            </a:t>
            </a:r>
          </a:p>
          <a:p>
            <a:r>
              <a:rPr lang="ru-RU" b="1" dirty="0" smtClean="0"/>
              <a:t> У меня получилось.. </a:t>
            </a:r>
            <a:endParaRPr lang="ru-RU" dirty="0" smtClean="0"/>
          </a:p>
          <a:p>
            <a:r>
              <a:rPr lang="ru-RU" b="1" dirty="0" smtClean="0"/>
              <a:t>Я смог …                         </a:t>
            </a:r>
            <a:endParaRPr lang="ru-RU" dirty="0" smtClean="0"/>
          </a:p>
          <a:p>
            <a:r>
              <a:rPr lang="ru-RU" b="1" dirty="0" smtClean="0"/>
              <a:t>Меня удивило …  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rgbClr val="7030A0"/>
                </a:solidFill>
              </a:rPr>
              <a:t>Оцените свою работу</a:t>
            </a:r>
            <a:endParaRPr lang="ru-RU" b="1" i="1" u="sng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7356" y="1600200"/>
            <a:ext cx="6829444" cy="4525963"/>
          </a:xfrm>
        </p:spPr>
        <p:txBody>
          <a:bodyPr/>
          <a:lstStyle/>
          <a:p>
            <a:pPr>
              <a:buNone/>
            </a:pPr>
            <a:r>
              <a:rPr lang="ru-RU" sz="6000" b="1" dirty="0" smtClean="0">
                <a:solidFill>
                  <a:srgbClr val="C00000"/>
                </a:solidFill>
              </a:rPr>
              <a:t>!!! – Было легко</a:t>
            </a:r>
          </a:p>
          <a:p>
            <a:pPr>
              <a:buNone/>
            </a:pPr>
            <a:r>
              <a:rPr lang="ru-RU" sz="6000" b="1" dirty="0" smtClean="0">
                <a:solidFill>
                  <a:srgbClr val="C00000"/>
                </a:solidFill>
              </a:rPr>
              <a:t>!! – Было не все понятно</a:t>
            </a:r>
          </a:p>
          <a:p>
            <a:pPr>
              <a:buNone/>
            </a:pPr>
            <a:r>
              <a:rPr lang="ru-RU" sz="6000" b="1" dirty="0" smtClean="0">
                <a:solidFill>
                  <a:srgbClr val="C00000"/>
                </a:solidFill>
              </a:rPr>
              <a:t>! – Было трудно </a:t>
            </a:r>
            <a:endParaRPr lang="ru-RU" sz="6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708920"/>
            <a:ext cx="6912768" cy="35283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/>
          <a:lstStyle/>
          <a:p>
            <a:pPr algn="r"/>
            <a:r>
              <a:rPr lang="ru-RU" dirty="0" smtClean="0"/>
              <a:t>                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Запишите произведение                       в виде суммы, выполните сложение 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357189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</a:t>
            </a:r>
            <a:r>
              <a:rPr lang="ru-RU" sz="6000" b="1" dirty="0" smtClean="0"/>
              <a:t>5•4</a:t>
            </a:r>
            <a:r>
              <a:rPr lang="ru-RU" sz="4400" b="1" dirty="0" smtClean="0"/>
              <a:t>         </a:t>
            </a:r>
            <a:r>
              <a:rPr lang="ru-RU" sz="6000" b="1" dirty="0" smtClean="0"/>
              <a:t>15•2</a:t>
            </a:r>
            <a:r>
              <a:rPr lang="ru-RU" sz="4400" b="1" dirty="0" smtClean="0"/>
              <a:t>        </a:t>
            </a:r>
            <a:r>
              <a:rPr lang="ru-RU" sz="6000" b="1" dirty="0" smtClean="0"/>
              <a:t>25•2</a:t>
            </a:r>
          </a:p>
          <a:p>
            <a:pPr>
              <a:buNone/>
            </a:pPr>
            <a:endParaRPr lang="ru-RU" sz="6000" b="1" dirty="0" smtClean="0"/>
          </a:p>
          <a:p>
            <a:pPr>
              <a:buNone/>
            </a:pPr>
            <a:r>
              <a:rPr lang="ru-RU" sz="4400" b="1" dirty="0" smtClean="0"/>
              <a:t>           </a:t>
            </a:r>
            <a:r>
              <a:rPr lang="ru-RU" sz="6000" b="1" dirty="0" smtClean="0"/>
              <a:t> 7•3      30•3</a:t>
            </a:r>
            <a:r>
              <a:rPr lang="ru-RU" sz="4400" b="1" dirty="0" smtClean="0"/>
              <a:t>        </a:t>
            </a:r>
            <a:r>
              <a:rPr lang="ru-RU" sz="6000" b="1" dirty="0" smtClean="0"/>
              <a:t>8•4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               3 кг            3 кг             3 кг</a:t>
            </a:r>
            <a:endParaRPr lang="ru-RU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68" y="2060848"/>
            <a:ext cx="1892768" cy="2274121"/>
          </a:xfrm>
        </p:spPr>
      </p:pic>
      <p:pic>
        <p:nvPicPr>
          <p:cNvPr id="5" name="Содержимое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82316" y="2132856"/>
            <a:ext cx="1938332" cy="2328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8620" y="2114023"/>
            <a:ext cx="1938332" cy="2328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4414" y="642919"/>
            <a:ext cx="74295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в парах. Распределите в 2 столбика. Решите примеры. Сделайте вывод.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2297667"/>
            <a:ext cx="8229600" cy="382849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1• 7         0 •7    </a:t>
            </a:r>
          </a:p>
          <a:p>
            <a:pPr>
              <a:buNone/>
            </a:pPr>
            <a:endParaRPr lang="ru-RU" sz="6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      10•0        9• </a:t>
            </a:r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6563072" cy="1143000"/>
          </a:xfrm>
        </p:spPr>
        <p:txBody>
          <a:bodyPr/>
          <a:lstStyle/>
          <a:p>
            <a:r>
              <a:rPr lang="ru-RU" dirty="0" smtClean="0"/>
              <a:t>Проверка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14480" y="1600200"/>
            <a:ext cx="3286148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1• 3          1• 9</a:t>
            </a:r>
            <a:endParaRPr lang="ru-RU" sz="8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29190" y="1600201"/>
            <a:ext cx="3757610" cy="3043246"/>
          </a:xfrm>
        </p:spPr>
        <p:txBody>
          <a:bodyPr/>
          <a:lstStyle/>
          <a:p>
            <a:pPr>
              <a:buNone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 0 •7   </a:t>
            </a:r>
          </a:p>
          <a:p>
            <a:pPr>
              <a:buNone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 0• 10</a:t>
            </a:r>
            <a:endParaRPr lang="ru-RU" sz="8000" dirty="0"/>
          </a:p>
        </p:txBody>
      </p:sp>
      <p:cxnSp>
        <p:nvCxnSpPr>
          <p:cNvPr id="6" name="Прямая со стрелкой 5"/>
          <p:cNvCxnSpPr>
            <a:stCxn id="2" idx="0"/>
          </p:cNvCxnSpPr>
          <p:nvPr/>
        </p:nvCxnSpPr>
        <p:spPr>
          <a:xfrm flipH="1">
            <a:off x="2357422" y="274638"/>
            <a:ext cx="3047842" cy="10826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2" idx="0"/>
          </p:cNvCxnSpPr>
          <p:nvPr/>
        </p:nvCxnSpPr>
        <p:spPr>
          <a:xfrm>
            <a:off x="5405264" y="274638"/>
            <a:ext cx="1024124" cy="10826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56792"/>
            <a:ext cx="7776863" cy="5040560"/>
          </a:xfrm>
        </p:spPr>
      </p:pic>
    </p:spTree>
    <p:extLst>
      <p:ext uri="{BB962C8B-B14F-4D97-AF65-F5344CB8AC3E}">
        <p14:creationId xmlns:p14="http://schemas.microsoft.com/office/powerpoint/2010/main" val="3749965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7356" y="285728"/>
            <a:ext cx="7000924" cy="6357982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ru-RU" sz="4400" b="1" i="1" dirty="0" smtClean="0">
                <a:solidFill>
                  <a:schemeClr val="hlink"/>
                </a:solidFill>
              </a:rPr>
              <a:t>При  умножении  любого числа  на  1  получается  то  число, которое  умножали.</a:t>
            </a:r>
          </a:p>
          <a:p>
            <a:pPr>
              <a:lnSpc>
                <a:spcPct val="90000"/>
              </a:lnSpc>
              <a:buNone/>
            </a:pPr>
            <a:r>
              <a:rPr lang="ru-RU" sz="4400" b="1" i="1" dirty="0" smtClean="0">
                <a:solidFill>
                  <a:srgbClr val="FF0000"/>
                </a:solidFill>
              </a:rPr>
              <a:t>              </a:t>
            </a:r>
            <a:r>
              <a:rPr lang="ru-RU" sz="4400" b="1" i="1" u="sng" dirty="0" smtClean="0">
                <a:solidFill>
                  <a:schemeClr val="accent4"/>
                </a:solidFill>
              </a:rPr>
              <a:t>а </a:t>
            </a:r>
            <a:r>
              <a:rPr lang="ru-RU" sz="4400" b="1" i="1" u="sng" dirty="0" err="1" smtClean="0">
                <a:solidFill>
                  <a:schemeClr val="accent4"/>
                </a:solidFill>
              </a:rPr>
              <a:t>х</a:t>
            </a:r>
            <a:r>
              <a:rPr lang="ru-RU" sz="4400" b="1" i="1" u="sng" dirty="0" smtClean="0">
                <a:solidFill>
                  <a:schemeClr val="accent4"/>
                </a:solidFill>
              </a:rPr>
              <a:t>  1 = а  </a:t>
            </a:r>
          </a:p>
          <a:p>
            <a:pPr>
              <a:lnSpc>
                <a:spcPct val="90000"/>
              </a:lnSpc>
              <a:buNone/>
            </a:pPr>
            <a:r>
              <a:rPr lang="ru-RU" sz="4400" b="1" i="1" dirty="0" smtClean="0">
                <a:solidFill>
                  <a:schemeClr val="hlink"/>
                </a:solidFill>
              </a:rPr>
              <a:t>При  умножении  любого  числа  на  0</a:t>
            </a:r>
          </a:p>
          <a:p>
            <a:pPr>
              <a:lnSpc>
                <a:spcPct val="90000"/>
              </a:lnSpc>
              <a:buNone/>
            </a:pPr>
            <a:r>
              <a:rPr lang="ru-RU" sz="4400" b="1" i="1" dirty="0" smtClean="0">
                <a:solidFill>
                  <a:schemeClr val="hlink"/>
                </a:solidFill>
              </a:rPr>
              <a:t>    получается  нуль.</a:t>
            </a:r>
          </a:p>
          <a:p>
            <a:pPr>
              <a:lnSpc>
                <a:spcPct val="90000"/>
              </a:lnSpc>
              <a:buNone/>
            </a:pPr>
            <a:r>
              <a:rPr lang="ru-RU" sz="4400" b="1" i="1" dirty="0" smtClean="0">
                <a:solidFill>
                  <a:schemeClr val="accent4"/>
                </a:solidFill>
              </a:rPr>
              <a:t>               </a:t>
            </a:r>
            <a:r>
              <a:rPr lang="ru-RU" sz="4400" b="1" i="1" u="sng" dirty="0" smtClean="0">
                <a:solidFill>
                  <a:schemeClr val="accent4"/>
                </a:solidFill>
              </a:rPr>
              <a:t>а  </a:t>
            </a:r>
            <a:r>
              <a:rPr lang="ru-RU" sz="4400" b="1" i="1" u="sng" dirty="0" err="1" smtClean="0">
                <a:solidFill>
                  <a:schemeClr val="accent4"/>
                </a:solidFill>
              </a:rPr>
              <a:t>х</a:t>
            </a:r>
            <a:r>
              <a:rPr lang="ru-RU" sz="4400" b="1" i="1" u="sng" dirty="0" smtClean="0">
                <a:solidFill>
                  <a:schemeClr val="accent4"/>
                </a:solidFill>
              </a:rPr>
              <a:t>  0  =  0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7043758" cy="1143000"/>
          </a:xfrm>
        </p:spPr>
        <p:txBody>
          <a:bodyPr/>
          <a:lstStyle/>
          <a:p>
            <a:pPr algn="l"/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0+0+0= 0      0 •3 = 0 </a:t>
            </a:r>
            <a:endParaRPr lang="ru-RU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Содержимое 1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844824"/>
            <a:ext cx="5683944" cy="42629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620687"/>
            <a:ext cx="1655762" cy="12418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5026162"/>
            <a:ext cx="1655762" cy="1241821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620686"/>
            <a:ext cx="1655762" cy="1241821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857356" y="2500306"/>
            <a:ext cx="7000924" cy="1143000"/>
          </a:xfrm>
        </p:spPr>
        <p:txBody>
          <a:bodyPr/>
          <a:lstStyle/>
          <a:p>
            <a:r>
              <a:rPr lang="ru-RU" b="1" dirty="0" smtClean="0"/>
              <a:t>У  5 коал по 1 листочку эвкалипта.                                               Сколько всего листочков?</a:t>
            </a:r>
            <a:endParaRPr lang="ru-RU" b="1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20688"/>
            <a:ext cx="1655762" cy="1241821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732" y="5056090"/>
            <a:ext cx="1655762" cy="12418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328</Words>
  <Application>Microsoft Office PowerPoint</Application>
  <PresentationFormat>Экран (4:3)</PresentationFormat>
  <Paragraphs>61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на тему : «Умножение  на 1 и на 0» 2 класс </vt:lpstr>
      <vt:lpstr>                 Запишите произведение                       в виде суммы, выполните сложение </vt:lpstr>
      <vt:lpstr>               3 кг            3 кг             3 кг</vt:lpstr>
      <vt:lpstr>Презентация PowerPoint</vt:lpstr>
      <vt:lpstr>Проверка</vt:lpstr>
      <vt:lpstr>Вывод</vt:lpstr>
      <vt:lpstr>Презентация PowerPoint</vt:lpstr>
      <vt:lpstr>   0+0+0= 0      0 •3 = 0 </vt:lpstr>
      <vt:lpstr>У  5 коал по 1 листочку эвкалипта.                                               Сколько всего листочков?</vt:lpstr>
      <vt:lpstr>Реши примеры.</vt:lpstr>
      <vt:lpstr>У 9 обезьянок по 1 банану . Сколько всего бананов?</vt:lpstr>
      <vt:lpstr>У 12 школьников по одному учебнику. Сколько всего учебников?</vt:lpstr>
      <vt:lpstr>Проверка:  1) 1 • 12=12 (уч.)</vt:lpstr>
      <vt:lpstr>Контрольно-измерительный материал</vt:lpstr>
      <vt:lpstr>Презентация PowerPoint</vt:lpstr>
      <vt:lpstr>Оцените свою работу</vt:lpstr>
      <vt:lpstr>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Я</cp:lastModifiedBy>
  <cp:revision>33</cp:revision>
  <dcterms:created xsi:type="dcterms:W3CDTF">2013-07-10T14:40:28Z</dcterms:created>
  <dcterms:modified xsi:type="dcterms:W3CDTF">2016-01-03T01:38:33Z</dcterms:modified>
</cp:coreProperties>
</file>