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3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171-7279-4813-9102-BFDAFFE78780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514F-3CA0-4315-B4C1-39F50038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8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171-7279-4813-9102-BFDAFFE78780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514F-3CA0-4315-B4C1-39F50038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8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171-7279-4813-9102-BFDAFFE78780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514F-3CA0-4315-B4C1-39F50038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2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171-7279-4813-9102-BFDAFFE78780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514F-3CA0-4315-B4C1-39F50038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0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171-7279-4813-9102-BFDAFFE78780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514F-3CA0-4315-B4C1-39F50038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8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171-7279-4813-9102-BFDAFFE78780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514F-3CA0-4315-B4C1-39F50038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6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171-7279-4813-9102-BFDAFFE78780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514F-3CA0-4315-B4C1-39F50038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9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171-7279-4813-9102-BFDAFFE78780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514F-3CA0-4315-B4C1-39F50038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8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171-7279-4813-9102-BFDAFFE78780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514F-3CA0-4315-B4C1-39F50038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9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171-7279-4813-9102-BFDAFFE78780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514F-3CA0-4315-B4C1-39F50038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6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A171-7279-4813-9102-BFDAFFE78780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514F-3CA0-4315-B4C1-39F50038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A171-7279-4813-9102-BFDAFFE78780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0514F-3CA0-4315-B4C1-39F50038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3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8859" y="182861"/>
            <a:ext cx="10515600" cy="190329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  </a:t>
            </a:r>
            <a:r>
              <a:rPr lang="ru-RU" sz="6000" b="1" dirty="0" smtClean="0">
                <a:latin typeface="Arial Narrow" panose="020B0606020202030204" pitchFamily="34" charset="0"/>
              </a:rPr>
              <a:t>Учебные способности </a:t>
            </a:r>
            <a:r>
              <a:rPr lang="ru-RU" sz="6000" b="1" dirty="0" smtClean="0">
                <a:latin typeface="Arial Narrow" panose="020B0606020202030204" pitchFamily="34" charset="0"/>
              </a:rPr>
              <a:t>ребёнка</a:t>
            </a:r>
            <a:endParaRPr lang="ru-RU" sz="60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2241449"/>
            <a:ext cx="6038503" cy="4546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59" y="2241450"/>
            <a:ext cx="5669227" cy="45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500" b="1" dirty="0" smtClean="0">
                <a:latin typeface="Arial Narrow" panose="020B0606020202030204" pitchFamily="34" charset="0"/>
              </a:rPr>
              <a:t>Чтобы ваш ребёнок был успешен в школе:</a:t>
            </a:r>
            <a:endParaRPr lang="ru-RU" sz="45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ru-RU" dirty="0" smtClean="0"/>
              <a:t>Организуйте ему уголок </a:t>
            </a:r>
            <a:r>
              <a:rPr lang="ru-RU" dirty="0" smtClean="0"/>
              <a:t>школьника.</a:t>
            </a:r>
            <a:endParaRPr lang="ru-RU" dirty="0" smtClean="0"/>
          </a:p>
          <a:p>
            <a:r>
              <a:rPr lang="ru-RU" dirty="0" smtClean="0"/>
              <a:t>Следите, чтобы уроки готовились в установленное время в хорошо проветренном </a:t>
            </a:r>
            <a:r>
              <a:rPr lang="ru-RU" dirty="0" smtClean="0"/>
              <a:t>помещении.</a:t>
            </a:r>
            <a:endParaRPr lang="ru-RU" dirty="0" smtClean="0"/>
          </a:p>
          <a:p>
            <a:r>
              <a:rPr lang="ru-RU" dirty="0" smtClean="0"/>
              <a:t>Перед началом работы (выполнением домашних заданий) выключите радио, телевизор</a:t>
            </a:r>
            <a:r>
              <a:rPr lang="ru-RU" dirty="0" smtClean="0"/>
              <a:t>, не </a:t>
            </a:r>
            <a:r>
              <a:rPr lang="ru-RU" dirty="0" smtClean="0"/>
              <a:t>мешайте детям излишними замечаниями, громким </a:t>
            </a:r>
            <a:r>
              <a:rPr lang="ru-RU" dirty="0" smtClean="0"/>
              <a:t>разговорами.</a:t>
            </a:r>
            <a:endParaRPr lang="ru-RU" dirty="0" smtClean="0"/>
          </a:p>
          <a:p>
            <a:r>
              <a:rPr lang="ru-RU" dirty="0" smtClean="0"/>
              <a:t>Ежедневно проверяйте уроки и сообщайте учителю о возникших затруднениях при выполнении </a:t>
            </a:r>
            <a:r>
              <a:rPr lang="ru-RU" dirty="0" smtClean="0"/>
              <a:t>домашних </a:t>
            </a:r>
            <a:r>
              <a:rPr lang="ru-RU" dirty="0"/>
              <a:t>з</a:t>
            </a:r>
            <a:r>
              <a:rPr lang="ru-RU" dirty="0" smtClean="0"/>
              <a:t>аданий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нужно наказывать ребёнка за плохую </a:t>
            </a:r>
            <a:r>
              <a:rPr lang="ru-RU" dirty="0" smtClean="0"/>
              <a:t>работу.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1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b="1" dirty="0" smtClean="0">
                <a:latin typeface="Arial Narrow" panose="020B0606020202030204" pitchFamily="34" charset="0"/>
              </a:rPr>
              <a:t>Чтобы поднять интеллект </a:t>
            </a:r>
            <a:r>
              <a:rPr lang="ru-RU" sz="4900" b="1" dirty="0" smtClean="0">
                <a:latin typeface="Arial Narrow" panose="020B0606020202030204" pitchFamily="34" charset="0"/>
              </a:rPr>
              <a:t>ребёнка:</a:t>
            </a:r>
            <a:endParaRPr lang="ru-RU" sz="49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>
            <a:noAutofit/>
          </a:bodyPr>
          <a:lstStyle/>
          <a:p>
            <a:r>
              <a:rPr lang="ru-RU" dirty="0" smtClean="0"/>
              <a:t>Развивайте гибкость мышления, расширяйте кругозор,</a:t>
            </a:r>
          </a:p>
          <a:p>
            <a:r>
              <a:rPr lang="ru-RU" dirty="0" smtClean="0"/>
              <a:t>Тренируйте память,</a:t>
            </a:r>
          </a:p>
          <a:p>
            <a:r>
              <a:rPr lang="ru-RU" dirty="0" smtClean="0"/>
              <a:t>Развивайте у ребёнка способности к концентрации внимания, учите сосредоточению</a:t>
            </a:r>
          </a:p>
          <a:p>
            <a:r>
              <a:rPr lang="ru-RU" dirty="0" smtClean="0"/>
              <a:t>Читайте ребёнку вслух и поощряйте чтение стимулирующей мозг литературу: классику, поэзию, научную, историческую литературу</a:t>
            </a:r>
            <a:r>
              <a:rPr lang="ru-RU" dirty="0" smtClean="0"/>
              <a:t>.</a:t>
            </a:r>
          </a:p>
          <a:p>
            <a:r>
              <a:rPr lang="ru-RU" dirty="0"/>
              <a:t>Физические нагрузки и  упражнения улучшают кислородное питание всех органов, стимулируют развитие отделов головного мозга, улучшают память…</a:t>
            </a:r>
          </a:p>
          <a:p>
            <a:r>
              <a:rPr lang="ru-RU" dirty="0"/>
              <a:t>Правильно организуйте режим дня и сон ребёнка.</a:t>
            </a:r>
          </a:p>
          <a:p>
            <a:r>
              <a:rPr lang="ru-RU" dirty="0"/>
              <a:t>Исключите или минимизируйте просмотр телевизора.</a:t>
            </a:r>
            <a:endParaRPr lang="ru-RU" dirty="0" smtClean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363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900" b="1" dirty="0" smtClean="0">
                <a:latin typeface="Arial Narrow" panose="020B0606020202030204" pitchFamily="34" charset="0"/>
              </a:rPr>
              <a:t>АНКЕТА ДЛЯ </a:t>
            </a:r>
            <a:r>
              <a:rPr lang="ru-RU" sz="4900" b="1" dirty="0" smtClean="0">
                <a:latin typeface="Arial Narrow" panose="020B0606020202030204" pitchFamily="34" charset="0"/>
              </a:rPr>
              <a:t>РОДИТЕЛЕЙ</a:t>
            </a:r>
            <a:endParaRPr lang="ru-RU" sz="49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 smtClean="0"/>
              <a:t>. Считаете </a:t>
            </a:r>
            <a:r>
              <a:rPr lang="ru-RU" dirty="0" smtClean="0"/>
              <a:t>ли вы своего ребёнка способным?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 smtClean="0"/>
              <a:t>. В </a:t>
            </a:r>
            <a:r>
              <a:rPr lang="ru-RU" dirty="0" smtClean="0"/>
              <a:t>чём проявляются его способности?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 smtClean="0"/>
              <a:t>. Поддерживаете </a:t>
            </a:r>
            <a:r>
              <a:rPr lang="ru-RU" dirty="0" smtClean="0"/>
              <a:t>ли вы своего ребёнка в проявлении его таланта и способностей?</a:t>
            </a:r>
          </a:p>
          <a:p>
            <a:pPr marL="0" indent="0">
              <a:buNone/>
            </a:pPr>
            <a:r>
              <a:rPr lang="ru-RU" dirty="0" smtClean="0"/>
              <a:t>4. Как вы это делаете?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 smtClean="0"/>
              <a:t>. Поддерживает </a:t>
            </a:r>
            <a:r>
              <a:rPr lang="ru-RU" dirty="0" smtClean="0"/>
              <a:t>ли школа и </a:t>
            </a:r>
            <a:r>
              <a:rPr lang="ru-RU" dirty="0" err="1" smtClean="0"/>
              <a:t>кл.руковод</a:t>
            </a:r>
            <a:r>
              <a:rPr lang="ru-RU" dirty="0" smtClean="0"/>
              <a:t>. Вашего ребёнка в проявлении таланта и способностей?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 smtClean="0"/>
              <a:t>. Какие </a:t>
            </a:r>
            <a:r>
              <a:rPr lang="ru-RU" dirty="0" smtClean="0"/>
              <a:t>способности ещё не оценены по достоинству?</a:t>
            </a:r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 smtClean="0"/>
              <a:t>. Какая </a:t>
            </a:r>
            <a:r>
              <a:rPr lang="ru-RU" dirty="0" smtClean="0"/>
              <a:t>помощь нужна в развитии способностей вашего ребёнка?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1" y="130629"/>
            <a:ext cx="9144000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5" y="174172"/>
            <a:ext cx="8604738" cy="64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3450" y="1947863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5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Спасибо за внимание</a:t>
            </a:r>
            <a:endParaRPr lang="ru-RU" sz="59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Arial Narrow" panose="020B0606020202030204" pitchFamily="34" charset="0"/>
              </a:rPr>
              <a:t>Умения для успешного </a:t>
            </a:r>
            <a:r>
              <a:rPr lang="ru-RU" sz="5400" b="1" dirty="0" smtClean="0">
                <a:latin typeface="Arial Narrow" panose="020B0606020202030204" pitchFamily="34" charset="0"/>
              </a:rPr>
              <a:t>обучения:</a:t>
            </a:r>
            <a:endParaRPr lang="ru-RU" sz="5400" b="1" dirty="0"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146631"/>
            <a:ext cx="10515600" cy="5283198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/>
              <a:t>С</a:t>
            </a:r>
            <a:r>
              <a:rPr lang="ru-RU" sz="3000" dirty="0" smtClean="0"/>
              <a:t>лушать учителя</a:t>
            </a:r>
            <a:endParaRPr lang="ru-RU" sz="3000" dirty="0" smtClean="0"/>
          </a:p>
          <a:p>
            <a:r>
              <a:rPr lang="ru-RU" sz="3000" dirty="0" smtClean="0"/>
              <a:t>Выделять главную мысль </a:t>
            </a:r>
            <a:r>
              <a:rPr lang="ru-RU" sz="3000" dirty="0" smtClean="0"/>
              <a:t>сообщения</a:t>
            </a:r>
            <a:endParaRPr lang="ru-RU" sz="3000" dirty="0" smtClean="0"/>
          </a:p>
          <a:p>
            <a:r>
              <a:rPr lang="ru-RU" sz="3000" dirty="0" smtClean="0"/>
              <a:t>Связно пересказывать содержание </a:t>
            </a:r>
            <a:r>
              <a:rPr lang="ru-RU" sz="3000" dirty="0" smtClean="0"/>
              <a:t>текста</a:t>
            </a:r>
            <a:endParaRPr lang="ru-RU" sz="3000" dirty="0" smtClean="0"/>
          </a:p>
          <a:p>
            <a:r>
              <a:rPr lang="ru-RU" sz="3000" dirty="0" smtClean="0"/>
              <a:t>Отвечать на вопросы к </a:t>
            </a:r>
            <a:r>
              <a:rPr lang="ru-RU" sz="3000" dirty="0" smtClean="0"/>
              <a:t>тексту</a:t>
            </a:r>
            <a:endParaRPr lang="ru-RU" sz="3000" dirty="0" smtClean="0"/>
          </a:p>
          <a:p>
            <a:r>
              <a:rPr lang="ru-RU" sz="3000" dirty="0" smtClean="0"/>
              <a:t>Ставить вопросы к </a:t>
            </a:r>
            <a:r>
              <a:rPr lang="ru-RU" sz="3000" dirty="0" smtClean="0"/>
              <a:t>тексту</a:t>
            </a:r>
            <a:endParaRPr lang="ru-RU" sz="3000" dirty="0" smtClean="0"/>
          </a:p>
          <a:p>
            <a:r>
              <a:rPr lang="ru-RU" sz="3000" dirty="0" smtClean="0"/>
              <a:t>Делать содержательные выводы на основе полученной </a:t>
            </a:r>
            <a:r>
              <a:rPr lang="ru-RU" sz="3000" dirty="0" smtClean="0"/>
              <a:t>информации</a:t>
            </a:r>
            <a:endParaRPr lang="ru-RU" sz="3000" dirty="0" smtClean="0"/>
          </a:p>
          <a:p>
            <a:r>
              <a:rPr lang="ru-RU" sz="3000" dirty="0" smtClean="0"/>
              <a:t>Письменно выражать свою </a:t>
            </a:r>
            <a:r>
              <a:rPr lang="ru-RU" sz="3000" dirty="0" smtClean="0"/>
              <a:t>мысль</a:t>
            </a:r>
            <a:endParaRPr lang="ru-RU" sz="3000" dirty="0" smtClean="0"/>
          </a:p>
          <a:p>
            <a:r>
              <a:rPr lang="ru-RU" sz="3000" dirty="0"/>
              <a:t>Привлекать дополнительные источники информации, пользоваться справочной литературой(словарями, энциклопедиями и пр</a:t>
            </a:r>
            <a:r>
              <a:rPr lang="ru-RU" sz="3000" dirty="0" smtClean="0"/>
              <a:t>.)</a:t>
            </a:r>
            <a:endParaRPr lang="ru-RU" sz="3000" dirty="0"/>
          </a:p>
          <a:p>
            <a:r>
              <a:rPr lang="ru-RU" sz="3000" dirty="0"/>
              <a:t>Адекватно оценивать результаты собственной </a:t>
            </a:r>
            <a:r>
              <a:rPr lang="ru-RU" sz="3000" dirty="0" smtClean="0"/>
              <a:t>работы</a:t>
            </a:r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7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485" y="391887"/>
            <a:ext cx="10482943" cy="1748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Arial Narrow" panose="020B0606020202030204" pitchFamily="34" charset="0"/>
              </a:rPr>
              <a:t>Все </a:t>
            </a:r>
            <a:r>
              <a:rPr lang="ru-RU" sz="5400" b="1" dirty="0" smtClean="0">
                <a:latin typeface="Arial Narrow" panose="020B0606020202030204" pitchFamily="34" charset="0"/>
              </a:rPr>
              <a:t>умения опираются на                </a:t>
            </a:r>
            <a:r>
              <a:rPr lang="ru-RU" sz="5400" b="1" dirty="0" smtClean="0">
                <a:latin typeface="Arial Narrow" panose="020B0606020202030204" pitchFamily="34" charset="0"/>
              </a:rPr>
              <a:t>мыслительные </a:t>
            </a:r>
            <a:r>
              <a:rPr lang="ru-RU" sz="5400" b="1" dirty="0" smtClean="0">
                <a:latin typeface="Arial Narrow" panose="020B0606020202030204" pitchFamily="34" charset="0"/>
              </a:rPr>
              <a:t>способности</a:t>
            </a:r>
            <a:r>
              <a:rPr lang="ru-RU" sz="5400" dirty="0" smtClean="0">
                <a:latin typeface="Arial Narrow" panose="020B0606020202030204" pitchFamily="34" charset="0"/>
              </a:rPr>
              <a:t>:</a:t>
            </a:r>
            <a:br>
              <a:rPr lang="ru-RU" sz="5400" dirty="0" smtClean="0">
                <a:latin typeface="Arial Narrow" panose="020B0606020202030204" pitchFamily="34" charset="0"/>
              </a:rPr>
            </a:b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798" y="1930398"/>
            <a:ext cx="10352315" cy="3323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sz="3600" dirty="0" smtClean="0"/>
              <a:t>умение сравнивать и находить общее и </a:t>
            </a:r>
            <a:r>
              <a:rPr lang="ru-RU" sz="3600" dirty="0" smtClean="0"/>
              <a:t>различное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-умение выделять </a:t>
            </a:r>
            <a:r>
              <a:rPr lang="ru-RU" sz="3600" dirty="0" smtClean="0"/>
              <a:t>главное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-отличать </a:t>
            </a:r>
            <a:r>
              <a:rPr lang="ru-RU" sz="3600" dirty="0" smtClean="0"/>
              <a:t>существенное от </a:t>
            </a:r>
            <a:r>
              <a:rPr lang="ru-RU" sz="3600" dirty="0" smtClean="0"/>
              <a:t>несущественного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-делать </a:t>
            </a:r>
            <a:r>
              <a:rPr lang="ru-RU" sz="3600" dirty="0" smtClean="0"/>
              <a:t>логические заключения и </a:t>
            </a:r>
            <a:r>
              <a:rPr lang="ru-RU" sz="3600" dirty="0" smtClean="0"/>
              <a:t>выводы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477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046" y="365125"/>
            <a:ext cx="10515600" cy="2465998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latin typeface="Arial Narrow" panose="020B0606020202030204" pitchFamily="34" charset="0"/>
              </a:rPr>
              <a:t>Учить работать с текстом:</a:t>
            </a:r>
            <a:br>
              <a:rPr lang="ru-RU" sz="4900" b="1" dirty="0" smtClean="0">
                <a:latin typeface="Arial Narrow" panose="020B0606020202030204" pitchFamily="34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Учить выделять главную </a:t>
            </a:r>
            <a:r>
              <a:rPr lang="ru-RU" sz="3200" dirty="0" smtClean="0"/>
              <a:t>мысль.</a:t>
            </a:r>
            <a:endParaRPr lang="ru-RU" sz="3200" dirty="0" smtClean="0"/>
          </a:p>
          <a:p>
            <a:r>
              <a:rPr lang="ru-RU" sz="3200" dirty="0" smtClean="0"/>
              <a:t>Составлять план текста.</a:t>
            </a:r>
          </a:p>
          <a:p>
            <a:r>
              <a:rPr lang="ru-RU" sz="3200" dirty="0" smtClean="0"/>
              <a:t>Запоминать содержание текста с опорой на план</a:t>
            </a:r>
            <a:r>
              <a:rPr lang="ru-RU" sz="3200" dirty="0" smtClean="0"/>
              <a:t>.</a:t>
            </a:r>
            <a:endParaRPr lang="ru-RU" sz="3200" dirty="0"/>
          </a:p>
          <a:p>
            <a:r>
              <a:rPr lang="ru-RU" sz="3200" dirty="0" smtClean="0"/>
              <a:t>Развиваем навык связного пересказа  не только на учебном тексте, можно попросить рассказать содержание прочитанной книги, увиденного фильма, описать события прошедшего дня.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77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900" b="1" dirty="0" smtClean="0">
                <a:latin typeface="Arial Narrow" panose="020B0606020202030204" pitchFamily="34" charset="0"/>
              </a:rPr>
              <a:t>Проблемные вопросы :</a:t>
            </a:r>
            <a:endParaRPr lang="ru-RU" sz="49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314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Может ли ребёнок быть успешным, если не знать и не развивать его способности</a:t>
            </a:r>
            <a:r>
              <a:rPr lang="ru-RU" sz="3600" dirty="0" smtClean="0"/>
              <a:t>?</a:t>
            </a:r>
          </a:p>
          <a:p>
            <a:endParaRPr lang="ru-RU" sz="3600" dirty="0" smtClean="0"/>
          </a:p>
          <a:p>
            <a:r>
              <a:rPr lang="ru-RU" sz="3600" dirty="0" smtClean="0"/>
              <a:t>Что необходимо сделать, чтобы ребёнок был успешен в школе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  <a:p>
            <a:r>
              <a:rPr lang="ru-RU" sz="3600" dirty="0" smtClean="0"/>
              <a:t>Как поднять интеллект ребёнка?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4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b="1" dirty="0" smtClean="0">
                <a:latin typeface="Arial Narrow" panose="020B0606020202030204" pitchFamily="34" charset="0"/>
              </a:rPr>
              <a:t>Способности:</a:t>
            </a:r>
            <a:endParaRPr lang="ru-RU" sz="49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</a:t>
            </a:r>
            <a:r>
              <a:rPr lang="ru-RU" sz="3600" dirty="0" smtClean="0"/>
              <a:t>аучные</a:t>
            </a:r>
            <a:r>
              <a:rPr lang="ru-RU" sz="3600" dirty="0" smtClean="0"/>
              <a:t>,</a:t>
            </a:r>
          </a:p>
          <a:p>
            <a:r>
              <a:rPr lang="ru-RU" sz="3600" dirty="0"/>
              <a:t>т</a:t>
            </a:r>
            <a:r>
              <a:rPr lang="ru-RU" sz="3600" dirty="0" smtClean="0"/>
              <a:t>ворческие</a:t>
            </a:r>
            <a:r>
              <a:rPr lang="ru-RU" sz="3600" dirty="0" smtClean="0"/>
              <a:t>,</a:t>
            </a:r>
          </a:p>
          <a:p>
            <a:r>
              <a:rPr lang="ru-RU" sz="3600" dirty="0"/>
              <a:t>у</a:t>
            </a:r>
            <a:r>
              <a:rPr lang="ru-RU" sz="3600" dirty="0" smtClean="0"/>
              <a:t>мственно-практические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п</a:t>
            </a:r>
            <a:r>
              <a:rPr lang="ru-RU" sz="3600" dirty="0" smtClean="0"/>
              <a:t>редметно-</a:t>
            </a:r>
            <a:r>
              <a:rPr lang="ru-RU" sz="3600" dirty="0" err="1" smtClean="0"/>
              <a:t>деятельностно</a:t>
            </a:r>
            <a:r>
              <a:rPr lang="ru-RU" sz="3600" dirty="0" smtClean="0"/>
              <a:t>-межличностные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432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553" y="6231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900" b="1" dirty="0" smtClean="0">
                <a:latin typeface="Arial Narrow" panose="020B0606020202030204" pitchFamily="34" charset="0"/>
              </a:rPr>
              <a:t>Развитие способностей: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б</a:t>
            </a:r>
            <a:r>
              <a:rPr lang="ru-RU" sz="3600" dirty="0" smtClean="0"/>
              <a:t>орьба </a:t>
            </a:r>
            <a:r>
              <a:rPr lang="ru-RU" sz="3600" dirty="0" smtClean="0"/>
              <a:t>с </a:t>
            </a:r>
            <a:r>
              <a:rPr lang="ru-RU" sz="3600" dirty="0" smtClean="0"/>
              <a:t>ленью,</a:t>
            </a:r>
            <a:endParaRPr lang="ru-RU" sz="3600" dirty="0" smtClean="0"/>
          </a:p>
          <a:p>
            <a:r>
              <a:rPr lang="ru-RU" sz="3600" dirty="0"/>
              <a:t>ф</a:t>
            </a:r>
            <a:r>
              <a:rPr lang="ru-RU" sz="3600" dirty="0" smtClean="0"/>
              <a:t>ормирование </a:t>
            </a:r>
            <a:r>
              <a:rPr lang="ru-RU" sz="3600" dirty="0" smtClean="0"/>
              <a:t>привычки к трудовым усилиям,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реодоление </a:t>
            </a:r>
            <a:r>
              <a:rPr lang="ru-RU" sz="3600" dirty="0" smtClean="0"/>
              <a:t>отвращения к систематическому и напряжённому </a:t>
            </a:r>
            <a:r>
              <a:rPr lang="ru-RU" sz="3600" dirty="0" smtClean="0"/>
              <a:t>труду.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472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900" b="1" dirty="0" smtClean="0">
                <a:latin typeface="Arial Narrow" panose="020B0606020202030204" pitchFamily="34" charset="0"/>
              </a:rPr>
              <a:t>Совет родителям:</a:t>
            </a:r>
            <a:endParaRPr lang="ru-RU" sz="49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-Важно </a:t>
            </a:r>
            <a:r>
              <a:rPr lang="ru-RU" sz="3600" dirty="0" smtClean="0"/>
              <a:t>наладить </a:t>
            </a:r>
            <a:r>
              <a:rPr lang="ru-RU" sz="3600" dirty="0" smtClean="0"/>
              <a:t>контроль</a:t>
            </a:r>
            <a:r>
              <a:rPr lang="ru-RU" sz="4000" dirty="0" smtClean="0"/>
              <a:t> </a:t>
            </a:r>
            <a:r>
              <a:rPr lang="ru-RU" sz="4000" dirty="0" smtClean="0"/>
              <a:t>за выполнением учебного задания, </a:t>
            </a:r>
            <a:r>
              <a:rPr lang="ru-RU" sz="4000" dirty="0" smtClean="0"/>
              <a:t>режимом </a:t>
            </a:r>
            <a:r>
              <a:rPr lang="ru-RU" sz="4000" dirty="0" smtClean="0"/>
              <a:t>домашних заданий, </a:t>
            </a:r>
          </a:p>
          <a:p>
            <a:pPr marL="0" indent="0">
              <a:buNone/>
            </a:pPr>
            <a:r>
              <a:rPr lang="ru-RU" sz="4000" dirty="0" smtClean="0"/>
              <a:t>- Способствовать </a:t>
            </a:r>
            <a:r>
              <a:rPr lang="ru-RU" sz="4000" dirty="0" smtClean="0"/>
              <a:t>созданию рабочей обстановки. </a:t>
            </a:r>
          </a:p>
          <a:p>
            <a:pPr marL="0" indent="0">
              <a:buNone/>
            </a:pPr>
            <a:r>
              <a:rPr lang="ru-RU" sz="4000" dirty="0" smtClean="0"/>
              <a:t>-Немалое </a:t>
            </a:r>
            <a:r>
              <a:rPr lang="ru-RU" sz="4000" dirty="0" smtClean="0"/>
              <a:t>значение имеет личный пример.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643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dirty="0" smtClean="0">
                <a:latin typeface="Arial Narrow" panose="020B0606020202030204" pitchFamily="34" charset="0"/>
              </a:rPr>
              <a:t>                   К.</a:t>
            </a:r>
            <a:r>
              <a:rPr lang="en-US" sz="4900" dirty="0" smtClean="0">
                <a:latin typeface="Arial Narrow" panose="020B0606020202030204" pitchFamily="34" charset="0"/>
              </a:rPr>
              <a:t> </a:t>
            </a:r>
            <a:r>
              <a:rPr lang="ru-RU" sz="4900" dirty="0" smtClean="0">
                <a:latin typeface="Arial Narrow" panose="020B0606020202030204" pitchFamily="34" charset="0"/>
              </a:rPr>
              <a:t>Д.</a:t>
            </a:r>
            <a:r>
              <a:rPr lang="en-US" sz="4900" dirty="0" smtClean="0">
                <a:latin typeface="Arial Narrow" panose="020B0606020202030204" pitchFamily="34" charset="0"/>
              </a:rPr>
              <a:t> </a:t>
            </a:r>
            <a:r>
              <a:rPr lang="ru-RU" sz="4900" dirty="0" smtClean="0">
                <a:latin typeface="Arial Narrow" panose="020B0606020202030204" pitchFamily="34" charset="0"/>
              </a:rPr>
              <a:t>Ушинский:</a:t>
            </a:r>
            <a:endParaRPr lang="ru-RU" sz="4900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0909"/>
            <a:ext cx="7565571" cy="3840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ru-RU" dirty="0" smtClean="0"/>
              <a:t>….ребёнок </a:t>
            </a:r>
            <a:r>
              <a:rPr lang="ru-RU" dirty="0" smtClean="0"/>
              <a:t>от природы не имеет душевной лености, он любит самостоятельную деятельность, хочет всё делать сам. Надо научить детей трудиться, научить думать, наблюдать, понимать</a:t>
            </a:r>
            <a:r>
              <a:rPr lang="ru-RU" dirty="0" smtClean="0"/>
              <a:t>.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10" y="1356859"/>
            <a:ext cx="3479390" cy="44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495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Тема Office</vt:lpstr>
      <vt:lpstr>  Учебные способности ребёнка</vt:lpstr>
      <vt:lpstr>Умения для успешного обучения:</vt:lpstr>
      <vt:lpstr>Все умения опираются на                мыслительные способности: </vt:lpstr>
      <vt:lpstr>Учить работать с текстом:  </vt:lpstr>
      <vt:lpstr>Проблемные вопросы :</vt:lpstr>
      <vt:lpstr>Способности:</vt:lpstr>
      <vt:lpstr>Развитие способностей: </vt:lpstr>
      <vt:lpstr>Совет родителям:</vt:lpstr>
      <vt:lpstr>                   К. Д. Ушинский:</vt:lpstr>
      <vt:lpstr>Чтобы ваш ребёнок был успешен в школе:</vt:lpstr>
      <vt:lpstr>Чтобы поднять интеллект ребёнка:</vt:lpstr>
      <vt:lpstr>АНКЕТА ДЛЯ РОДИТЕЛЕЙ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</dc:creator>
  <cp:lastModifiedBy>Мама</cp:lastModifiedBy>
  <cp:revision>20</cp:revision>
  <dcterms:created xsi:type="dcterms:W3CDTF">2015-12-10T17:22:17Z</dcterms:created>
  <dcterms:modified xsi:type="dcterms:W3CDTF">2015-12-29T18:55:28Z</dcterms:modified>
</cp:coreProperties>
</file>