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92" r:id="rId4"/>
    <p:sldId id="270" r:id="rId5"/>
    <p:sldId id="276" r:id="rId6"/>
    <p:sldId id="260" r:id="rId7"/>
    <p:sldId id="278" r:id="rId8"/>
    <p:sldId id="280" r:id="rId9"/>
    <p:sldId id="290" r:id="rId10"/>
    <p:sldId id="293" r:id="rId11"/>
    <p:sldId id="268" r:id="rId12"/>
  </p:sldIdLst>
  <p:sldSz cx="9144000" cy="6858000" type="screen4x3"/>
  <p:notesSz cx="6858000" cy="9945688"/>
  <p:custDataLst>
    <p:tags r:id="rId13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99CCFF"/>
    <a:srgbClr val="99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76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8" y="1800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7" y="2165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8" y="975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3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3" y="1325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8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7455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7456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6E832-3834-4DA1-A98B-F07EFF7D9C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4ECDD-6697-4670-8028-57DDC15665C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2A475-1DEA-4B1A-9606-7D018B3AC09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44F0C-AC6C-4BBA-B261-5455F651A80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0B09B-537D-4DDF-B156-FB219F3D8CE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ABB14-2576-4AC6-A90D-2AE1BC2E6F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FD186-CAA7-43BA-AF39-109960DE2E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92D81-3793-4B86-B39A-F604F4636A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978CE-84BD-45D2-93BF-8E470F13ED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23A1A-DA85-405F-9101-5FF2BF8FAB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CCE50-2E9E-486D-BDED-533E5EBAE3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16387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6389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6390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6391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  <p:sp>
          <p:nvSpPr>
            <p:cNvPr id="16392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grpSp>
          <p:nvGrpSpPr>
            <p:cNvPr id="1035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6394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6395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6396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6397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6398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grpSp>
            <p:nvGrpSpPr>
              <p:cNvPr id="1067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6400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16401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16402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6" y="1721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</p:grpSp>
        </p:grpSp>
        <p:grpSp>
          <p:nvGrpSpPr>
            <p:cNvPr id="1036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6404" name="Freeform 20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6405" name="Freeform 21"/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6406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  <p:grpSp>
          <p:nvGrpSpPr>
            <p:cNvPr id="103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6408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6409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6410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  <p:grpSp>
          <p:nvGrpSpPr>
            <p:cNvPr id="103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6412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6413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6414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  <p:sp>
          <p:nvSpPr>
            <p:cNvPr id="16415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416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417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418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419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420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421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422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423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424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425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426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427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428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6429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6431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6432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6433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29EF0B5-D038-467C-B3E8-2943A0D359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dissolv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1%20-%20&#1089;&#1091;&#1087;&#1077;&#1088;%20&#1087;&#1077;&#1089;&#1085;&#1103;%20&#1087;&#1088;&#1086;%20&#1085;&#1072;&#1096;&#1091;%20-%20&#1057;&#1045;&#1052;&#1068;&#1070;!!!!.mp3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8888" y="188913"/>
            <a:ext cx="7418387" cy="2303983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dirty="0" smtClean="0"/>
              <a:t>Ребёнок учится тому,</a:t>
            </a:r>
            <a:br>
              <a:rPr lang="ru-RU" dirty="0" smtClean="0"/>
            </a:br>
            <a:r>
              <a:rPr lang="ru-RU" dirty="0" smtClean="0"/>
              <a:t>Что видит у себя в дому,</a:t>
            </a:r>
            <a:br>
              <a:rPr lang="ru-RU" dirty="0" smtClean="0"/>
            </a:br>
            <a:r>
              <a:rPr lang="ru-RU" dirty="0" smtClean="0"/>
              <a:t>Родители пример тому!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48038" y="2564905"/>
            <a:ext cx="6146800" cy="720080"/>
          </a:xfrm>
        </p:spPr>
        <p:txBody>
          <a:bodyPr/>
          <a:lstStyle/>
          <a:p>
            <a:pPr eaLnBrk="1" hangingPunct="1">
              <a:defRPr/>
            </a:pPr>
            <a:r>
              <a:rPr lang="ru-RU" b="0" i="1" dirty="0" smtClean="0"/>
              <a:t>Себастьян Бранта 15 век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chool2-megion.ru/files/10_zap_mlad-g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658" y="476672"/>
            <a:ext cx="9145658" cy="60932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16632"/>
            <a:ext cx="4320191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504" y="3284984"/>
            <a:ext cx="424898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6016" y="116632"/>
            <a:ext cx="4320189" cy="2880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5804" y="3284984"/>
            <a:ext cx="442819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260350"/>
            <a:ext cx="8496300" cy="6264994"/>
          </a:xfrm>
        </p:spPr>
        <p:txBody>
          <a:bodyPr/>
          <a:lstStyle/>
          <a:p>
            <a:pPr algn="just" eaLnBrk="1" hangingPunct="1">
              <a:buFontTx/>
              <a:buNone/>
              <a:tabLst>
                <a:tab pos="177800" algn="l"/>
              </a:tabLst>
            </a:pPr>
            <a:r>
              <a:rPr lang="ru-RU" sz="2400" dirty="0" smtClean="0"/>
              <a:t>          </a:t>
            </a:r>
            <a:r>
              <a:rPr lang="ru-RU" sz="2400" i="1" dirty="0" smtClean="0"/>
              <a:t>Семья играет важную роль в формировании личности человека. </a:t>
            </a:r>
            <a:r>
              <a:rPr lang="ru-RU" sz="2400" b="1" i="1" dirty="0" smtClean="0"/>
              <a:t>Родители - первые воспитатели и учителя ребёнка.</a:t>
            </a:r>
            <a:r>
              <a:rPr lang="ru-RU" sz="2400" i="1" dirty="0" smtClean="0"/>
              <a:t> В </a:t>
            </a:r>
            <a:r>
              <a:rPr lang="ru-RU" sz="2400" i="1" dirty="0" smtClean="0">
                <a:ea typeface="Verdana" pitchFamily="34" charset="0"/>
                <a:cs typeface="Verdana" pitchFamily="34" charset="0"/>
              </a:rPr>
              <a:t>повседневном</a:t>
            </a:r>
            <a:r>
              <a:rPr lang="ru-RU" sz="2400" i="1" dirty="0" smtClean="0"/>
              <a:t> общении с родителями он учится познавать мир, подражает взрослым, приобретает жизненный опыт, усваивает нормы поведения. </a:t>
            </a:r>
            <a:r>
              <a:rPr lang="ru-RU" sz="2400" b="1" i="1" dirty="0" smtClean="0"/>
              <a:t>Семья - школа чувств</a:t>
            </a:r>
            <a:r>
              <a:rPr lang="ru-RU" sz="2400" i="1" dirty="0" smtClean="0"/>
              <a:t>. Наблюдая за отношением взрослых, их эмоциональными реакциями и ощущая на себе многообразие проявлений чувств близких ему людей, ребёнок приобретает нравственно-эмоциональный опыт.           Важно, какие эмоциональные впечатления он получает в детстве - положительные или отрицательные; какие проявления взрослых наблюдает: заботу, доброту, сердечность, приветливые лица, спокойный тон, юмор или суету, взвинченность, ворчливость, зависть, мелочность, хмурые лица. Всё это своеобразная азбука чувств, первый кирпичик в будущем становлении личности человека.</a:t>
            </a:r>
            <a:endParaRPr lang="ru-RU" sz="2400" b="1" i="1" dirty="0" smtClean="0">
              <a:solidFill>
                <a:srgbClr val="FF6600"/>
              </a:solidFill>
              <a:latin typeface="Bookman Old Style" pitchFamily="18" charset="0"/>
            </a:endParaRPr>
          </a:p>
        </p:txBody>
      </p:sp>
      <p:sp>
        <p:nvSpPr>
          <p:cNvPr id="4099" name="WordArt 4"/>
          <p:cNvSpPr>
            <a:spLocks noChangeArrowheads="1" noChangeShapeType="1" noTextEdit="1"/>
          </p:cNvSpPr>
          <p:nvPr/>
        </p:nvSpPr>
        <p:spPr bwMode="auto">
          <a:xfrm>
            <a:off x="827088" y="260350"/>
            <a:ext cx="6119812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20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latin typeface="Impact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323109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Ребенок учится тому,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19050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Что видит у себя в дому: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19050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Родители пример ему.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1905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 Теперь вести себя прилично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1905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Не в моде стало, и обычно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1905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И женский пол, себя позоря,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19050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Стал сквернословить в разговоре.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19050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Мужья – пример для жен своих,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19050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А дети учатся у них.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1905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 Коль видят нас и слышат дети,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1905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Мы за дела свои в ответе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1905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И за слова: легко толкнуть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1905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Детей на нехороший путь.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19050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 Держи в приличии свой дом,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19050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Чтобы не каяться потом.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pic>
        <p:nvPicPr>
          <p:cNvPr id="7" name="Рисунок 6" descr="110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51524" y="5201820"/>
            <a:ext cx="2903481" cy="1260000"/>
          </a:xfrm>
          <a:prstGeom prst="rect">
            <a:avLst/>
          </a:prstGeom>
        </p:spPr>
      </p:pic>
      <p:pic>
        <p:nvPicPr>
          <p:cNvPr id="9" name="Рисунок 8" descr="hero1_610_320_80_s_c1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323528" y="188661"/>
            <a:ext cx="2772000" cy="1276754"/>
          </a:xfrm>
          <a:prstGeom prst="rect">
            <a:avLst/>
          </a:prstGeom>
        </p:spPr>
      </p:pic>
      <p:pic>
        <p:nvPicPr>
          <p:cNvPr id="17" name="1 - супер песня про нашу - СЕМЬЮ!!!!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8028384" y="6309320"/>
            <a:ext cx="304800" cy="304800"/>
          </a:xfrm>
          <a:prstGeom prst="rect">
            <a:avLst/>
          </a:prstGeom>
        </p:spPr>
      </p:pic>
      <p:pic>
        <p:nvPicPr>
          <p:cNvPr id="8" name="Рисунок 7" descr="0_68267_42563782_XL.jpe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259632" y="2420888"/>
            <a:ext cx="1224000" cy="1224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08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9493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А.С.Макаренко писал:</a:t>
            </a:r>
            <a:endParaRPr lang="ru-RU" dirty="0"/>
          </a:p>
        </p:txBody>
      </p:sp>
      <p:sp>
        <p:nvSpPr>
          <p:cNvPr id="5124" name="Содержимое 2"/>
          <p:cNvSpPr>
            <a:spLocks noGrp="1"/>
          </p:cNvSpPr>
          <p:nvPr>
            <p:ph idx="1"/>
          </p:nvPr>
        </p:nvSpPr>
        <p:spPr>
          <a:xfrm>
            <a:off x="0" y="1052513"/>
            <a:ext cx="9144000" cy="3240087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dirty="0" smtClean="0"/>
              <a:t>        </a:t>
            </a:r>
            <a:r>
              <a:rPr lang="ru-RU" sz="2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«Не думайте, что вы воспитываете ребёнка только тогда, когда с ним разговариваете, или поучаете его, или приказываете ему.  Вы воспитываете его в каждый момент Вашей жизни, даже тогда, когда Вас нет дома»</a:t>
            </a:r>
          </a:p>
        </p:txBody>
      </p:sp>
      <p:pic>
        <p:nvPicPr>
          <p:cNvPr id="5125" name="Рисунок 5" descr="1206693225_0210.300x250_1.jpe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58338" y="3452457"/>
            <a:ext cx="3569846" cy="3068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43887" cy="1079500"/>
          </a:xfrm>
        </p:spPr>
        <p:txBody>
          <a:bodyPr/>
          <a:lstStyle/>
          <a:p>
            <a:pPr>
              <a:defRPr/>
            </a:pPr>
            <a:r>
              <a:rPr lang="ru-RU" b="1" i="1" dirty="0" smtClean="0"/>
              <a:t>Тест « Какие мы родители?»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5832475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sz="2400" i="1" dirty="0" smtClean="0"/>
              <a:t>1. Следите ли Вы за статьями в журналах, программами по телевидению и радио на тему воспитания? Читаете ли время от времени книги на эту тему?</a:t>
            </a:r>
          </a:p>
          <a:p>
            <a:pPr algn="just">
              <a:buFontTx/>
              <a:buNone/>
            </a:pPr>
            <a:r>
              <a:rPr lang="ru-RU" sz="2400" i="1" dirty="0" smtClean="0"/>
              <a:t> 2.Единодушны ли Вы с вашим супругом (супругой) в воспитании детей?</a:t>
            </a:r>
          </a:p>
          <a:p>
            <a:pPr algn="just">
              <a:buFontTx/>
              <a:buNone/>
            </a:pPr>
            <a:r>
              <a:rPr lang="ru-RU" sz="2400" i="1" dirty="0" smtClean="0"/>
              <a:t>3.Если ребёнок предлагает Вам свою помощь, примите ли вы её, даже если при этом дело может задержаться, а то и вовсе остановиться?</a:t>
            </a:r>
          </a:p>
          <a:p>
            <a:pPr algn="just">
              <a:buFontTx/>
              <a:buNone/>
            </a:pPr>
            <a:r>
              <a:rPr lang="ru-RU" sz="2400" i="1" dirty="0" smtClean="0"/>
              <a:t>4. Ваш ребёнок совершил проступок. Задумаетесь ли Вы в таком случае, не является ли его поведение результатом Вашего воспитания?</a:t>
            </a:r>
          </a:p>
          <a:p>
            <a:pPr algn="just">
              <a:buFontTx/>
              <a:buNone/>
            </a:pPr>
            <a:r>
              <a:rPr lang="ru-RU" sz="2400" i="1" dirty="0" smtClean="0"/>
              <a:t>5. Считаете ли Вы, что последовательность - один из основных  педагогических принципов?</a:t>
            </a:r>
          </a:p>
          <a:p>
            <a:endParaRPr lang="ru-RU" i="1" dirty="0" smtClean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260350"/>
            <a:ext cx="8351838" cy="4464050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sz="2400" i="1" dirty="0" smtClean="0"/>
              <a:t>6.Сознаёте ли Вы, что среда, окружающая ребёнка, оказывает на него существенное влияние?</a:t>
            </a:r>
          </a:p>
          <a:p>
            <a:pPr algn="just">
              <a:buFontTx/>
              <a:buNone/>
            </a:pPr>
            <a:r>
              <a:rPr lang="ru-RU" sz="2400" i="1" dirty="0" smtClean="0"/>
              <a:t>7.Признаёте ли Вы, что спорт и физкультура имеют большое значение для гармоничного развития ребёнка?</a:t>
            </a:r>
          </a:p>
          <a:p>
            <a:pPr algn="just">
              <a:buFontTx/>
              <a:buNone/>
            </a:pPr>
            <a:r>
              <a:rPr lang="ru-RU" sz="2400" i="1" dirty="0" smtClean="0"/>
              <a:t>8.Сумеете ли Вы не приказать, а попросить о чём- либо своего ребёнка?</a:t>
            </a:r>
          </a:p>
          <a:p>
            <a:pPr algn="just">
              <a:buFontTx/>
              <a:buNone/>
            </a:pPr>
            <a:r>
              <a:rPr lang="ru-RU" sz="2400" i="1" dirty="0" smtClean="0"/>
              <a:t>9 Приходится ли Вам « отделываться» от ребёнка фразой типа: « У меня нет времени»? </a:t>
            </a:r>
          </a:p>
          <a:p>
            <a:pPr algn="just">
              <a:buFontTx/>
              <a:buNone/>
            </a:pPr>
            <a:r>
              <a:rPr lang="ru-RU" sz="2400" i="1" dirty="0" smtClean="0"/>
              <a:t>10. Используете ли Вы форму запрета или приказа только тогда, когда это действительно необходимо?</a:t>
            </a:r>
          </a:p>
          <a:p>
            <a:pPr algn="just">
              <a:buFontTx/>
              <a:buNone/>
            </a:pPr>
            <a:endParaRPr lang="ru-RU" sz="2400" i="1" dirty="0" smtClean="0"/>
          </a:p>
          <a:p>
            <a:pPr algn="just">
              <a:buFontTx/>
              <a:buNone/>
            </a:pPr>
            <a:endParaRPr lang="ru-RU" sz="2400" i="1" dirty="0" smtClean="0"/>
          </a:p>
          <a:p>
            <a:pPr>
              <a:buFontTx/>
              <a:buNone/>
            </a:pPr>
            <a:r>
              <a:rPr lang="ru-RU" sz="2400" i="1" dirty="0" smtClean="0"/>
              <a:t> </a:t>
            </a:r>
          </a:p>
          <a:p>
            <a:pPr eaLnBrk="1" hangingPunct="1">
              <a:buFontTx/>
              <a:buNone/>
            </a:pPr>
            <a:endParaRPr lang="ru-RU" sz="2800" i="1" dirty="0" smtClean="0">
              <a:solidFill>
                <a:srgbClr val="FF6600"/>
              </a:solidFill>
              <a:latin typeface="Bookman Old Style" pitchFamily="18" charset="0"/>
            </a:endParaRPr>
          </a:p>
        </p:txBody>
      </p:sp>
      <p:pic>
        <p:nvPicPr>
          <p:cNvPr id="18434" name="Picture 2" descr="http://giadinh.vcmedia.vn/MVxzkMC6Z50jjlCRH18ogsrHvQ/Image/2013/01/phatcon-a04f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55776" y="4614029"/>
            <a:ext cx="2880320" cy="224397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i="1" dirty="0" smtClean="0"/>
              <a:t>Ключ к тесту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5219700"/>
          </a:xfrm>
        </p:spPr>
        <p:txBody>
          <a:bodyPr/>
          <a:lstStyle/>
          <a:p>
            <a:pPr>
              <a:buFontTx/>
              <a:buNone/>
            </a:pPr>
            <a:r>
              <a:rPr lang="ru-RU" sz="1800" i="1" dirty="0" smtClean="0"/>
              <a:t>За каждый положительный ответ припишите себе 2 очка, </a:t>
            </a:r>
          </a:p>
          <a:p>
            <a:pPr>
              <a:buFontTx/>
              <a:buNone/>
            </a:pPr>
            <a:r>
              <a:rPr lang="ru-RU" sz="1800" i="1" dirty="0" smtClean="0"/>
              <a:t>за ответ « иногда» - 1 и за отрицательный -0.</a:t>
            </a:r>
          </a:p>
          <a:p>
            <a:pPr>
              <a:buFontTx/>
              <a:buNone/>
            </a:pPr>
            <a:r>
              <a:rPr lang="ru-RU" sz="1800" i="1" dirty="0" smtClean="0"/>
              <a:t>              Менее 6 очков.</a:t>
            </a:r>
          </a:p>
          <a:p>
            <a:pPr>
              <a:buFontTx/>
              <a:buNone/>
            </a:pPr>
            <a:r>
              <a:rPr lang="ru-RU" sz="1800" i="1" dirty="0" smtClean="0"/>
              <a:t>О настоящем воспитании Вы имеете довольно смутное представление.</a:t>
            </a:r>
          </a:p>
          <a:p>
            <a:pPr>
              <a:buFontTx/>
              <a:buNone/>
            </a:pPr>
            <a:r>
              <a:rPr lang="ru-RU" sz="1800" i="1" dirty="0" smtClean="0"/>
              <a:t> И, хотя говорят, что начать никогда не поздно, советуем Вам не уповать на эту поговорку и не мешкая заняться повышением своего образования в этой области.</a:t>
            </a:r>
          </a:p>
          <a:p>
            <a:pPr>
              <a:buFontTx/>
              <a:buNone/>
            </a:pPr>
            <a:r>
              <a:rPr lang="ru-RU" sz="1800" i="1" dirty="0" smtClean="0"/>
              <a:t>             От 7 до 14 очков.</a:t>
            </a:r>
          </a:p>
          <a:p>
            <a:pPr>
              <a:buFontTx/>
              <a:buNone/>
            </a:pPr>
            <a:r>
              <a:rPr lang="ru-RU" sz="1800" i="1" dirty="0" smtClean="0"/>
              <a:t>Вы не делаете крупных ошибок в воспитании, но все же кое в чём над своими итогами в этой области Вам следовало бы задуматься.</a:t>
            </a:r>
          </a:p>
          <a:p>
            <a:pPr>
              <a:buFontTx/>
              <a:buNone/>
            </a:pPr>
            <a:r>
              <a:rPr lang="ru-RU" sz="1800" i="1" dirty="0" smtClean="0"/>
              <a:t>А начать можно с того, что ближайший выходной полностью посвятить детям, забыв на время приятелей и производственные проблемы.</a:t>
            </a:r>
          </a:p>
          <a:p>
            <a:pPr>
              <a:buFontTx/>
              <a:buNone/>
            </a:pPr>
            <a:r>
              <a:rPr lang="ru-RU" sz="1800" i="1" dirty="0" smtClean="0"/>
              <a:t>И будьте уверены, дети Вас полностью за это вознаградят.</a:t>
            </a:r>
          </a:p>
          <a:p>
            <a:pPr>
              <a:buFontTx/>
              <a:buNone/>
            </a:pPr>
            <a:r>
              <a:rPr lang="ru-RU" sz="1800" i="1" dirty="0" smtClean="0"/>
              <a:t>              Более 15 очков.</a:t>
            </a:r>
          </a:p>
          <a:p>
            <a:pPr>
              <a:buFontTx/>
              <a:buNone/>
            </a:pPr>
            <a:r>
              <a:rPr lang="ru-RU" sz="1800" i="1" dirty="0" smtClean="0"/>
              <a:t>Вы вполне справляетесь со своими родительскими обязанностями. И тем не менее не удастся ли ещё кое-что немного улучшить?</a:t>
            </a:r>
          </a:p>
          <a:p>
            <a:r>
              <a:rPr lang="ru-RU" dirty="0" smtClean="0"/>
              <a:t> </a:t>
            </a:r>
          </a:p>
          <a:p>
            <a:endParaRPr lang="ru-RU" dirty="0" smtClean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«Коли видят нас и  слышат дети, мы за дела свои в ответе»</a:t>
            </a:r>
            <a:endParaRPr lang="ru-RU" dirty="0"/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40768"/>
          </a:xfrm>
        </p:spPr>
        <p:txBody>
          <a:bodyPr/>
          <a:lstStyle/>
          <a:p>
            <a:pPr>
              <a:buFontTx/>
              <a:buNone/>
            </a:pPr>
            <a:r>
              <a:rPr lang="ru-RU" dirty="0" smtClean="0"/>
              <a:t>    Дети – это наши зеркала. Все плохие привычки, которые у нас есть, со временем будут и в наших детях.</a:t>
            </a:r>
          </a:p>
        </p:txBody>
      </p:sp>
      <p:pic>
        <p:nvPicPr>
          <p:cNvPr id="15362" name="Picture 2" descr="http://www.starsclub.ru/prikol/caricature1/1/funny_pictures_7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7704" y="3410257"/>
            <a:ext cx="4788532" cy="344774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i="1" dirty="0" smtClean="0"/>
              <a:t>Детей учит то, что  их окружает…</a:t>
            </a:r>
            <a:endParaRPr lang="ru-RU" dirty="0"/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/>
          <a:lstStyle/>
          <a:p>
            <a:pPr algn="just"/>
            <a:r>
              <a:rPr lang="ru-RU" sz="2800" b="1" dirty="0" smtClean="0"/>
              <a:t>Если</a:t>
            </a:r>
            <a:r>
              <a:rPr lang="ru-RU" sz="2800" dirty="0" smtClean="0"/>
              <a:t> ребенка часто критикуют </a:t>
            </a:r>
            <a:r>
              <a:rPr lang="ru-RU" sz="2800" i="1" dirty="0" smtClean="0"/>
              <a:t>- </a:t>
            </a:r>
            <a:r>
              <a:rPr lang="ru-RU" sz="2800" dirty="0" smtClean="0"/>
              <a:t>он учится осуждать.</a:t>
            </a:r>
          </a:p>
          <a:p>
            <a:pPr algn="just"/>
            <a:r>
              <a:rPr lang="ru-RU" sz="2800" b="1" dirty="0" smtClean="0"/>
              <a:t>Если </a:t>
            </a:r>
            <a:r>
              <a:rPr lang="ru-RU" sz="2800" dirty="0" smtClean="0"/>
              <a:t>ребенку часто демонстрируют враждебность - он учится драться.</a:t>
            </a:r>
          </a:p>
          <a:p>
            <a:pPr algn="just"/>
            <a:r>
              <a:rPr lang="ru-RU" sz="2800" b="1" dirty="0" smtClean="0"/>
              <a:t>Если </a:t>
            </a:r>
            <a:r>
              <a:rPr lang="ru-RU" sz="2800" dirty="0" smtClean="0"/>
              <a:t> ребенка часто  высмеивают  -  он  учится  быть робким.</a:t>
            </a:r>
          </a:p>
          <a:p>
            <a:pPr algn="just"/>
            <a:r>
              <a:rPr lang="ru-RU" sz="2800" b="1" dirty="0" smtClean="0"/>
              <a:t>Если </a:t>
            </a:r>
            <a:r>
              <a:rPr lang="ru-RU" sz="2800" dirty="0" smtClean="0"/>
              <a:t>ребенка часто позорят - он учится чувствовать себя виноватым.</a:t>
            </a:r>
          </a:p>
          <a:p>
            <a:pPr algn="just"/>
            <a:r>
              <a:rPr lang="ru-RU" sz="2800" b="1" dirty="0" smtClean="0"/>
              <a:t>Если </a:t>
            </a:r>
            <a:r>
              <a:rPr lang="ru-RU" sz="2800" dirty="0" smtClean="0"/>
              <a:t>к ребенку часто бывают снисходительны - он учится быть терпеливым</a:t>
            </a:r>
          </a:p>
        </p:txBody>
      </p:sp>
      <p:pic>
        <p:nvPicPr>
          <p:cNvPr id="4" name="Рисунок 3" descr="3958.list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596336" y="692696"/>
            <a:ext cx="1304925" cy="885825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e927d58f5cd8a35ec817d563af9b7d93f6a6eda"/>
</p:tagLst>
</file>

<file path=ppt/theme/theme1.xml><?xml version="1.0" encoding="utf-8"?>
<a:theme xmlns:a="http://schemas.openxmlformats.org/drawingml/2006/main" name="Шары">
  <a:themeElements>
    <a:clrScheme name="Шары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Balloons</Template>
  <TotalTime>1014</TotalTime>
  <Words>568</Words>
  <Application>Microsoft Office PowerPoint</Application>
  <PresentationFormat>Экран (4:3)</PresentationFormat>
  <Paragraphs>55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Шары</vt:lpstr>
      <vt:lpstr>Ребёнок учится тому, Что видит у себя в дому, Родители пример тому!</vt:lpstr>
      <vt:lpstr>Слайд 2</vt:lpstr>
      <vt:lpstr>Слайд 3</vt:lpstr>
      <vt:lpstr>А.С.Макаренко писал:</vt:lpstr>
      <vt:lpstr>Тест « Какие мы родители?» </vt:lpstr>
      <vt:lpstr>Слайд 6</vt:lpstr>
      <vt:lpstr>Ключ к тесту </vt:lpstr>
      <vt:lpstr>«Коли видят нас и  слышат дети, мы за дела свои в ответе»</vt:lpstr>
      <vt:lpstr>Детей учит то, что  их окружает…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Мира</dc:creator>
  <cp:lastModifiedBy>Tatiana</cp:lastModifiedBy>
  <cp:revision>130</cp:revision>
  <dcterms:created xsi:type="dcterms:W3CDTF">2010-03-28T13:07:02Z</dcterms:created>
  <dcterms:modified xsi:type="dcterms:W3CDTF">2016-01-06T18:03:45Z</dcterms:modified>
</cp:coreProperties>
</file>