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6" r:id="rId7"/>
    <p:sldId id="263" r:id="rId8"/>
    <p:sldId id="264" r:id="rId9"/>
    <p:sldId id="270" r:id="rId10"/>
    <p:sldId id="265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99CC"/>
    <a:srgbClr val="272B01"/>
    <a:srgbClr val="980400"/>
    <a:srgbClr val="0033CC"/>
    <a:srgbClr val="0000FF"/>
    <a:srgbClr val="FF0066"/>
    <a:srgbClr val="00FFCC"/>
    <a:srgbClr val="00FF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400" b="1" dirty="0">
                <a:solidFill>
                  <a:srgbClr val="C00000"/>
                </a:solidFill>
              </a:rPr>
              <a:t>Данные Министерства здравоохранения и социального развития РФ</a:t>
            </a:r>
          </a:p>
        </c:rich>
      </c:tx>
      <c:layout>
        <c:manualLayout>
          <c:xMode val="edge"/>
          <c:yMode val="edge"/>
          <c:x val="0.11724353375453452"/>
          <c:y val="1.5023369027964365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Данные Министерства здравоохранения и социального развития РФ</c:v>
                </c:pt>
              </c:strCache>
            </c:strRef>
          </c:tx>
          <c:dLbls>
            <c:showPercent val="1"/>
          </c:dLbls>
          <c:cat>
            <c:strRef>
              <c:f>Лист1!$A$2:$A$5</c:f>
              <c:strCache>
                <c:ptCount val="3"/>
                <c:pt idx="0">
                  <c:v>здоровые школьники</c:v>
                </c:pt>
                <c:pt idx="1">
                  <c:v>группа риска</c:v>
                </c:pt>
                <c:pt idx="2">
                  <c:v>имеют патологию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0.4</c:v>
                </c:pt>
                <c:pt idx="2">
                  <c:v>0.5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1427911317686268"/>
          <c:y val="0.42361011163427836"/>
          <c:w val="0.34518431685829354"/>
          <c:h val="0.37860585501305377"/>
        </c:manualLayout>
      </c:layout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6D596-57E3-4D70-802C-CD7DFC1DCC3E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55398-4160-4A35-B1A7-24EA4F51A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55398-4160-4A35-B1A7-24EA4F51AF3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ED54142-D357-43E5-B03B-893452A0D10A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5B8FA1-EC00-48CB-9D90-D01BEE4B5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oo659.ucoz.ru/pages/Stolovaj/piramida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Родительское собрание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857628"/>
            <a:ext cx="4953000" cy="17526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«Питание вашего ребёнка Когда надо беспокоиться?»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929330"/>
            <a:ext cx="9144000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0099"/>
                </a:solidFill>
              </a:rPr>
              <a:t>Автор: </a:t>
            </a:r>
            <a:r>
              <a:rPr lang="ru-RU" sz="2800" dirty="0" err="1" smtClean="0">
                <a:solidFill>
                  <a:srgbClr val="000099"/>
                </a:solidFill>
              </a:rPr>
              <a:t>Милёшина</a:t>
            </a:r>
            <a:r>
              <a:rPr lang="ru-RU" sz="2800" dirty="0" smtClean="0">
                <a:solidFill>
                  <a:srgbClr val="000099"/>
                </a:solidFill>
              </a:rPr>
              <a:t> Надежда Викторовна</a:t>
            </a:r>
            <a:endParaRPr lang="ru-RU" sz="28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00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4500570"/>
            <a:ext cx="4143404" cy="31432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 класс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072494" cy="10001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Блюда выходного дня.</a:t>
            </a:r>
            <a:endParaRPr lang="ru-RU" dirty="0">
              <a:solidFill>
                <a:srgbClr val="000099"/>
              </a:solidFill>
            </a:endParaRPr>
          </a:p>
        </p:txBody>
      </p:sp>
      <p:pic>
        <p:nvPicPr>
          <p:cNvPr id="3" name="Рисунок 2" descr="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3548069" cy="2819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imag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00240"/>
            <a:ext cx="414340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05967" y="2967335"/>
            <a:ext cx="18473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5072074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Запеканка овощная.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786314" y="5072074"/>
            <a:ext cx="4071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Брюссельская капуста в сливках и беконом.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ru-RU" u="sng" dirty="0" smtClean="0">
                <a:solidFill>
                  <a:srgbClr val="980400"/>
                </a:solidFill>
                <a:latin typeface="+mn-lt"/>
              </a:rPr>
              <a:t>Достойный отпор пословицам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643182"/>
            <a:ext cx="7786742" cy="928694"/>
          </a:xfrm>
          <a:prstGeom prst="rect">
            <a:avLst/>
          </a:prstGeom>
          <a:solidFill>
            <a:srgbClr val="FF99CC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rgbClr val="000099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«Всё полезно, что в рот полезло</a:t>
            </a:r>
            <a:r>
              <a:rPr lang="ru-RU" sz="5400" b="1" dirty="0" smtClean="0">
                <a:ln w="12700">
                  <a:solidFill>
                    <a:srgbClr val="000099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».</a:t>
            </a:r>
            <a:endParaRPr lang="ru-RU" sz="5400" b="1" dirty="0">
              <a:ln w="12700">
                <a:solidFill>
                  <a:srgbClr val="000099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072074"/>
            <a:ext cx="7858180" cy="1200329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rgbClr val="000099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«Как сел, да поел, так и ужин не нужен».</a:t>
            </a:r>
            <a:endParaRPr lang="ru-RU" sz="3600" b="1" dirty="0">
              <a:ln w="12700">
                <a:solidFill>
                  <a:srgbClr val="000099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000504"/>
            <a:ext cx="7858180" cy="707886"/>
          </a:xfrm>
          <a:prstGeom prst="rect">
            <a:avLst/>
          </a:prstGeom>
          <a:solidFill>
            <a:srgbClr val="FF99CC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rgbClr val="000099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«Хлеб да вода – молодецкая еда.»</a:t>
            </a:r>
            <a:endParaRPr lang="ru-RU" sz="4000" b="1" dirty="0">
              <a:ln w="12700">
                <a:solidFill>
                  <a:srgbClr val="000099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1428736"/>
            <a:ext cx="571504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/>
            <a:r>
              <a:rPr lang="ru-RU" sz="4000" dirty="0" smtClean="0"/>
              <a:t>Что значит правильно питаться?</a:t>
            </a:r>
            <a:endParaRPr lang="ru-RU" sz="4000" dirty="0"/>
          </a:p>
        </p:txBody>
      </p:sp>
      <p:sp>
        <p:nvSpPr>
          <p:cNvPr id="3" name="5-конечная звезда 2"/>
          <p:cNvSpPr/>
          <p:nvPr/>
        </p:nvSpPr>
        <p:spPr>
          <a:xfrm>
            <a:off x="1357290" y="1857364"/>
            <a:ext cx="642942" cy="642942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1357290" y="3214686"/>
            <a:ext cx="714380" cy="71438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71736" y="3000372"/>
            <a:ext cx="564360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        Что мешает   правильному питанию?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4572008"/>
            <a:ext cx="607223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        Что надо сделать, чтобы начать правильно питаться?</a:t>
            </a:r>
            <a:endParaRPr lang="ru-RU" sz="3600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1357290" y="4643446"/>
            <a:ext cx="785818" cy="785818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vseodetyah.com/editorfiles/zawtrak%20shkolnik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785794"/>
            <a:ext cx="514353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71670" y="5429265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Будьте здоровы!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86808" cy="1141286"/>
          </a:xfrm>
          <a:solidFill>
            <a:srgbClr val="FF99CC"/>
          </a:solidFill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272B01"/>
                </a:solidFill>
              </a:rPr>
              <a:t>Факторы риска</a:t>
            </a:r>
            <a:endParaRPr lang="ru-RU" sz="4800" dirty="0">
              <a:solidFill>
                <a:srgbClr val="272B0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964381" y="2536025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607587" y="3178967"/>
            <a:ext cx="228601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643702" y="2143116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3429000"/>
            <a:ext cx="314327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Факторы </a:t>
            </a:r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НТР</a:t>
            </a:r>
            <a:endParaRPr lang="ru-RU" sz="3200" b="1" cap="none" spc="0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43306" y="4214818"/>
            <a:ext cx="25717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Социальные</a:t>
            </a:r>
            <a:endParaRPr lang="ru-RU" sz="3200" b="1" cap="none" spc="0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72232" y="3071810"/>
            <a:ext cx="25717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Школьные</a:t>
            </a:r>
            <a:endParaRPr lang="ru-RU" sz="3200" b="1" cap="none" spc="0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5000636"/>
            <a:ext cx="3000396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Нездоровое питание, вредные привычки, неумение регулировать напряжение и расслаблять организм.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572264" y="3714752"/>
            <a:ext cx="2428892" cy="28623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Перегруженность учащихся, большая наполняемость классов, неуспех, заниженный уровень успеваемости, невоспитанность, неблагополучие психологического климата в коллективе.</a:t>
            </a:r>
            <a:endParaRPr lang="ru-RU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4000504"/>
            <a:ext cx="3357554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скорение темпа жизни, гиподинамия, информационные нагрузки,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монотония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06984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Цели </a:t>
            </a:r>
            <a:r>
              <a:rPr lang="ru-RU" sz="4400" dirty="0" smtClean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</a:rPr>
              <a:t>родительского</a:t>
            </a:r>
            <a:r>
              <a:rPr lang="ru-RU" sz="4400" dirty="0" smtClean="0">
                <a:solidFill>
                  <a:srgbClr val="FF0000"/>
                </a:solidFill>
              </a:rPr>
              <a:t> собрания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857496"/>
            <a:ext cx="76438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Найти оптимальные средства сохранения и укрепления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здоровья детей в области питания.</a:t>
            </a:r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3" y="3714752"/>
            <a:ext cx="52864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Способствовать просвещению родителей в вопросах сохранения здоровья.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1071538" y="4705275"/>
            <a:ext cx="63579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Актуализировать проблему организации правильного питания в школе и дома.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Великие мыслители о здоровом питании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4857760"/>
            <a:ext cx="5786478" cy="457200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2000" b="1" i="1" cap="all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ru-RU" sz="2000" b="1" i="1" cap="all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5214950"/>
            <a:ext cx="464347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ru-RU" sz="2000" b="1" dirty="0" smtClean="0">
              <a:ln/>
              <a:solidFill>
                <a:schemeClr val="accent3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2928935"/>
            <a:ext cx="5857916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</a:rPr>
              <a:t>«Умеренность – союзник природы. Поэтому пища, питьё и сон – пусть будет всё умеренным».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" name="Рисунок 10" descr="http://www.yaplakal.com/uploads/post-3-1285595802352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H="1" flipV="1">
            <a:off x="571473" y="2462212"/>
            <a:ext cx="2428891" cy="189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онфуций / Confuciu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429132"/>
            <a:ext cx="292895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571868" y="2428868"/>
            <a:ext cx="450917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Г</a:t>
            </a:r>
            <a:r>
              <a:rPr lang="ru-RU" sz="2800" b="1" dirty="0" smtClean="0">
                <a:ln/>
                <a:solidFill>
                  <a:schemeClr val="accent3"/>
                </a:solidFill>
              </a:rPr>
              <a:t>иппократ</a:t>
            </a:r>
            <a:endParaRPr lang="ru-RU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3786182" y="4326917"/>
            <a:ext cx="464346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Конфуций</a:t>
            </a:r>
            <a:endParaRPr lang="ru-RU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5143512"/>
            <a:ext cx="34290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57554" y="5000636"/>
            <a:ext cx="557216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/>
              <a:t>«Если человек беспорядочен в своём отдыхе, нерегулярен в приёме пищи и неумерен в работе – болезнь убивает      его».</a:t>
            </a:r>
            <a:endParaRPr lang="ru-RU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214414" y="1142984"/>
          <a:ext cx="721523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208993" cy="2000264"/>
          </a:xfrm>
        </p:spPr>
        <p:txBody>
          <a:bodyPr/>
          <a:lstStyle/>
          <a:p>
            <a:pPr marL="1143000" indent="-1143000">
              <a:buClr>
                <a:srgbClr val="C00000"/>
              </a:buClr>
            </a:pPr>
            <a:r>
              <a:rPr lang="ru-RU" sz="7200" b="0" dirty="0" smtClean="0">
                <a:solidFill>
                  <a:srgbClr val="000099"/>
                </a:solidFill>
              </a:rPr>
              <a:t>Причины:</a:t>
            </a:r>
            <a:endParaRPr lang="ru-RU" sz="7200" b="0" dirty="0">
              <a:solidFill>
                <a:srgbClr val="000099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3367088"/>
            <a:ext cx="8066117" cy="2633680"/>
          </a:xfrm>
          <a:noFill/>
          <a:ln>
            <a:noFill/>
          </a:ln>
        </p:spPr>
        <p:txBody>
          <a:bodyPr>
            <a:noAutofit/>
          </a:bodyPr>
          <a:lstStyle/>
          <a:p>
            <a:pPr marL="502920" indent="-457200">
              <a:buClr>
                <a:srgbClr val="FF0000"/>
              </a:buClr>
              <a:buFont typeface="+mj-lt"/>
              <a:buAutoNum type="arabicPeriod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Нарушение режима питания.</a:t>
            </a:r>
          </a:p>
          <a:p>
            <a:pPr marL="502920" indent="-457200">
              <a:buClr>
                <a:srgbClr val="FF0000"/>
              </a:buClr>
              <a:buFont typeface="+mj-lt"/>
              <a:buAutoNum type="arabicPeriod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Нерегулярность питания.</a:t>
            </a:r>
          </a:p>
          <a:p>
            <a:pPr marL="502920" indent="-457200">
              <a:buClr>
                <a:srgbClr val="FF0000"/>
              </a:buClr>
              <a:buFont typeface="+mj-lt"/>
              <a:buAutoNum type="arabicPeriod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Неполноценность рациона питания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158162" cy="1285884"/>
          </a:xfrm>
        </p:spPr>
        <p:txBody>
          <a:bodyPr>
            <a:prstTxWarp prst="textTriangleInverted">
              <a:avLst/>
            </a:prstTxWarp>
            <a:no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  О разных системах питания. 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500034" y="2928934"/>
            <a:ext cx="642942" cy="642942"/>
          </a:xfrm>
          <a:prstGeom prst="chevr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42910" y="4286256"/>
            <a:ext cx="571504" cy="642942"/>
          </a:xfrm>
          <a:prstGeom prst="chevr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571472" y="5500702"/>
            <a:ext cx="642942" cy="642942"/>
          </a:xfrm>
          <a:prstGeom prst="chevr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14480" y="5429264"/>
            <a:ext cx="4956461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Вегетарианство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4214818"/>
            <a:ext cx="3857652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Натуропатия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71604" y="3000372"/>
            <a:ext cx="6031891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Раздельное питание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501122" cy="1428760"/>
          </a:xfrm>
          <a:solidFill>
            <a:srgbClr val="FF99CC"/>
          </a:solidFill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0099"/>
                </a:solidFill>
              </a:rPr>
              <a:t>Какие продукты убивают человечество?</a:t>
            </a:r>
            <a:endParaRPr lang="ru-RU" sz="4400" dirty="0">
              <a:solidFill>
                <a:srgbClr val="000099"/>
              </a:solidFill>
            </a:endParaRPr>
          </a:p>
        </p:txBody>
      </p:sp>
      <p:pic>
        <p:nvPicPr>
          <p:cNvPr id="4" name="Рисунок 3" descr="http://static.diary.ru/userdir/1/7/9/3/1793302/5698591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143248"/>
            <a:ext cx="457203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-main-pic" descr="Картинка 121 из 84000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928670"/>
            <a:ext cx="600079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28729" y="5214950"/>
            <a:ext cx="6429419" cy="1077218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</a:rPr>
              <a:t>Питание  школьника должно быть сбалансированным!</a:t>
            </a:r>
            <a:endParaRPr lang="ru-RU" sz="3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4F4F4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528</TotalTime>
  <Words>263</Words>
  <Application>Microsoft Office PowerPoint</Application>
  <PresentationFormat>Экран (4:3)</PresentationFormat>
  <Paragraphs>48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Родительское собрание</vt:lpstr>
      <vt:lpstr>Факторы риска</vt:lpstr>
      <vt:lpstr>Цели родительского собрания</vt:lpstr>
      <vt:lpstr>Великие мыслители о здоровом питании</vt:lpstr>
      <vt:lpstr>Слайд 5</vt:lpstr>
      <vt:lpstr>Причины:</vt:lpstr>
      <vt:lpstr>  О разных системах питания. </vt:lpstr>
      <vt:lpstr>Какие продукты убивают человечество?</vt:lpstr>
      <vt:lpstr>Слайд 9</vt:lpstr>
      <vt:lpstr>Блюда выходного дня.</vt:lpstr>
      <vt:lpstr>Достойный отпор пословицам.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Admin</dc:creator>
  <cp:lastModifiedBy>Admin</cp:lastModifiedBy>
  <cp:revision>66</cp:revision>
  <dcterms:created xsi:type="dcterms:W3CDTF">2011-02-15T14:52:03Z</dcterms:created>
  <dcterms:modified xsi:type="dcterms:W3CDTF">2011-02-18T15:43:09Z</dcterms:modified>
</cp:coreProperties>
</file>