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0" r:id="rId3"/>
    <p:sldId id="261" r:id="rId4"/>
    <p:sldId id="267" r:id="rId5"/>
    <p:sldId id="256" r:id="rId6"/>
    <p:sldId id="259" r:id="rId7"/>
    <p:sldId id="265" r:id="rId8"/>
    <p:sldId id="268" r:id="rId9"/>
    <p:sldId id="263" r:id="rId10"/>
    <p:sldId id="264" r:id="rId11"/>
    <p:sldId id="257" r:id="rId12"/>
    <p:sldId id="270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Урок  английского языка в 4 классе </a:t>
            </a:r>
            <a:br>
              <a:rPr lang="ru-RU" sz="2400" dirty="0" smtClean="0"/>
            </a:br>
            <a:r>
              <a:rPr lang="ru-RU" sz="2400" dirty="0" smtClean="0"/>
              <a:t>учитель: Миронова И.Н.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im3-tub-ru.yandex.net/i?id=16735029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34635"/>
            <a:ext cx="7176796" cy="5382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dirty="0" smtClean="0"/>
              <a:t>rain + y = rainy </a:t>
            </a:r>
            <a:br>
              <a:rPr lang="en-US" dirty="0" smtClean="0"/>
            </a:br>
            <a:r>
              <a:rPr lang="en-US" dirty="0" smtClean="0"/>
              <a:t>wind +y = windy </a:t>
            </a:r>
            <a:br>
              <a:rPr lang="en-US" dirty="0" smtClean="0"/>
            </a:br>
            <a:r>
              <a:rPr lang="en-US" dirty="0" smtClean="0"/>
              <a:t>sun + y = sunny </a:t>
            </a:r>
            <a:endParaRPr lang="ru-RU" dirty="0" smtClean="0"/>
          </a:p>
          <a:p>
            <a:r>
              <a:rPr lang="en-US" dirty="0" smtClean="0"/>
              <a:t>Snow + y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windy weather -  I don’t like windy weather.</a:t>
            </a:r>
          </a:p>
          <a:p>
            <a:pPr>
              <a:buNone/>
            </a:pPr>
            <a:r>
              <a:rPr lang="en-US" dirty="0" smtClean="0"/>
              <a:t> -  I  like  …………………..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76872"/>
            <a:ext cx="7772400" cy="1285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u="sng" dirty="0" smtClean="0"/>
              <a:t/>
            </a:r>
            <a:br>
              <a:rPr lang="ru-RU" sz="6000" b="1" u="sng" dirty="0" smtClean="0"/>
            </a:br>
            <a:r>
              <a:rPr lang="ru-RU" sz="6000" u="sng" dirty="0" smtClean="0"/>
              <a:t/>
            </a:r>
            <a:br>
              <a:rPr lang="ru-RU" sz="6000" u="sng" dirty="0" smtClean="0"/>
            </a:br>
            <a:r>
              <a:rPr lang="ru-RU" sz="6000" u="sng" dirty="0" smtClean="0"/>
              <a:t/>
            </a:r>
            <a:br>
              <a:rPr lang="ru-RU" sz="6000" u="sng" dirty="0" smtClean="0"/>
            </a:br>
            <a:r>
              <a:rPr lang="ru-RU" sz="6000" u="sng" dirty="0" smtClean="0"/>
              <a:t/>
            </a:r>
            <a:br>
              <a:rPr lang="ru-RU" sz="6000" u="sng" dirty="0" smtClean="0"/>
            </a:br>
            <a:r>
              <a:rPr lang="en-US" sz="3600" b="1" u="sng" dirty="0" smtClean="0"/>
              <a:t>Future Simple Tense</a:t>
            </a:r>
            <a:r>
              <a:rPr lang="en-US" sz="6000" b="1" u="sng" dirty="0" smtClean="0"/>
              <a:t/>
            </a:r>
            <a:br>
              <a:rPr lang="en-US" sz="6000" b="1" u="sng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4800" b="1" dirty="0" smtClean="0">
                <a:solidFill>
                  <a:srgbClr val="00B050"/>
                </a:solidFill>
              </a:rPr>
              <a:t>Будущее Простое Время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/>
              <a:t>Remember!</a:t>
            </a:r>
            <a:endParaRPr lang="ru-RU" sz="60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600" smtClean="0"/>
              <a:t>            </a:t>
            </a:r>
            <a:r>
              <a:rPr lang="ru-RU" sz="3600" smtClean="0"/>
              <a:t>Правильно говорить о </a:t>
            </a:r>
            <a:r>
              <a:rPr lang="en-US" sz="3600" smtClean="0"/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en-US" sz="3600" smtClean="0"/>
              <a:t>  </a:t>
            </a:r>
            <a:r>
              <a:rPr lang="ru-RU" sz="3600" smtClean="0"/>
              <a:t>действиях и </a:t>
            </a:r>
            <a:r>
              <a:rPr lang="en-US" sz="3600" smtClean="0"/>
              <a:t>    </a:t>
            </a:r>
            <a:r>
              <a:rPr lang="ru-RU" sz="3600" smtClean="0"/>
              <a:t>событиях, которые</a:t>
            </a:r>
            <a:r>
              <a:rPr lang="en-US" sz="3600" smtClean="0"/>
              <a:t> </a:t>
            </a:r>
            <a:r>
              <a:rPr lang="ru-RU" sz="3600" smtClean="0"/>
              <a:t>будут</a:t>
            </a:r>
            <a:r>
              <a:rPr lang="en-US" sz="3600" smtClean="0"/>
              <a:t>  </a:t>
            </a:r>
            <a:r>
              <a:rPr lang="ru-RU" sz="3600" smtClean="0"/>
              <a:t> происходить </a:t>
            </a:r>
            <a:r>
              <a:rPr lang="en-US" sz="3600" smtClean="0"/>
              <a:t>   </a:t>
            </a:r>
            <a:r>
              <a:rPr lang="ru-RU" sz="3600" smtClean="0"/>
              <a:t>в </a:t>
            </a:r>
            <a:r>
              <a:rPr lang="en-US" sz="3600" smtClean="0"/>
              <a:t>   </a:t>
            </a:r>
            <a:r>
              <a:rPr lang="ru-RU" sz="3600" smtClean="0"/>
              <a:t>будущем, тебе помогут </a:t>
            </a:r>
            <a:r>
              <a:rPr lang="en-US" sz="3600" smtClean="0"/>
              <a:t>   </a:t>
            </a:r>
            <a:r>
              <a:rPr lang="ru-RU" sz="4000" b="1" i="1" smtClean="0"/>
              <a:t>вспомогательные глаголы</a:t>
            </a:r>
          </a:p>
          <a:p>
            <a:pPr marL="609600" indent="-609600" eaLnBrk="1" hangingPunct="1">
              <a:buFontTx/>
              <a:buNone/>
            </a:pPr>
            <a:r>
              <a:rPr lang="en-US" sz="3600" smtClean="0"/>
              <a:t>                </a:t>
            </a:r>
            <a:r>
              <a:rPr lang="en-US" sz="5400" b="1" smtClean="0">
                <a:solidFill>
                  <a:srgbClr val="993366"/>
                </a:solidFill>
              </a:rPr>
              <a:t>SHALL </a:t>
            </a:r>
            <a:r>
              <a:rPr lang="ru-RU" sz="5400" b="1" smtClean="0">
                <a:solidFill>
                  <a:srgbClr val="993366"/>
                </a:solidFill>
              </a:rPr>
              <a:t>или </a:t>
            </a:r>
            <a:r>
              <a:rPr lang="en-US" sz="5400" b="1" smtClean="0">
                <a:solidFill>
                  <a:srgbClr val="993366"/>
                </a:solidFill>
              </a:rPr>
              <a:t>WILL</a:t>
            </a:r>
            <a:endParaRPr lang="ru-RU" sz="5400" b="1" smtClean="0">
              <a:solidFill>
                <a:srgbClr val="993366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214313"/>
            <a:ext cx="1100138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286250"/>
            <a:ext cx="2143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ru-RU" smtClean="0"/>
          </a:p>
        </p:txBody>
      </p:sp>
      <p:sp>
        <p:nvSpPr>
          <p:cNvPr id="6148" name="AutoShape 5"/>
          <p:cNvSpPr>
            <a:spLocks noGrp="1" noChangeArrowheads="1"/>
          </p:cNvSpPr>
          <p:nvPr>
            <p:ph idx="1"/>
          </p:nvPr>
        </p:nvSpPr>
        <p:spPr>
          <a:xfrm>
            <a:off x="3143250" y="1412875"/>
            <a:ext cx="3157538" cy="3230563"/>
          </a:xfrm>
          <a:prstGeom prst="flowChartExtract">
            <a:avLst/>
          </a:prstGeom>
          <a:solidFill>
            <a:srgbClr val="993366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ru-RU" sz="2800" b="1" smtClean="0"/>
              <a:t> </a:t>
            </a:r>
            <a:r>
              <a:rPr lang="en-US" sz="4400" b="1" smtClean="0"/>
              <a:t>shall</a:t>
            </a:r>
          </a:p>
          <a:p>
            <a:pPr eaLnBrk="1" hangingPunct="1">
              <a:buFontTx/>
              <a:buNone/>
            </a:pPr>
            <a:endParaRPr lang="ru-RU" sz="3600" smtClean="0">
              <a:solidFill>
                <a:srgbClr val="FF66CC"/>
              </a:solidFill>
            </a:endParaRPr>
          </a:p>
        </p:txBody>
      </p:sp>
      <p:sp>
        <p:nvSpPr>
          <p:cNvPr id="6147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1341438"/>
            <a:ext cx="2663825" cy="33829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/>
              <a:t>I</a:t>
            </a:r>
          </a:p>
          <a:p>
            <a:pPr algn="ctr"/>
            <a:r>
              <a:rPr lang="en-US" sz="4800"/>
              <a:t>We</a:t>
            </a:r>
            <a:endParaRPr lang="ru-RU" sz="4800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6443663" y="1341438"/>
            <a:ext cx="2700337" cy="3302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/>
              <a:t>Skate</a:t>
            </a:r>
            <a:endParaRPr lang="ru-RU" sz="4400" b="1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258888" y="5084763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   </a:t>
            </a:r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157788"/>
            <a:ext cx="9286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9750" y="1916113"/>
            <a:ext cx="2592388" cy="309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He/She/It</a:t>
            </a:r>
          </a:p>
          <a:p>
            <a:pPr algn="ctr"/>
            <a:r>
              <a:rPr lang="en-US" sz="3200" b="1"/>
              <a:t> You</a:t>
            </a:r>
          </a:p>
          <a:p>
            <a:pPr algn="ctr"/>
            <a:r>
              <a:rPr lang="en-US" sz="3200" b="1"/>
              <a:t>They</a:t>
            </a:r>
            <a:endParaRPr lang="ru-RU" sz="3200" b="1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276600" y="1844675"/>
            <a:ext cx="2879725" cy="3168650"/>
          </a:xfrm>
          <a:prstGeom prst="flowChartExtra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will</a:t>
            </a:r>
            <a:endParaRPr lang="ru-RU" sz="3600" b="1"/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6300788" y="1773238"/>
            <a:ext cx="2447925" cy="3240087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skate</a:t>
            </a:r>
            <a:endParaRPr lang="ru-RU" sz="3600" b="1"/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85750"/>
            <a:ext cx="10001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/>
              <a:t>Remember!</a:t>
            </a:r>
            <a:r>
              <a:rPr 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В разговорной речи </a:t>
            </a:r>
            <a:r>
              <a:rPr lang="en-US" smtClean="0"/>
              <a:t>  </a:t>
            </a:r>
            <a:r>
              <a:rPr lang="ru-RU" smtClean="0"/>
              <a:t>англичане   употребляют </a:t>
            </a:r>
            <a:r>
              <a:rPr lang="en-US" sz="4400" b="1" smtClean="0">
                <a:solidFill>
                  <a:srgbClr val="993366"/>
                </a:solidFill>
              </a:rPr>
              <a:t>WILL</a:t>
            </a:r>
            <a:r>
              <a:rPr lang="ru-RU" smtClean="0"/>
              <a:t> во всех случаях, хотя знают правило про </a:t>
            </a:r>
            <a:r>
              <a:rPr lang="en-US" smtClean="0"/>
              <a:t>WILL </a:t>
            </a:r>
            <a:r>
              <a:rPr lang="ru-RU" smtClean="0"/>
              <a:t>и</a:t>
            </a:r>
            <a:r>
              <a:rPr lang="en-US" smtClean="0"/>
              <a:t> SHALL!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В разговорной речи часто используют сокращение  </a:t>
            </a:r>
            <a:r>
              <a:rPr lang="en-US" sz="4400" smtClean="0">
                <a:solidFill>
                  <a:srgbClr val="993366"/>
                </a:solidFill>
              </a:rPr>
              <a:t>‘ll.</a:t>
            </a:r>
            <a:endParaRPr lang="ru-RU" sz="4400" smtClean="0">
              <a:solidFill>
                <a:srgbClr val="993366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92500" y="4762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 </a:t>
            </a:r>
            <a:endParaRPr lang="ru-RU">
              <a:solidFill>
                <a:schemeClr val="tx2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14313"/>
            <a:ext cx="2143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750" y="5286375"/>
            <a:ext cx="11509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        </a:t>
            </a:r>
            <a:r>
              <a:rPr lang="ru-RU" sz="4000" b="1" smtClean="0"/>
              <a:t>Слова-спутники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        </a:t>
            </a:r>
            <a:r>
              <a:rPr lang="ru-RU" sz="4000" b="1" smtClean="0"/>
              <a:t>будущего времени: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4000" smtClean="0">
              <a:solidFill>
                <a:srgbClr val="993366"/>
              </a:solidFill>
            </a:endParaRP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993366"/>
                </a:solidFill>
              </a:rPr>
              <a:t>tomorrow</a:t>
            </a:r>
            <a:r>
              <a:rPr lang="ru-RU" b="1" smtClean="0"/>
              <a:t> - завтра, 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993366"/>
                </a:solidFill>
              </a:rPr>
              <a:t>next week </a:t>
            </a:r>
            <a:r>
              <a:rPr lang="en-US" b="1" smtClean="0"/>
              <a:t>– </a:t>
            </a:r>
            <a:r>
              <a:rPr lang="ru-RU" b="1" smtClean="0"/>
              <a:t>на следующей неделе 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993366"/>
                </a:solidFill>
              </a:rPr>
              <a:t>next year- </a:t>
            </a:r>
            <a:r>
              <a:rPr lang="ru-RU" b="1" smtClean="0"/>
              <a:t>в следующем году    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993366"/>
                </a:solidFill>
              </a:rPr>
              <a:t>in two years </a:t>
            </a:r>
            <a:r>
              <a:rPr lang="ru-RU" b="1" smtClean="0"/>
              <a:t>(...days,...months...) - через два года (...дня,...месяца..) </a:t>
            </a:r>
            <a:r>
              <a:rPr lang="en-US" b="1" smtClean="0"/>
              <a:t>…</a:t>
            </a:r>
            <a:endParaRPr lang="ru-RU" b="1" smtClean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0"/>
            <a:ext cx="19288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Compare</a:t>
            </a:r>
            <a:r>
              <a:rPr lang="ru-RU" sz="4800" b="1" smtClean="0"/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430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He will skate.</a:t>
            </a:r>
            <a:r>
              <a:rPr lang="ru-RU" b="1" dirty="0" smtClean="0"/>
              <a:t>                              </a:t>
            </a:r>
            <a:r>
              <a:rPr lang="ru-RU" sz="4000" dirty="0" smtClean="0"/>
              <a:t>.</a:t>
            </a:r>
            <a:endParaRPr lang="en-US" sz="40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He will not (won’t) skate.               </a:t>
            </a:r>
            <a:r>
              <a:rPr lang="ru-RU" b="1" dirty="0" smtClean="0"/>
              <a:t>         </a:t>
            </a:r>
            <a:r>
              <a:rPr lang="en-US" b="1" dirty="0" smtClean="0"/>
              <a:t>not</a:t>
            </a:r>
            <a:r>
              <a:rPr lang="ru-RU" b="1" dirty="0" smtClean="0"/>
              <a:t>       </a:t>
            </a:r>
            <a:r>
              <a:rPr lang="ru-RU" b="1" dirty="0" smtClean="0"/>
              <a:t>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Will he skate </a:t>
            </a:r>
            <a:r>
              <a:rPr lang="ru-RU" b="1" dirty="0" smtClean="0"/>
              <a:t>? </a:t>
            </a:r>
            <a:r>
              <a:rPr lang="en-US" b="1" dirty="0" smtClean="0"/>
              <a:t>                        </a:t>
            </a:r>
            <a:r>
              <a:rPr lang="ru-RU" b="1" smtClean="0"/>
              <a:t>         </a:t>
            </a:r>
            <a:r>
              <a:rPr lang="en-US" b="1" smtClean="0"/>
              <a:t> </a:t>
            </a:r>
            <a:r>
              <a:rPr lang="ru-RU" b="1" dirty="0" smtClean="0"/>
              <a:t>?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Yes, he will.   No, he will not (won’t).</a:t>
            </a:r>
            <a:endParaRPr lang="ru-RU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8" y="1500188"/>
            <a:ext cx="5715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4572000" y="1500188"/>
            <a:ext cx="685800" cy="642937"/>
          </a:xfrm>
          <a:prstGeom prst="flowChartExtra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993366"/>
              </a:solidFill>
            </a:endParaRPr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5643563" y="1357313"/>
            <a:ext cx="685800" cy="7858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2714620"/>
            <a:ext cx="6429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4572000" y="1357313"/>
            <a:ext cx="685800" cy="785812"/>
          </a:xfrm>
          <a:prstGeom prst="flowChartExtra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993366"/>
              </a:solidFill>
            </a:endParaRPr>
          </a:p>
        </p:txBody>
      </p:sp>
      <p:sp>
        <p:nvSpPr>
          <p:cNvPr id="11" name="Блок-схема: извлечение 10"/>
          <p:cNvSpPr/>
          <p:nvPr/>
        </p:nvSpPr>
        <p:spPr>
          <a:xfrm>
            <a:off x="6143636" y="2571744"/>
            <a:ext cx="642938" cy="785812"/>
          </a:xfrm>
          <a:prstGeom prst="flowChartExtra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лок-схема: извлечение 11"/>
          <p:cNvSpPr/>
          <p:nvPr/>
        </p:nvSpPr>
        <p:spPr>
          <a:xfrm>
            <a:off x="7858125" y="2571750"/>
            <a:ext cx="642938" cy="78581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извлечение 12"/>
          <p:cNvSpPr/>
          <p:nvPr/>
        </p:nvSpPr>
        <p:spPr>
          <a:xfrm>
            <a:off x="3786188" y="3929063"/>
            <a:ext cx="685800" cy="785812"/>
          </a:xfrm>
          <a:prstGeom prst="flowChartExtra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929063"/>
            <a:ext cx="57150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извлечение 14"/>
          <p:cNvSpPr/>
          <p:nvPr/>
        </p:nvSpPr>
        <p:spPr>
          <a:xfrm>
            <a:off x="5429250" y="3929063"/>
            <a:ext cx="785813" cy="7858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1214438" y="4572000"/>
            <a:ext cx="1000125" cy="642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71750" y="4572000"/>
            <a:ext cx="928688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000625"/>
            <a:ext cx="121443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im6-tub-ru.yandex.net/i?id=381824017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5047" y="2348880"/>
            <a:ext cx="5268953" cy="396044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 rot="20793080">
            <a:off x="1407262" y="100701"/>
            <a:ext cx="5184576" cy="3119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Вспомните сказку, которую мы читали на прошлом уроке. 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 rot="250176">
            <a:off x="-5903" y="3243289"/>
            <a:ext cx="5016980" cy="2732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Прокомментируйте слайды.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ovetskiymultik.at.ua/_ph/548/6240085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1" y="692696"/>
            <a:ext cx="5939547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mults.info/screen/ljagushka_puteshestvennit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692696"/>
            <a:ext cx="4248135" cy="3024336"/>
          </a:xfrm>
          <a:prstGeom prst="rect">
            <a:avLst/>
          </a:prstGeom>
          <a:noFill/>
        </p:spPr>
      </p:pic>
      <p:pic>
        <p:nvPicPr>
          <p:cNvPr id="5" name="Picture 10" descr="http://mults.info/screen/ljagushka_puteshestvennit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1" y="2780928"/>
            <a:ext cx="4146989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orrents.exetel.ru/proxy/i1.fastpic.ru/big/2010/0111/e9/ac3f147605dfbdded76804c82d38d1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0688"/>
            <a:ext cx="6120680" cy="5005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.labirint.ru/images/comments_pic/0847/03labhicu12270065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603534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kinofilms.tv/images/films/8/7870/pict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92696"/>
            <a:ext cx="616295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firstgid.com/uploads/posts/2010-10/1286455538_1456235b-bfbf-4070-91db-cc5663dc88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404664"/>
            <a:ext cx="3848923" cy="2880320"/>
          </a:xfrm>
          <a:prstGeom prst="rect">
            <a:avLst/>
          </a:prstGeom>
          <a:noFill/>
        </p:spPr>
      </p:pic>
      <p:pic>
        <p:nvPicPr>
          <p:cNvPr id="19468" name="Picture 12" descr="http://www.anafor.ru/forums/uploads/post-16704-13578196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9965" y="3645024"/>
            <a:ext cx="4420673" cy="2473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kino-pup.com/images_films/59/58670scre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6339036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164</Words>
  <Application>Microsoft Office PowerPoint</Application>
  <PresentationFormat>Экран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Урок  английского языка в 4 классе  учитель: Миронова И.Н.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Future Simple Tense  Будущее Простое Время </vt:lpstr>
      <vt:lpstr>Remember!</vt:lpstr>
      <vt:lpstr> </vt:lpstr>
      <vt:lpstr>Слайд 15</vt:lpstr>
      <vt:lpstr>Remember! </vt:lpstr>
      <vt:lpstr>        Слова-спутники          будущего времени:</vt:lpstr>
      <vt:lpstr>Compare: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2013-10-09T19:28:02Z</dcterms:created>
  <dcterms:modified xsi:type="dcterms:W3CDTF">2014-09-30T04:09:51Z</dcterms:modified>
</cp:coreProperties>
</file>