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400" r:id="rId3"/>
    <p:sldId id="390" r:id="rId4"/>
    <p:sldId id="383" r:id="rId5"/>
    <p:sldId id="384" r:id="rId6"/>
    <p:sldId id="385" r:id="rId7"/>
    <p:sldId id="386" r:id="rId8"/>
    <p:sldId id="391" r:id="rId9"/>
    <p:sldId id="393" r:id="rId10"/>
  </p:sldIdLst>
  <p:sldSz cx="9144000" cy="6858000" type="screen4x3"/>
  <p:notesSz cx="99314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FF9900"/>
    <a:srgbClr val="FF0000"/>
    <a:srgbClr val="F5F5F5"/>
    <a:srgbClr val="F3F3F3"/>
    <a:srgbClr val="0066CC"/>
    <a:srgbClr val="CC00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163" autoAdjust="0"/>
    <p:restoredTop sz="97229" autoAdjust="0"/>
  </p:normalViewPr>
  <p:slideViewPr>
    <p:cSldViewPr snapToObjects="1">
      <p:cViewPr>
        <p:scale>
          <a:sx n="100" d="100"/>
          <a:sy n="100" d="100"/>
        </p:scale>
        <p:origin x="126" y="510"/>
      </p:cViewPr>
      <p:guideLst>
        <p:guide orient="horz" pos="164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02"/>
    </p:cViewPr>
  </p:sorterViewPr>
  <p:notesViewPr>
    <p:cSldViewPr snapToObjects="1">
      <p:cViewPr varScale="1">
        <p:scale>
          <a:sx n="60" d="100"/>
          <a:sy n="60" d="100"/>
        </p:scale>
        <p:origin x="-1722" y="-84"/>
      </p:cViewPr>
      <p:guideLst>
        <p:guide orient="horz" pos="2140"/>
        <p:guide pos="312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3188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pPr>
              <a:defRPr/>
            </a:pPr>
            <a:fld id="{2CEC34AB-5AF5-4745-A99A-F35020BF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3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3188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pPr>
              <a:defRPr/>
            </a:pPr>
            <a:fld id="{F430683B-C31B-4C28-9EAB-8128F8317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7B811-B2AA-4263-A9A9-002FACCB4B4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2E3F8-B2B3-4004-93BA-B18DADBCFC6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4FB0F-5BCD-4BE5-9D32-C8B6C01217D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E6CEF-E018-4A42-857C-7DF84F8BE827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60A79-6009-4B2C-95E4-5E5DD1EFFF7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E5CB4-954C-4920-B78F-DB4B1FDEA06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560A0-C9FC-498D-ABF5-77F75C4E766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6= 3_4_2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3F1-4905-452D-A36B-F932195C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34C8-A71D-4B0E-A530-0BF4FDE2D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A133-5D1B-4E09-8971-F8021A92E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122BB-3091-4937-9F40-BD224FD5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5CE2-387E-460C-840E-6CDBB54EF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B00F-C2C4-4932-945A-DB303690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0D71-179A-4F2A-AA73-6E199318D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CA9F7-3CCE-4978-8605-C2F255CB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ECA9-85BE-4566-89EA-1ABE86058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2AD5-6F96-4B0C-B6D3-D0AA93DC2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A915-9F31-4DAC-963F-8D1F62D78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0F45-833A-4130-B7B4-08CF11F2E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BA10-793F-4C0D-938A-2AD51D314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06A5-E5DA-4D03-B054-2AEB8D5A8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0C54-3265-43B5-9F15-A479ACA63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689-3723-47CF-AF06-D0C0020D0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400F-EB31-42DD-A3B6-1ABD94302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2B94-FBFA-4C10-BE53-07ACF4F6A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33C4-9603-4020-8F62-8160A46AD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43C1-198D-4947-A2DF-2A7A5602A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A0CB-276D-42EC-8D0A-00CAA38B9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ADDE-1774-4BF8-857C-D6967B45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A91A515-DBD2-4CAC-BE4D-473A00A1C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1C32409-1F62-404C-9110-A9DD313EA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kran_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2205038"/>
            <a:ext cx="7437437" cy="1143000"/>
          </a:xfrm>
        </p:spPr>
        <p:txBody>
          <a:bodyPr/>
          <a:lstStyle/>
          <a:p>
            <a:pPr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Программа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(система 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учебно-методических комплектов)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Предшкольная пора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ekran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777777"/>
                </a:solidFill>
              </a:rPr>
              <a:t>Программа комплексного обучения и развития детей 5–6 лет</a:t>
            </a:r>
            <a:r>
              <a:rPr lang="ru-RU" sz="1400">
                <a:solidFill>
                  <a:srgbClr val="5F5F5F"/>
                </a:solidFill>
              </a:rPr>
              <a:t> (система УМК ) </a:t>
            </a:r>
          </a:p>
          <a:p>
            <a:r>
              <a:rPr lang="ru-RU" sz="1400">
                <a:solidFill>
                  <a:srgbClr val="FF0000"/>
                </a:solidFill>
              </a:rPr>
              <a:t>«Предшкольная пора»</a:t>
            </a:r>
          </a:p>
          <a:p>
            <a:r>
              <a:rPr lang="ru-RU" sz="1100" b="0" i="1"/>
              <a:t>Руководитель программы — </a:t>
            </a:r>
            <a:br>
              <a:rPr lang="ru-RU" sz="1100" b="0" i="1"/>
            </a:br>
            <a:r>
              <a:rPr lang="ru-RU" sz="1100" b="0" i="1"/>
              <a:t>чл.-корр. РАО, доктор педагогических наук, </a:t>
            </a:r>
          </a:p>
          <a:p>
            <a:r>
              <a:rPr lang="ru-RU" sz="1100" b="0" i="1"/>
              <a:t>профессор Н.Ф. Виноградова</a:t>
            </a:r>
          </a:p>
          <a:p>
            <a:endParaRPr lang="ru-RU" sz="1100" b="0" i="1"/>
          </a:p>
          <a:p>
            <a:r>
              <a:rPr lang="ru-RU" sz="1100" b="0"/>
              <a:t>Программа поможет воспитателям, педагогам и родителям </a:t>
            </a:r>
            <a:br>
              <a:rPr lang="ru-RU" sz="1100" b="0"/>
            </a:br>
            <a:r>
              <a:rPr lang="ru-RU" sz="1100" b="0"/>
              <a:t>подготовить ребенка к обучению в школе. </a:t>
            </a:r>
            <a:br>
              <a:rPr lang="ru-RU" sz="1100" b="0"/>
            </a:br>
            <a:r>
              <a:rPr lang="ru-RU" sz="1100" b="0"/>
              <a:t>Она реализует две основные цели: </a:t>
            </a:r>
            <a:r>
              <a:rPr lang="ru-RU" sz="1100" b="0" i="1"/>
              <a:t>социальную</a:t>
            </a:r>
            <a:r>
              <a:rPr lang="ru-RU" sz="1100" b="0"/>
              <a:t> (обеспечение возможности единого старта шестилетних первоклассников) и </a:t>
            </a:r>
            <a:r>
              <a:rPr lang="ru-RU" sz="1100" b="0" i="1"/>
              <a:t>педагогическую</a:t>
            </a:r>
            <a:r>
              <a:rPr lang="ru-RU" sz="1100" b="0"/>
              <a:t> (развитие личности ребенка старшего дошкольного возраста, формирование его готовности к систематическому обучению).</a:t>
            </a:r>
          </a:p>
          <a:p>
            <a:r>
              <a:rPr lang="ru-RU" sz="1100" b="0"/>
              <a:t>Особое внимание уделено развитию речи и психических процессов: мышления, внимания, воображения и т.д.</a:t>
            </a:r>
          </a:p>
          <a:p>
            <a:endParaRPr lang="ru-RU" sz="1100" b="0"/>
          </a:p>
          <a:p>
            <a:r>
              <a:rPr lang="ru-RU" sz="1100"/>
              <a:t>«Предшкольная пора»</a:t>
            </a:r>
            <a:r>
              <a:rPr lang="ru-RU" sz="1100" b="0"/>
              <a:t> </a:t>
            </a:r>
          </a:p>
          <a:p>
            <a:r>
              <a:rPr lang="ru-RU" sz="1100" b="0"/>
              <a:t>     Программа обучения и развития детей 5 лет</a:t>
            </a:r>
          </a:p>
          <a:p>
            <a:endParaRPr lang="ru-RU" sz="1100" b="0"/>
          </a:p>
          <a:p>
            <a:r>
              <a:rPr lang="ru-RU" sz="1100"/>
              <a:t>«Предшкольное образование. Региональная модель»</a:t>
            </a:r>
            <a:br>
              <a:rPr lang="ru-RU" sz="1100"/>
            </a:br>
            <a:r>
              <a:rPr lang="ru-RU" sz="1100"/>
              <a:t>   </a:t>
            </a:r>
            <a:r>
              <a:rPr lang="ru-RU" sz="1100" b="0"/>
              <a:t> Сборник научно-практических материалов</a:t>
            </a:r>
          </a:p>
          <a:p>
            <a:endParaRPr lang="ru-RU" sz="1100" b="0"/>
          </a:p>
          <a:p>
            <a:r>
              <a:rPr lang="ru-RU" sz="1100"/>
              <a:t>«Формирование школьно-значимых функций в условиях  </a:t>
            </a:r>
          </a:p>
          <a:p>
            <a:r>
              <a:rPr lang="ru-RU" sz="1100"/>
              <a:t>    вариативности моделей подготовки детей к школе. </a:t>
            </a:r>
          </a:p>
          <a:p>
            <a:r>
              <a:rPr lang="ru-RU" sz="1100"/>
              <a:t>    Диагностика школьно-значимых функций»</a:t>
            </a:r>
            <a:br>
              <a:rPr lang="ru-RU" sz="1100"/>
            </a:br>
            <a:r>
              <a:rPr lang="ru-RU" sz="1100"/>
              <a:t>   </a:t>
            </a:r>
            <a:r>
              <a:rPr lang="ru-RU" sz="1100" b="0"/>
              <a:t> Методическое пособие</a:t>
            </a:r>
          </a:p>
          <a:p>
            <a:endParaRPr lang="ru-RU" sz="1100" b="0"/>
          </a:p>
          <a:p>
            <a:r>
              <a:rPr lang="ru-RU" sz="1100"/>
              <a:t>«Календарно-тематическое планирование занятий с           дошкольниками: региональный опыт».</a:t>
            </a:r>
            <a:r>
              <a:rPr lang="ru-RU" sz="1100" b="0"/>
              <a:t> </a:t>
            </a:r>
          </a:p>
          <a:p>
            <a:r>
              <a:rPr lang="ru-RU" sz="1100" b="0"/>
              <a:t>    Методическое пособие</a:t>
            </a:r>
          </a:p>
          <a:p>
            <a:endParaRPr lang="ru-RU" sz="1100" b="0"/>
          </a:p>
        </p:txBody>
      </p:sp>
      <p:pic>
        <p:nvPicPr>
          <p:cNvPr id="381955" name="Picture 3" descr="2474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60350"/>
            <a:ext cx="1717675" cy="23050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1956" name="Picture 4" descr="2242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8" y="2852738"/>
            <a:ext cx="1430337" cy="20161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1957" name="Picture 5" descr="1486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1525" y="2852738"/>
            <a:ext cx="1577975" cy="20161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1958" name="Picture 6" descr="2001_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2050" y="4508500"/>
            <a:ext cx="1527175" cy="21066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320" name="Picture 7" descr="FGT%20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40738" y="188913"/>
            <a:ext cx="5762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ekran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777777"/>
                </a:solidFill>
              </a:rPr>
              <a:t>Программа комплексного обучения и развития детей 5–6 лет</a:t>
            </a:r>
            <a:r>
              <a:rPr lang="ru-RU" sz="1400">
                <a:solidFill>
                  <a:srgbClr val="5F5F5F"/>
                </a:solidFill>
              </a:rPr>
              <a:t> (система УМК)</a:t>
            </a:r>
          </a:p>
          <a:p>
            <a:r>
              <a:rPr lang="ru-RU" sz="1400">
                <a:solidFill>
                  <a:srgbClr val="FF0000"/>
                </a:solidFill>
              </a:rPr>
              <a:t>«Предшкольная пора»</a:t>
            </a:r>
          </a:p>
          <a:p>
            <a:r>
              <a:rPr lang="ru-RU" sz="1100" b="0" i="1"/>
              <a:t>Руководитель программы — </a:t>
            </a:r>
            <a:br>
              <a:rPr lang="ru-RU" sz="1100" b="0" i="1"/>
            </a:br>
            <a:r>
              <a:rPr lang="ru-RU" sz="1100" b="0" i="1"/>
              <a:t>чл.-корр. РАО, доктор педагогических наук, </a:t>
            </a:r>
            <a:br>
              <a:rPr lang="ru-RU" sz="1100" b="0" i="1"/>
            </a:br>
            <a:r>
              <a:rPr lang="ru-RU" sz="1100" b="0" i="1"/>
              <a:t>профессор Н.Ф. Виноградова</a:t>
            </a:r>
          </a:p>
          <a:p>
            <a:endParaRPr lang="ru-RU" sz="1100" b="0" i="1"/>
          </a:p>
          <a:p>
            <a:r>
              <a:rPr lang="ru-RU" sz="1200">
                <a:solidFill>
                  <a:srgbClr val="FF0000"/>
                </a:solidFill>
                <a:latin typeface="Century Gothic" pitchFamily="34" charset="0"/>
              </a:rPr>
              <a:t>Коммуникация. Чтение художественной литературы</a:t>
            </a:r>
          </a:p>
          <a:p>
            <a:endParaRPr lang="ru-RU" sz="110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1100"/>
              <a:t>Азбука для дошкольников</a:t>
            </a:r>
          </a:p>
          <a:p>
            <a:r>
              <a:rPr lang="ru-RU" sz="1100"/>
              <a:t>   «Играем со звуками и словами». </a:t>
            </a:r>
            <a:r>
              <a:rPr lang="ru-RU" sz="1100" b="0"/>
              <a:t>Рабочие тетради № 1, 2</a:t>
            </a:r>
          </a:p>
          <a:p>
            <a:r>
              <a:rPr lang="ru-RU" sz="1100" b="0"/>
              <a:t>   </a:t>
            </a:r>
            <a:r>
              <a:rPr lang="ru-RU" sz="1100"/>
              <a:t>«Играем и читаем вместе». </a:t>
            </a:r>
            <a:r>
              <a:rPr lang="ru-RU" sz="1100" b="0"/>
              <a:t>Рабочие тетради № 1, 2</a:t>
            </a:r>
          </a:p>
          <a:p>
            <a:r>
              <a:rPr lang="ru-RU" sz="1100" b="0"/>
              <a:t>   </a:t>
            </a:r>
            <a:r>
              <a:rPr lang="ru-RU" sz="1100"/>
              <a:t>«Касса букв. Русский алфавит». </a:t>
            </a:r>
            <a:r>
              <a:rPr lang="ru-RU" sz="1100" b="0"/>
              <a:t>Дидактическое пособие</a:t>
            </a:r>
          </a:p>
          <a:p>
            <a:endParaRPr lang="ru-RU" sz="1100"/>
          </a:p>
          <a:p>
            <a:r>
              <a:rPr lang="ru-RU" sz="1100"/>
              <a:t>«Придумай и расскажи» </a:t>
            </a:r>
          </a:p>
          <a:p>
            <a:r>
              <a:rPr lang="ru-RU" sz="1100" b="0"/>
              <a:t>    </a:t>
            </a:r>
            <a:r>
              <a:rPr lang="en-US" sz="1100" b="0"/>
              <a:t> </a:t>
            </a:r>
            <a:r>
              <a:rPr lang="ru-RU" sz="1100" b="0"/>
              <a:t>Дидактические материалы и методическое пособие</a:t>
            </a:r>
          </a:p>
          <a:p>
            <a:r>
              <a:rPr lang="ru-RU" sz="1100" b="0"/>
              <a:t>    Электронный образовательный ресурс для НООД с детьми 5-7 лет</a:t>
            </a:r>
          </a:p>
          <a:p>
            <a:endParaRPr lang="ru-RU" sz="1100"/>
          </a:p>
          <a:p>
            <a:r>
              <a:rPr lang="ru-RU" sz="1100"/>
              <a:t>«Готовимся к школе»</a:t>
            </a:r>
            <a:r>
              <a:rPr lang="ru-RU" sz="1100" b="0"/>
              <a:t> </a:t>
            </a:r>
          </a:p>
          <a:p>
            <a:r>
              <a:rPr lang="ru-RU" sz="1100" b="0"/>
              <a:t>   </a:t>
            </a:r>
            <a:r>
              <a:rPr lang="en-US" sz="1100" b="0"/>
              <a:t> </a:t>
            </a:r>
            <a:r>
              <a:rPr lang="ru-RU" sz="1100" b="0"/>
              <a:t> Пособие для будущих первоклассников</a:t>
            </a:r>
          </a:p>
          <a:p>
            <a:endParaRPr lang="ru-RU" sz="1100"/>
          </a:p>
          <a:p>
            <a:r>
              <a:rPr lang="ru-RU" sz="1100"/>
              <a:t>«Путешествуем по сказкам»</a:t>
            </a:r>
          </a:p>
          <a:p>
            <a:r>
              <a:rPr lang="ru-RU" sz="1100" b="0"/>
              <a:t>    Настольные игры </a:t>
            </a:r>
          </a:p>
          <a:p>
            <a:endParaRPr lang="ru-RU" sz="1100" b="0"/>
          </a:p>
          <a:p>
            <a:endParaRPr lang="ru-RU" sz="1100" b="0"/>
          </a:p>
        </p:txBody>
      </p:sp>
      <p:pic>
        <p:nvPicPr>
          <p:cNvPr id="368647" name="Picture 7" descr="449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5888"/>
            <a:ext cx="1481138" cy="18732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68648" name="Picture 8" descr="447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115888"/>
            <a:ext cx="1481138" cy="18732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68649" name="Picture 9" descr="435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1773238"/>
            <a:ext cx="1905000" cy="11144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68650" name="Picture 10" descr="759_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992438"/>
            <a:ext cx="1689100" cy="24669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68651" name="Picture 11" descr="1740_2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9300" y="2992438"/>
            <a:ext cx="1905000" cy="24669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68652" name="Picture 12" descr="70_2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383088"/>
            <a:ext cx="1584325" cy="20732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46" name="Picture 13" descr="FGT%20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40738" y="188913"/>
            <a:ext cx="5762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ekran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777777"/>
                </a:solidFill>
              </a:rPr>
              <a:t>Программа комплексного обучения и развития детей 5–6 лет</a:t>
            </a:r>
            <a:r>
              <a:rPr lang="ru-RU" sz="1400">
                <a:solidFill>
                  <a:srgbClr val="5F5F5F"/>
                </a:solidFill>
              </a:rPr>
              <a:t> (система УМК) </a:t>
            </a:r>
          </a:p>
          <a:p>
            <a:r>
              <a:rPr lang="ru-RU" sz="1400">
                <a:solidFill>
                  <a:srgbClr val="FF0000"/>
                </a:solidFill>
              </a:rPr>
              <a:t>«Предшкольная пора»</a:t>
            </a:r>
          </a:p>
          <a:p>
            <a:r>
              <a:rPr lang="ru-RU" sz="1100" b="0" i="1"/>
              <a:t>Руководитель программы — </a:t>
            </a:r>
            <a:br>
              <a:rPr lang="ru-RU" sz="1100" b="0" i="1"/>
            </a:br>
            <a:r>
              <a:rPr lang="ru-RU" sz="1100" b="0" i="1"/>
              <a:t>чл.-корр. РАО, доктор педагогических наук, </a:t>
            </a:r>
            <a:br>
              <a:rPr lang="ru-RU" sz="1100" b="0" i="1"/>
            </a:br>
            <a:r>
              <a:rPr lang="ru-RU" sz="1100" b="0" i="1"/>
              <a:t>профессор Н.Ф. Виноградова</a:t>
            </a:r>
          </a:p>
          <a:p>
            <a:endParaRPr lang="ru-RU" sz="1100" b="0" i="1"/>
          </a:p>
          <a:p>
            <a:r>
              <a:rPr lang="ru-RU" sz="1200">
                <a:solidFill>
                  <a:srgbClr val="0066CC"/>
                </a:solidFill>
                <a:latin typeface="Century Gothic" pitchFamily="34" charset="0"/>
              </a:rPr>
              <a:t>Познание</a:t>
            </a:r>
          </a:p>
          <a:p>
            <a:endParaRPr lang="ru-RU" sz="1200">
              <a:solidFill>
                <a:srgbClr val="0066CC"/>
              </a:solidFill>
              <a:latin typeface="Century Gothic" pitchFamily="34" charset="0"/>
            </a:endParaRPr>
          </a:p>
          <a:p>
            <a:r>
              <a:rPr lang="ru-RU" sz="1100"/>
              <a:t>«Знакомимся с математикой»</a:t>
            </a:r>
          </a:p>
          <a:p>
            <a:r>
              <a:rPr lang="ru-RU" sz="1100" b="0"/>
              <a:t>    Развивающее пособие для детей старшего дошкольного возраста</a:t>
            </a:r>
          </a:p>
          <a:p>
            <a:endParaRPr lang="ru-RU" sz="1100" b="0"/>
          </a:p>
          <a:p>
            <a:r>
              <a:rPr lang="ru-RU" sz="1100"/>
              <a:t>Учимся думать</a:t>
            </a:r>
          </a:p>
          <a:p>
            <a:r>
              <a:rPr lang="ru-RU" sz="1100"/>
              <a:t>   «Что это такое?».</a:t>
            </a:r>
            <a:r>
              <a:rPr lang="ru-RU" sz="1100" b="0"/>
              <a:t> Пособие для детей</a:t>
            </a:r>
          </a:p>
          <a:p>
            <a:r>
              <a:rPr lang="ru-RU" sz="1100" b="0"/>
              <a:t>   </a:t>
            </a:r>
            <a:r>
              <a:rPr lang="ru-RU" sz="1100"/>
              <a:t>«Что за чем следует?».</a:t>
            </a:r>
            <a:r>
              <a:rPr lang="ru-RU" sz="1100" b="0"/>
              <a:t> Пособие для детей (в двух частях) </a:t>
            </a:r>
          </a:p>
          <a:p>
            <a:r>
              <a:rPr lang="ru-RU" sz="1100" b="0"/>
              <a:t>   </a:t>
            </a:r>
            <a:r>
              <a:rPr lang="ru-RU" sz="1100"/>
              <a:t>«Что с чем объединяется?».</a:t>
            </a:r>
            <a:r>
              <a:rPr lang="ru-RU" sz="1100" b="0"/>
              <a:t> Пособие для детей (в двух частях)</a:t>
            </a:r>
          </a:p>
          <a:p>
            <a:r>
              <a:rPr lang="ru-RU" sz="1100" b="0"/>
              <a:t>  </a:t>
            </a:r>
            <a:r>
              <a:rPr lang="ru-RU" sz="1100"/>
              <a:t> «Что, как и с чем связано?». </a:t>
            </a:r>
            <a:r>
              <a:rPr lang="ru-RU" sz="1100" b="0"/>
              <a:t>Пособие для детей (в двух частях)</a:t>
            </a:r>
          </a:p>
          <a:p>
            <a:endParaRPr lang="ru-RU" sz="1100" b="0"/>
          </a:p>
          <a:p>
            <a:r>
              <a:rPr lang="ru-RU" sz="1100"/>
              <a:t>«Рассказы-загадки о природе»</a:t>
            </a:r>
            <a:r>
              <a:rPr lang="ru-RU" sz="1100" b="0"/>
              <a:t> </a:t>
            </a:r>
          </a:p>
          <a:p>
            <a:r>
              <a:rPr lang="ru-RU" sz="1100" b="0"/>
              <a:t>   </a:t>
            </a:r>
            <a:r>
              <a:rPr lang="en-US" sz="1100" b="0"/>
              <a:t> </a:t>
            </a:r>
            <a:r>
              <a:rPr lang="ru-RU" sz="1100" b="0"/>
              <a:t> Книга для детей</a:t>
            </a:r>
          </a:p>
          <a:p>
            <a:endParaRPr lang="en-US" sz="1100" b="0"/>
          </a:p>
          <a:p>
            <a:r>
              <a:rPr lang="ru-RU" sz="1100"/>
              <a:t>Удивительные превращения</a:t>
            </a:r>
          </a:p>
          <a:p>
            <a:r>
              <a:rPr lang="ru-RU" sz="1100"/>
              <a:t>   «Детям о секретах вещества»</a:t>
            </a:r>
          </a:p>
          <a:p>
            <a:r>
              <a:rPr lang="ru-RU" sz="1100" b="0"/>
              <a:t>   </a:t>
            </a:r>
            <a:r>
              <a:rPr lang="ru-RU" sz="1100"/>
              <a:t>«Детям о секретах земного притяжения»</a:t>
            </a:r>
          </a:p>
          <a:p>
            <a:r>
              <a:rPr lang="ru-RU" sz="1100" b="0"/>
              <a:t>   </a:t>
            </a:r>
            <a:r>
              <a:rPr lang="ru-RU" sz="1100"/>
              <a:t>«Детям о секретах механической энергии»</a:t>
            </a:r>
          </a:p>
          <a:p>
            <a:r>
              <a:rPr lang="ru-RU" sz="1100" b="0"/>
              <a:t>   Рабочие тетради</a:t>
            </a:r>
          </a:p>
          <a:p>
            <a:endParaRPr lang="ru-RU" sz="1100" b="0"/>
          </a:p>
        </p:txBody>
      </p:sp>
      <p:pic>
        <p:nvPicPr>
          <p:cNvPr id="370697" name="Picture 9" descr="446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600200" cy="20161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698" name="Picture 10" descr="758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188913"/>
            <a:ext cx="1581150" cy="20161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699" name="Picture 11" descr="2029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349500"/>
            <a:ext cx="1530350" cy="19431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700" name="Picture 12" descr="750_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2349500"/>
            <a:ext cx="1584325" cy="19431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701" name="Picture 13" descr="726_2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4400550"/>
            <a:ext cx="1530350" cy="19446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702" name="Picture 14" descr="728_2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9613" y="4448175"/>
            <a:ext cx="1584325" cy="189706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703" name="Picture 15" descr="754_2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1275" y="4868863"/>
            <a:ext cx="1546225" cy="18780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704" name="Picture 16" descr="727_2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4868863"/>
            <a:ext cx="1484313" cy="18780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705" name="Picture 17" descr="712_2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92950" y="4868863"/>
            <a:ext cx="1444625" cy="18780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73" name="Picture 18" descr="FGT%20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40738" y="188913"/>
            <a:ext cx="5762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ekran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777777"/>
                </a:solidFill>
              </a:rPr>
              <a:t>Программа комплексного обучения и развития детей 5–6 лет</a:t>
            </a:r>
            <a:r>
              <a:rPr lang="ru-RU" sz="1400">
                <a:solidFill>
                  <a:srgbClr val="5F5F5F"/>
                </a:solidFill>
              </a:rPr>
              <a:t> (система УМК)</a:t>
            </a:r>
          </a:p>
          <a:p>
            <a:r>
              <a:rPr lang="ru-RU" sz="1400">
                <a:solidFill>
                  <a:srgbClr val="FF0000"/>
                </a:solidFill>
              </a:rPr>
              <a:t>«Предшкольная пора»</a:t>
            </a:r>
          </a:p>
          <a:p>
            <a:r>
              <a:rPr lang="ru-RU" sz="1100" b="0" i="1"/>
              <a:t>Руководитель программы — </a:t>
            </a:r>
            <a:br>
              <a:rPr lang="ru-RU" sz="1100" b="0" i="1"/>
            </a:br>
            <a:r>
              <a:rPr lang="ru-RU" sz="1100" b="0" i="1"/>
              <a:t>чл.-корр. РАО, доктор педагогических наук, </a:t>
            </a:r>
            <a:br>
              <a:rPr lang="ru-RU" sz="1100" b="0" i="1"/>
            </a:br>
            <a:r>
              <a:rPr lang="ru-RU" sz="1100" b="0" i="1"/>
              <a:t>профессор Н.Ф. Виноградова</a:t>
            </a:r>
          </a:p>
          <a:p>
            <a:endParaRPr lang="ru-RU" sz="1100" b="0" i="1"/>
          </a:p>
          <a:p>
            <a:endParaRPr lang="ru-RU" sz="1100" b="0" i="1"/>
          </a:p>
          <a:p>
            <a:endParaRPr lang="ru-RU" sz="1100" b="0" i="1"/>
          </a:p>
          <a:p>
            <a:r>
              <a:rPr lang="ru-RU" sz="1200">
                <a:solidFill>
                  <a:srgbClr val="FF0000"/>
                </a:solidFill>
                <a:latin typeface="Century Gothic" pitchFamily="34" charset="0"/>
              </a:rPr>
              <a:t>Художественное творчество</a:t>
            </a:r>
          </a:p>
          <a:p>
            <a:endParaRPr lang="ru-RU" sz="120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1100"/>
              <a:t>Учимся рисовать </a:t>
            </a:r>
          </a:p>
          <a:p>
            <a:r>
              <a:rPr lang="ru-RU" sz="1100"/>
              <a:t>    «Анализ форм и создание образа»</a:t>
            </a:r>
          </a:p>
          <a:p>
            <a:r>
              <a:rPr lang="ru-RU" sz="1100"/>
              <a:t>    «Клетки, точки и штрихи» </a:t>
            </a:r>
          </a:p>
          <a:p>
            <a:r>
              <a:rPr lang="ru-RU" sz="1100"/>
              <a:t>    «Рисование, аппликация и лепка»</a:t>
            </a:r>
          </a:p>
          <a:p>
            <a:r>
              <a:rPr lang="ru-RU" sz="1100"/>
              <a:t>    «Графика, живопись и народные промыслы»</a:t>
            </a:r>
          </a:p>
          <a:p>
            <a:r>
              <a:rPr lang="ru-RU" sz="1100" b="0"/>
              <a:t>      Рабочие тетради</a:t>
            </a:r>
          </a:p>
          <a:p>
            <a:endParaRPr lang="ru-RU" sz="1100"/>
          </a:p>
          <a:p>
            <a:r>
              <a:rPr lang="ru-RU" sz="1100"/>
              <a:t>Умелые ручки </a:t>
            </a:r>
          </a:p>
          <a:p>
            <a:r>
              <a:rPr lang="ru-RU" sz="1100"/>
              <a:t>    «Рисуем по звездам»  </a:t>
            </a:r>
            <a:r>
              <a:rPr lang="ru-RU" sz="1100" b="0"/>
              <a:t>Рабочие тетради № 1, 2</a:t>
            </a:r>
            <a:endParaRPr lang="ru-RU" sz="1100" b="0">
              <a:solidFill>
                <a:srgbClr val="FF0000"/>
              </a:solidFill>
            </a:endParaRPr>
          </a:p>
          <a:p>
            <a:r>
              <a:rPr lang="ru-RU" sz="1100"/>
              <a:t>    «Рисуем по сетке»  </a:t>
            </a:r>
            <a:r>
              <a:rPr lang="ru-RU" sz="1100" b="0"/>
              <a:t>Рабочие тетради (альбомы) № 1, 2</a:t>
            </a:r>
            <a:endParaRPr lang="ru-RU" sz="1100" b="0">
              <a:solidFill>
                <a:srgbClr val="FF0000"/>
              </a:solidFill>
            </a:endParaRPr>
          </a:p>
          <a:p>
            <a:r>
              <a:rPr lang="ru-RU" sz="1100"/>
              <a:t>    «Форма и штриховка»  </a:t>
            </a:r>
            <a:r>
              <a:rPr lang="ru-RU" sz="1100" b="0"/>
              <a:t>Рабочая тетрадь (альбом)</a:t>
            </a:r>
            <a:endParaRPr lang="ru-RU" sz="1100" b="0">
              <a:solidFill>
                <a:srgbClr val="FF0000"/>
              </a:solidFill>
            </a:endParaRPr>
          </a:p>
          <a:p>
            <a:endParaRPr lang="ru-RU" sz="1100" i="1">
              <a:solidFill>
                <a:srgbClr val="FF0000"/>
              </a:solidFill>
            </a:endParaRPr>
          </a:p>
          <a:p>
            <a:endParaRPr lang="ru-RU" b="0"/>
          </a:p>
          <a:p>
            <a:endParaRPr lang="ru-RU" sz="1100" b="0"/>
          </a:p>
        </p:txBody>
      </p:sp>
      <p:pic>
        <p:nvPicPr>
          <p:cNvPr id="372739" name="Picture 3" descr="825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23838"/>
            <a:ext cx="1905000" cy="1476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2740" name="Picture 4" descr="823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2175" y="223838"/>
            <a:ext cx="1905000" cy="1476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2741" name="Picture 5" descr="824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773238"/>
            <a:ext cx="1905000" cy="1390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2742" name="Picture 6" descr="826_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62175" y="1773238"/>
            <a:ext cx="1905000" cy="1390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2743" name="Picture 7" descr="801_2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" y="3330575"/>
            <a:ext cx="1905000" cy="14668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2744" name="Picture 8" descr="798_2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27138" y="4581525"/>
            <a:ext cx="1571625" cy="20431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2745" name="Picture 9" descr="1357_2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62175" y="3330575"/>
            <a:ext cx="1905000" cy="14668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395" name="Picture 10" descr="FGT%20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40738" y="188913"/>
            <a:ext cx="5762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ekran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777777"/>
                </a:solidFill>
              </a:rPr>
              <a:t>Программа комплексного обучения и развития детей 5–6 лет</a:t>
            </a:r>
            <a:r>
              <a:rPr lang="ru-RU" sz="1400">
                <a:solidFill>
                  <a:srgbClr val="5F5F5F"/>
                </a:solidFill>
              </a:rPr>
              <a:t> (система УМК) </a:t>
            </a:r>
          </a:p>
          <a:p>
            <a:r>
              <a:rPr lang="ru-RU" sz="1400">
                <a:solidFill>
                  <a:srgbClr val="FF0000"/>
                </a:solidFill>
              </a:rPr>
              <a:t>«Предшкольная пора»</a:t>
            </a:r>
          </a:p>
          <a:p>
            <a:r>
              <a:rPr lang="ru-RU" sz="1100" b="0" i="1"/>
              <a:t>Руководитель программы — </a:t>
            </a:r>
            <a:br>
              <a:rPr lang="ru-RU" sz="1100" b="0" i="1"/>
            </a:br>
            <a:r>
              <a:rPr lang="ru-RU" sz="1100" b="0" i="1"/>
              <a:t>чл.-корр. РАО, доктор педагогических наук, </a:t>
            </a:r>
            <a:br>
              <a:rPr lang="ru-RU" sz="1100" b="0" i="1"/>
            </a:br>
            <a:r>
              <a:rPr lang="ru-RU" sz="1100" b="0" i="1"/>
              <a:t>профессор Н.Ф. Виноградова</a:t>
            </a:r>
          </a:p>
          <a:p>
            <a:endParaRPr lang="ru-RU" sz="1200" b="0" i="1"/>
          </a:p>
          <a:p>
            <a:endParaRPr lang="ru-RU" sz="120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1200">
                <a:solidFill>
                  <a:srgbClr val="FF0000"/>
                </a:solidFill>
                <a:latin typeface="Century Gothic" pitchFamily="34" charset="0"/>
              </a:rPr>
              <a:t>Социализация</a:t>
            </a:r>
          </a:p>
          <a:p>
            <a:endParaRPr lang="ru-RU" sz="120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1100"/>
              <a:t>    «Я хочу в школу»</a:t>
            </a:r>
          </a:p>
          <a:p>
            <a:r>
              <a:rPr lang="ru-RU" sz="1100"/>
              <a:t>    «Я и моя семья» </a:t>
            </a:r>
          </a:p>
          <a:p>
            <a:r>
              <a:rPr lang="ru-RU" sz="1100"/>
              <a:t>    «Я и мои друзья»</a:t>
            </a:r>
          </a:p>
          <a:p>
            <a:r>
              <a:rPr lang="ru-RU" sz="1100" b="0"/>
              <a:t>      Рабочие тетради</a:t>
            </a:r>
          </a:p>
          <a:p>
            <a:endParaRPr lang="ru-RU" sz="1100"/>
          </a:p>
          <a:p>
            <a:endParaRPr lang="ru-RU" sz="1100" i="1">
              <a:solidFill>
                <a:srgbClr val="FF0000"/>
              </a:solidFill>
            </a:endParaRPr>
          </a:p>
          <a:p>
            <a:endParaRPr lang="ru-RU" b="0"/>
          </a:p>
          <a:p>
            <a:endParaRPr lang="ru-RU" sz="1100" b="0"/>
          </a:p>
        </p:txBody>
      </p:sp>
      <p:pic>
        <p:nvPicPr>
          <p:cNvPr id="374794" name="Picture 10" descr="896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1905000" cy="2419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4795" name="Picture 11" descr="752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644900"/>
            <a:ext cx="1905000" cy="2476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4797" name="Picture 13" descr="444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62175" y="1993900"/>
            <a:ext cx="1905000" cy="2419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5" name="Picture 14" descr="FGT%20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0738" y="188913"/>
            <a:ext cx="5762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9" name="Picture 9" descr="1034_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573463"/>
            <a:ext cx="1466850" cy="1906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777777"/>
                </a:solidFill>
              </a:rPr>
              <a:t>Cерия</a:t>
            </a:r>
            <a:r>
              <a:rPr lang="en-US" sz="1400">
                <a:solidFill>
                  <a:srgbClr val="5F5F5F"/>
                </a:solidFill>
              </a:rPr>
              <a:t> </a:t>
            </a:r>
            <a:r>
              <a:rPr lang="ru-RU" sz="1400">
                <a:solidFill>
                  <a:srgbClr val="0066CC"/>
                </a:solidFill>
              </a:rPr>
              <a:t>«Словечко»</a:t>
            </a:r>
          </a:p>
          <a:p>
            <a:r>
              <a:rPr lang="ru-RU" sz="1100" b="0" i="1"/>
              <a:t>Автор серии — Л.А.</a:t>
            </a:r>
            <a:r>
              <a:rPr lang="ru-RU" sz="1100" i="1"/>
              <a:t> </a:t>
            </a:r>
            <a:r>
              <a:rPr lang="ru-RU" sz="1100" b="0" i="1"/>
              <a:t>Ефросинина</a:t>
            </a:r>
            <a:endParaRPr lang="ru-RU" sz="1100" i="1"/>
          </a:p>
          <a:p>
            <a:endParaRPr lang="ru-RU" sz="1100" i="1"/>
          </a:p>
          <a:p>
            <a:r>
              <a:rPr lang="ru-RU" sz="1100" b="0"/>
              <a:t>Серия «Словечко» представляет собой комплект пособий, </a:t>
            </a:r>
            <a:br>
              <a:rPr lang="ru-RU" sz="1100" b="0"/>
            </a:br>
            <a:r>
              <a:rPr lang="ru-RU" sz="1100" b="0"/>
              <a:t>которые помогут родителям и педагогам целенаправленно </a:t>
            </a:r>
            <a:br>
              <a:rPr lang="ru-RU" sz="1100" b="0"/>
            </a:br>
            <a:r>
              <a:rPr lang="ru-RU" sz="1100" b="0"/>
              <a:t>и последовательно развивать речь, мышление, внимание и память </a:t>
            </a:r>
            <a:br>
              <a:rPr lang="ru-RU" sz="1100" b="0"/>
            </a:br>
            <a:r>
              <a:rPr lang="ru-RU" sz="1100" b="0"/>
              <a:t>дошкольников 3–6 лет, а также  сформировать графические навыки, </a:t>
            </a:r>
            <a:br>
              <a:rPr lang="ru-RU" sz="1100" b="0"/>
            </a:br>
            <a:r>
              <a:rPr lang="ru-RU" sz="1100" b="0"/>
              <a:t>необходимые ребенку в дальнейшем при обучении письму. </a:t>
            </a:r>
            <a:br>
              <a:rPr lang="ru-RU" sz="1100" b="0"/>
            </a:br>
            <a:r>
              <a:rPr lang="ru-RU" sz="1100" b="0"/>
              <a:t>Все пособия могут быть использованы в дошкольных учреждениях </a:t>
            </a:r>
            <a:br>
              <a:rPr lang="ru-RU" sz="1100" b="0"/>
            </a:br>
            <a:r>
              <a:rPr lang="ru-RU" sz="1100" b="0"/>
              <a:t>разного типа, в подготовительных группах и классах, в семейном обучении. </a:t>
            </a:r>
          </a:p>
          <a:p>
            <a:endParaRPr lang="ru-RU" sz="1100" b="0"/>
          </a:p>
          <a:p>
            <a:r>
              <a:rPr lang="ru-RU" sz="1100" b="0"/>
              <a:t>•  </a:t>
            </a:r>
            <a:r>
              <a:rPr lang="ru-RU" sz="1100"/>
              <a:t>«Рассмотри, раскрась, расскажи»</a:t>
            </a:r>
          </a:p>
          <a:p>
            <a:r>
              <a:rPr lang="ru-RU" sz="1100" b="0"/>
              <a:t>     Альбомы рисунков для детей 3–4, 4–5, 5–6 лет </a:t>
            </a:r>
          </a:p>
          <a:p>
            <a:r>
              <a:rPr lang="ru-RU" sz="1100" b="0"/>
              <a:t>•  </a:t>
            </a:r>
            <a:r>
              <a:rPr lang="ru-RU" sz="1100"/>
              <a:t>«Слушаем, рассматриваем, рассказываем»</a:t>
            </a:r>
          </a:p>
          <a:p>
            <a:r>
              <a:rPr lang="ru-RU" sz="1100" b="0"/>
              <a:t>     Пособия для детей 3–4, 4–5, 5–6 лет </a:t>
            </a:r>
          </a:p>
          <a:p>
            <a:r>
              <a:rPr lang="ru-RU" sz="1100" b="0"/>
              <a:t>•  </a:t>
            </a:r>
            <a:r>
              <a:rPr lang="ru-RU" sz="1100"/>
              <a:t>«Учимся говорить»</a:t>
            </a:r>
          </a:p>
          <a:p>
            <a:r>
              <a:rPr lang="ru-RU" sz="1100" b="0"/>
              <a:t>     Словарь в картинках для детей 3–4 лет </a:t>
            </a:r>
          </a:p>
          <a:p>
            <a:r>
              <a:rPr lang="ru-RU" sz="1100" b="0"/>
              <a:t>•  </a:t>
            </a:r>
            <a:r>
              <a:rPr lang="ru-RU" sz="1100"/>
              <a:t>«От буквы к букве»</a:t>
            </a:r>
          </a:p>
          <a:p>
            <a:r>
              <a:rPr lang="ru-RU" sz="1100" b="0"/>
              <a:t>     Пособие для детей 4–5 лет  (в трех частях)   </a:t>
            </a:r>
          </a:p>
          <a:p>
            <a:r>
              <a:rPr lang="ru-RU" sz="1100" b="0"/>
              <a:t>•  </a:t>
            </a:r>
            <a:r>
              <a:rPr lang="ru-RU" sz="1100"/>
              <a:t>«За словом слово»</a:t>
            </a:r>
          </a:p>
          <a:p>
            <a:r>
              <a:rPr lang="ru-RU" sz="1100" b="0"/>
              <a:t>     Пособие для детей 5–6 лет (в двух частях)</a:t>
            </a:r>
          </a:p>
          <a:p>
            <a:endParaRPr lang="ru-RU" sz="1100" b="0"/>
          </a:p>
          <a:p>
            <a:endParaRPr lang="ru-RU" sz="1100" b="0"/>
          </a:p>
        </p:txBody>
      </p:sp>
      <p:pic>
        <p:nvPicPr>
          <p:cNvPr id="384007" name="Picture 7" descr="1024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49725"/>
            <a:ext cx="1389062" cy="1906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4008" name="Picture 8" descr="1027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0325" y="4786313"/>
            <a:ext cx="1506538" cy="1906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4010" name="Picture 10" descr="1030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0350"/>
            <a:ext cx="1905000" cy="14668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4011" name="Picture 11" descr="1031_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1214438"/>
            <a:ext cx="1905000" cy="1476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4012" name="Picture 12" descr="1334_2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2420938"/>
            <a:ext cx="1905000" cy="1476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4013" name="Picture 13" descr="1028_2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1775" y="4786313"/>
            <a:ext cx="1466850" cy="19065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8442" name="Picture 14" descr="FGT%20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75638" y="260350"/>
            <a:ext cx="5762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067175" y="260350"/>
            <a:ext cx="47847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5F5F5F"/>
                </a:solidFill>
              </a:rPr>
              <a:t>Комплект пособий</a:t>
            </a:r>
          </a:p>
          <a:p>
            <a:r>
              <a:rPr lang="en-US" sz="1400">
                <a:solidFill>
                  <a:srgbClr val="0066CC"/>
                </a:solidFill>
              </a:rPr>
              <a:t>«</a:t>
            </a:r>
            <a:r>
              <a:rPr lang="ru-RU" sz="1400">
                <a:solidFill>
                  <a:srgbClr val="0066CC"/>
                </a:solidFill>
              </a:rPr>
              <a:t>Математика для малышей»</a:t>
            </a:r>
          </a:p>
          <a:p>
            <a:r>
              <a:rPr lang="ru-RU" sz="1100" b="0" i="1"/>
              <a:t>Автор комплекта — </a:t>
            </a:r>
          </a:p>
          <a:p>
            <a:r>
              <a:rPr lang="ru-RU" sz="1100" b="0" i="1"/>
              <a:t>доктор педагогических наук, профессор В.А. Козлова</a:t>
            </a:r>
          </a:p>
          <a:p>
            <a:endParaRPr lang="ru-RU" sz="1100" b="0" i="1"/>
          </a:p>
          <a:p>
            <a:r>
              <a:rPr lang="ru-RU" sz="1100" b="0"/>
              <a:t>Пособия предназначены для формирования у дошкольников </a:t>
            </a:r>
            <a:br>
              <a:rPr lang="ru-RU" sz="1100" b="0"/>
            </a:br>
            <a:r>
              <a:rPr lang="ru-RU" sz="1100" b="0"/>
              <a:t>начальных математических представлений о составе числа, обозначении его цифрой, простейших равенствах</a:t>
            </a:r>
            <a:r>
              <a:rPr lang="en-US" sz="1100" b="0"/>
              <a:t> </a:t>
            </a:r>
            <a:r>
              <a:rPr lang="ru-RU" sz="1100" b="0"/>
              <a:t>и неравенствах.</a:t>
            </a:r>
          </a:p>
          <a:p>
            <a:endParaRPr lang="ru-RU" sz="1100" b="0"/>
          </a:p>
          <a:p>
            <a:r>
              <a:rPr lang="ru-RU" sz="1100" b="0"/>
              <a:t>•</a:t>
            </a:r>
            <a:r>
              <a:rPr lang="en-US" sz="1100" b="0"/>
              <a:t>  </a:t>
            </a:r>
            <a:r>
              <a:rPr lang="ru-RU" sz="1100"/>
              <a:t>«Считаем до трех»</a:t>
            </a:r>
          </a:p>
          <a:p>
            <a:r>
              <a:rPr lang="ru-RU" sz="1100" b="0"/>
              <a:t>    Учебное пособие</a:t>
            </a:r>
            <a:r>
              <a:rPr lang="en-US" sz="1100" b="0"/>
              <a:t> </a:t>
            </a:r>
            <a:r>
              <a:rPr lang="ru-RU" sz="1100" b="0"/>
              <a:t>для детей младшего дошкольного  возраста </a:t>
            </a:r>
          </a:p>
          <a:p>
            <a:r>
              <a:rPr lang="en-US" sz="1100" b="0"/>
              <a:t>    </a:t>
            </a:r>
            <a:endParaRPr lang="ru-RU" sz="1100"/>
          </a:p>
          <a:p>
            <a:r>
              <a:rPr lang="ru-RU" sz="1100" b="0"/>
              <a:t>•</a:t>
            </a:r>
            <a:r>
              <a:rPr lang="en-US" sz="1100" b="0"/>
              <a:t>  </a:t>
            </a:r>
            <a:r>
              <a:rPr lang="ru-RU" sz="1100"/>
              <a:t>«Считаем до пяти»</a:t>
            </a:r>
          </a:p>
          <a:p>
            <a:r>
              <a:rPr lang="ru-RU" sz="1100" b="0"/>
              <a:t>    Учебное пособие</a:t>
            </a:r>
            <a:r>
              <a:rPr lang="en-US" sz="1100" b="0"/>
              <a:t> </a:t>
            </a:r>
            <a:r>
              <a:rPr lang="ru-RU" sz="1100" b="0"/>
              <a:t>для детей</a:t>
            </a:r>
            <a:r>
              <a:rPr lang="en-US" sz="1100" b="0"/>
              <a:t> </a:t>
            </a:r>
            <a:r>
              <a:rPr lang="ru-RU" sz="1100" b="0"/>
              <a:t>среднего дошкольного  возраста </a:t>
            </a:r>
          </a:p>
          <a:p>
            <a:r>
              <a:rPr lang="en-US" sz="1100" b="0"/>
              <a:t>    </a:t>
            </a:r>
            <a:endParaRPr lang="ru-RU" sz="1100" b="0"/>
          </a:p>
          <a:p>
            <a:r>
              <a:rPr lang="ru-RU" sz="1100" b="0"/>
              <a:t>•</a:t>
            </a:r>
            <a:r>
              <a:rPr lang="en-US" sz="1100" b="0"/>
              <a:t>  </a:t>
            </a:r>
            <a:r>
              <a:rPr lang="ru-RU" sz="1100"/>
              <a:t>«Считаем до десяти»</a:t>
            </a:r>
          </a:p>
          <a:p>
            <a:r>
              <a:rPr lang="ru-RU" sz="1100" b="0"/>
              <a:t>    Учебное пособие</a:t>
            </a:r>
            <a:r>
              <a:rPr lang="en-US" sz="1100" b="0"/>
              <a:t> </a:t>
            </a:r>
            <a:r>
              <a:rPr lang="ru-RU" sz="1100" b="0"/>
              <a:t>для детей среднего дошкольного возраста </a:t>
            </a:r>
          </a:p>
          <a:p>
            <a:r>
              <a:rPr lang="en-US" sz="1100"/>
              <a:t>    </a:t>
            </a:r>
            <a:endParaRPr lang="ru-RU" sz="1100"/>
          </a:p>
          <a:p>
            <a:r>
              <a:rPr lang="ru-RU" sz="1100" b="0"/>
              <a:t>• </a:t>
            </a:r>
            <a:r>
              <a:rPr lang="en-US" sz="1100" b="0"/>
              <a:t> </a:t>
            </a:r>
            <a:r>
              <a:rPr lang="ru-RU" sz="1100"/>
              <a:t>«Складываем и вычитаем в пределах десяти»</a:t>
            </a:r>
          </a:p>
          <a:p>
            <a:r>
              <a:rPr lang="ru-RU" sz="1100" b="0"/>
              <a:t>    Учебное пособие для</a:t>
            </a:r>
            <a:r>
              <a:rPr lang="en-US" sz="1100" b="0"/>
              <a:t> </a:t>
            </a:r>
            <a:r>
              <a:rPr lang="ru-RU" sz="1100" b="0"/>
              <a:t>детей старшего дошкольного возраста </a:t>
            </a:r>
          </a:p>
          <a:p>
            <a:pPr>
              <a:lnSpc>
                <a:spcPct val="120000"/>
              </a:lnSpc>
            </a:pPr>
            <a:r>
              <a:rPr lang="en-US" sz="1100"/>
              <a:t>    </a:t>
            </a:r>
            <a:endParaRPr lang="ru-RU" sz="1100"/>
          </a:p>
        </p:txBody>
      </p:sp>
      <p:pic>
        <p:nvPicPr>
          <p:cNvPr id="388099" name="Picture 3" descr="445_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1905000" cy="24098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8100" name="Picture 4" descr="685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028700"/>
            <a:ext cx="1905000" cy="24003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8101" name="Picture 5" descr="735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068638"/>
            <a:ext cx="1905000" cy="2419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8102" name="Picture 6" descr="866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4287838"/>
            <a:ext cx="1905000" cy="24003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18550</TotalTime>
  <Words>167</Words>
  <Application>Microsoft PowerPoint</Application>
  <PresentationFormat>Экран (4:3)</PresentationFormat>
  <Paragraphs>144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Default Design</vt:lpstr>
      <vt:lpstr>Оформление по умолчанию</vt:lpstr>
      <vt:lpstr>Программа  (система  учебно-методических комплектов)  «Предшкольная пора»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Mamontova</dc:creator>
  <cp:lastModifiedBy>1</cp:lastModifiedBy>
  <cp:revision>958</cp:revision>
  <dcterms:created xsi:type="dcterms:W3CDTF">2004-03-25T16:33:13Z</dcterms:created>
  <dcterms:modified xsi:type="dcterms:W3CDTF">2016-01-07T10:00:18Z</dcterms:modified>
</cp:coreProperties>
</file>