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66" r:id="rId3"/>
    <p:sldId id="267" r:id="rId4"/>
    <p:sldId id="275" r:id="rId5"/>
    <p:sldId id="273" r:id="rId6"/>
    <p:sldId id="274" r:id="rId7"/>
    <p:sldId id="276" r:id="rId8"/>
    <p:sldId id="268" r:id="rId9"/>
    <p:sldId id="269" r:id="rId10"/>
    <p:sldId id="271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6E4F2-0A86-4C71-BBEA-F6C076D5D962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60425-A8FC-4517-9E52-97240A901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60425-A8FC-4517-9E52-97240A901F6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E2C8-DC71-467D-88B1-6E98937D7E11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2A3F-D004-490C-A3C3-9E3CBA601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E2C8-DC71-467D-88B1-6E98937D7E11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2A3F-D004-490C-A3C3-9E3CBA601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E2C8-DC71-467D-88B1-6E98937D7E11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2A3F-D004-490C-A3C3-9E3CBA601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E2C8-DC71-467D-88B1-6E98937D7E11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2A3F-D004-490C-A3C3-9E3CBA601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E2C8-DC71-467D-88B1-6E98937D7E11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2A3F-D004-490C-A3C3-9E3CBA601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E2C8-DC71-467D-88B1-6E98937D7E11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2A3F-D004-490C-A3C3-9E3CBA601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E2C8-DC71-467D-88B1-6E98937D7E11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2A3F-D004-490C-A3C3-9E3CBA601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E2C8-DC71-467D-88B1-6E98937D7E11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2A3F-D004-490C-A3C3-9E3CBA601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E2C8-DC71-467D-88B1-6E98937D7E11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2A3F-D004-490C-A3C3-9E3CBA601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E2C8-DC71-467D-88B1-6E98937D7E11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2A3F-D004-490C-A3C3-9E3CBA601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E2C8-DC71-467D-88B1-6E98937D7E11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2A3F-D004-490C-A3C3-9E3CBA601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FE2C8-DC71-467D-88B1-6E98937D7E11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B2A3F-D004-490C-A3C3-9E3CBA601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832344_635053091188097500.jpg"/>
          <p:cNvPicPr>
            <a:picLocks noChangeAspect="1"/>
          </p:cNvPicPr>
          <p:nvPr/>
        </p:nvPicPr>
        <p:blipFill>
          <a:blip r:embed="rId2"/>
          <a:srcRect t="14583"/>
          <a:stretch>
            <a:fillRect/>
          </a:stretch>
        </p:blipFill>
        <p:spPr>
          <a:xfrm>
            <a:off x="0" y="1000108"/>
            <a:ext cx="9144000" cy="58578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43306" y="0"/>
            <a:ext cx="15584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УМК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4290"/>
            <a:ext cx="90011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Ведущая целевая установка УМК «Школа России» и ФГОС </a:t>
            </a:r>
            <a:r>
              <a:rPr lang="ru-RU" sz="3200" b="1" dirty="0" smtClean="0"/>
              <a:t>– воспитание гуманного, творческого, социально-активного и компетентного человека – гражданина и патриота России, уважительно и бережного относящегося к среде своего обитания, к своей семье, к природному и культурному достоянию своей малой Родины, своей страны и всего человечества.</a:t>
            </a:r>
          </a:p>
        </p:txBody>
      </p:sp>
      <p:pic>
        <p:nvPicPr>
          <p:cNvPr id="1026" name="Picture 2" descr="C:\Documents and Settings\СЕРГЕЙ\Рабочий стол\mac-in-school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786322"/>
            <a:ext cx="2658773" cy="1766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Горизонтальный свиток 9"/>
          <p:cNvSpPr/>
          <p:nvPr/>
        </p:nvSpPr>
        <p:spPr>
          <a:xfrm>
            <a:off x="4500562" y="3929066"/>
            <a:ext cx="4500594" cy="2571768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4357686" y="1857364"/>
            <a:ext cx="4786314" cy="2357454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0" y="3643314"/>
            <a:ext cx="4286280" cy="285752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0" y="1857364"/>
            <a:ext cx="4214842" cy="2000264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357166"/>
            <a:ext cx="90726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Учебно-методический комплекс «Школа России» сегодня – это:</a:t>
            </a:r>
          </a:p>
          <a:p>
            <a:r>
              <a:rPr lang="ru-RU" sz="2400" b="1" dirty="0" smtClean="0"/>
              <a:t> </a:t>
            </a:r>
            <a:endParaRPr lang="ru-RU" sz="24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2071678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•</a:t>
            </a:r>
            <a:r>
              <a:rPr lang="ru-RU" sz="2400" b="1" dirty="0" smtClean="0"/>
              <a:t>эффективное сочетание лучших традиций российского образования и проверенных практиками образовательного процесса инноваций;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•постоянно обновляющаяся, наиболее востребованная и понятная учителю и ученику образовательная система для начальной школы.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785926"/>
            <a:ext cx="442915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/>
              <a:t>мощный потенциал для духовно-нравственного развития и воспитания личности гражданина России</a:t>
            </a:r>
          </a:p>
          <a:p>
            <a:pPr>
              <a:buFont typeface="Arial" pitchFamily="34" charset="0"/>
              <a:buChar char="•"/>
            </a:pPr>
            <a:endParaRPr lang="ru-RU" sz="2400" b="1" dirty="0" smtClean="0"/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/>
              <a:t>реальная возможность достижения личностных, метапредметных и предметных результатов, соответствующих задачам современного образования;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382" y="285728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FF0000"/>
                </a:solidFill>
              </a:rPr>
              <a:t>Система учебников «</a:t>
            </a:r>
            <a:r>
              <a:rPr lang="ru-RU" sz="3200" b="1" u="sng" dirty="0" smtClean="0">
                <a:solidFill>
                  <a:srgbClr val="FF0000"/>
                </a:solidFill>
              </a:rPr>
              <a:t>Школа </a:t>
            </a:r>
            <a:r>
              <a:rPr lang="ru-RU" sz="3200" b="1" u="sng" dirty="0" smtClean="0">
                <a:solidFill>
                  <a:srgbClr val="FF0000"/>
                </a:solidFill>
              </a:rPr>
              <a:t>России</a:t>
            </a:r>
            <a:r>
              <a:rPr lang="ru-RU" sz="3200" b="1" u="sng" dirty="0" smtClean="0">
                <a:solidFill>
                  <a:srgbClr val="FF0000"/>
                </a:solidFill>
              </a:rPr>
              <a:t>»</a:t>
            </a:r>
            <a:endParaRPr lang="ru-RU" sz="3200" b="1" dirty="0"/>
          </a:p>
        </p:txBody>
      </p:sp>
      <p:pic>
        <p:nvPicPr>
          <p:cNvPr id="6" name="Picture 2" descr="C:\Documents and Settings\СЕРГЕЙ\Рабочий стол\standart_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4357694"/>
            <a:ext cx="1716807" cy="20717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929066"/>
            <a:ext cx="30003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И</a:t>
            </a:r>
            <a:r>
              <a:rPr lang="ru-RU" sz="2800" b="1" dirty="0" smtClean="0"/>
              <a:t>меет </a:t>
            </a:r>
            <a:r>
              <a:rPr lang="ru-RU" sz="2800" b="1" dirty="0" smtClean="0"/>
              <a:t>полное програмно-методическое </a:t>
            </a:r>
            <a:r>
              <a:rPr lang="ru-RU" sz="2800" b="1" dirty="0" smtClean="0"/>
              <a:t>сопровождение.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15074" y="3929066"/>
            <a:ext cx="29289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Гарантирует </a:t>
            </a:r>
            <a:r>
              <a:rPr lang="ru-RU" sz="2800" b="1" dirty="0" smtClean="0"/>
              <a:t>преемственность с дошкольным и основным общим образованием.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1214422"/>
            <a:ext cx="51435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Входит </a:t>
            </a:r>
            <a:r>
              <a:rPr lang="ru-RU" sz="2400" b="1" dirty="0" smtClean="0"/>
              <a:t>в Федеральный перечень учебников, рекомендованных Министерством образования и </a:t>
            </a:r>
            <a:r>
              <a:rPr lang="ru-RU" sz="2400" b="1" dirty="0" smtClean="0"/>
              <a:t>науки </a:t>
            </a:r>
            <a:r>
              <a:rPr lang="ru-RU" sz="2400" b="1" dirty="0" smtClean="0"/>
              <a:t>Российской Федерации к использованию в образовательном процессе в общеобразовательных учреждениях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285720" y="1500174"/>
            <a:ext cx="3143272" cy="171451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4429918" y="1071546"/>
            <a:ext cx="570710" cy="79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5750727" y="1750207"/>
            <a:ext cx="3286148" cy="135732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klimanova-literaturnoe-chtenie-1-klass-uchebnik-chast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428604"/>
            <a:ext cx="2714644" cy="2714644"/>
          </a:xfrm>
          <a:prstGeom prst="rect">
            <a:avLst/>
          </a:prstGeom>
        </p:spPr>
      </p:pic>
      <p:pic>
        <p:nvPicPr>
          <p:cNvPr id="6" name="Рисунок 5" descr="10038538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3571876"/>
            <a:ext cx="2203147" cy="2898879"/>
          </a:xfrm>
          <a:prstGeom prst="rect">
            <a:avLst/>
          </a:prstGeom>
        </p:spPr>
      </p:pic>
      <p:pic>
        <p:nvPicPr>
          <p:cNvPr id="7" name="Рисунок 6" descr="4401201212-1-2--2_en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428604"/>
            <a:ext cx="2172112" cy="2786082"/>
          </a:xfrm>
          <a:prstGeom prst="rect">
            <a:avLst/>
          </a:prstGeom>
        </p:spPr>
      </p:pic>
      <p:pic>
        <p:nvPicPr>
          <p:cNvPr id="10" name="Рисунок 9" descr="5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142852"/>
            <a:ext cx="3071834" cy="3071834"/>
          </a:xfrm>
          <a:prstGeom prst="rect">
            <a:avLst/>
          </a:prstGeom>
        </p:spPr>
      </p:pic>
      <p:pic>
        <p:nvPicPr>
          <p:cNvPr id="11" name="Рисунок 10" descr="100422741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3042" y="3714752"/>
            <a:ext cx="2841192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" y="0"/>
            <a:ext cx="91439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Учебники УМК «Школа России»</a:t>
            </a:r>
            <a:endParaRPr lang="ru-RU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928670"/>
            <a:ext cx="4143404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-введение специальных заданий для формирования умения самостоятельно формулировать учебную задачу к теме, уроку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-увеличение заданий и вопросов воспитывающего и занимательного характера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-работа в парах или группах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-задания на поиск и отбор информации, освоение компьютерной грамотности</a:t>
            </a:r>
          </a:p>
          <a:p>
            <a:endParaRPr lang="ru-RU" sz="2000" b="1" dirty="0" smtClean="0"/>
          </a:p>
          <a:p>
            <a:endParaRPr lang="ru-RU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214810" y="571480"/>
            <a:ext cx="4714908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pPr algn="r"/>
            <a:r>
              <a:rPr lang="ru-RU" sz="2400" b="1" dirty="0" smtClean="0"/>
              <a:t>-включение в учебники рубрик: «Наши проекты», «Странички для любознательных», «Выскажи свое мнение», «Готовимся к олимпиаде», «Что мы узнали и чему научились», «Проверим себя и оценим свои достижения»</a:t>
            </a:r>
          </a:p>
          <a:p>
            <a:pPr algn="r"/>
            <a:endParaRPr lang="ru-RU" sz="2400" b="1" dirty="0" smtClean="0"/>
          </a:p>
          <a:p>
            <a:pPr algn="r"/>
            <a:r>
              <a:rPr lang="ru-RU" sz="2400" b="1" dirty="0" smtClean="0"/>
              <a:t>-новое художественное оформление (включая специальную систему навигации, позволяющую ученику ориентироваться как внутри УМК, так и выходить за его рамки в поисках других источников информации)</a:t>
            </a:r>
          </a:p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143248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1dac306f8a86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3071810"/>
            <a:ext cx="2000232" cy="200023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85728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Электронное приложение к учебникам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52b2d0da0ca1a.jpg"/>
          <p:cNvPicPr>
            <a:picLocks noChangeAspect="1"/>
          </p:cNvPicPr>
          <p:nvPr/>
        </p:nvPicPr>
        <p:blipFill>
          <a:blip r:embed="rId4"/>
          <a:srcRect r="2703"/>
          <a:stretch>
            <a:fillRect/>
          </a:stretch>
        </p:blipFill>
        <p:spPr>
          <a:xfrm>
            <a:off x="6858016" y="3214686"/>
            <a:ext cx="2000264" cy="2055826"/>
          </a:xfrm>
          <a:prstGeom prst="rect">
            <a:avLst/>
          </a:prstGeom>
        </p:spPr>
      </p:pic>
      <p:pic>
        <p:nvPicPr>
          <p:cNvPr id="7" name="Рисунок 6" descr="3033755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3214686"/>
            <a:ext cx="2000264" cy="1964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28392950_04f494765e6b02or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ымянныйпр.JPG"/>
          <p:cNvPicPr>
            <a:picLocks noChangeAspect="1"/>
          </p:cNvPicPr>
          <p:nvPr/>
        </p:nvPicPr>
        <p:blipFill>
          <a:blip r:embed="rId2"/>
          <a:srcRect r="17187" b="3762"/>
          <a:stretch>
            <a:fillRect/>
          </a:stretch>
        </p:blipFill>
        <p:spPr>
          <a:xfrm>
            <a:off x="0" y="0"/>
            <a:ext cx="911054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57166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Основопологающие</a:t>
            </a:r>
            <a:r>
              <a:rPr lang="ru-RU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принципы УМК «Школа России»</a:t>
            </a:r>
            <a:endParaRPr lang="ru-RU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2000240"/>
            <a:ext cx="85725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/>
              <a:t>п</a:t>
            </a:r>
            <a:r>
              <a:rPr lang="ru-RU" sz="3200" b="1" dirty="0" smtClean="0"/>
              <a:t>ринцип работы на результат</a:t>
            </a:r>
          </a:p>
          <a:p>
            <a:endParaRPr lang="ru-RU" sz="3200" b="1" dirty="0" smtClean="0"/>
          </a:p>
          <a:p>
            <a:pPr>
              <a:buFont typeface="Arial" pitchFamily="34" charset="0"/>
              <a:buChar char="•"/>
            </a:pPr>
            <a:r>
              <a:rPr lang="ru-RU" sz="3200" b="1" dirty="0"/>
              <a:t>п</a:t>
            </a:r>
            <a:r>
              <a:rPr lang="ru-RU" sz="3200" b="1" dirty="0" smtClean="0"/>
              <a:t>ринцип воспитания гражданина России</a:t>
            </a:r>
          </a:p>
          <a:p>
            <a:endParaRPr lang="ru-RU" sz="3200" b="1" dirty="0" smtClean="0"/>
          </a:p>
          <a:p>
            <a:pPr>
              <a:buFont typeface="Arial" pitchFamily="34" charset="0"/>
              <a:buChar char="•"/>
            </a:pPr>
            <a:r>
              <a:rPr lang="ru-RU" sz="3200" b="1" dirty="0"/>
              <a:t>п</a:t>
            </a:r>
            <a:r>
              <a:rPr lang="ru-RU" sz="3200" b="1" dirty="0" smtClean="0"/>
              <a:t>ринцип обучения в деятельности</a:t>
            </a:r>
          </a:p>
          <a:p>
            <a:endParaRPr lang="ru-RU" sz="3200" b="1" dirty="0" smtClean="0"/>
          </a:p>
          <a:p>
            <a:pPr>
              <a:buFont typeface="Arial" pitchFamily="34" charset="0"/>
              <a:buChar char="•"/>
            </a:pPr>
            <a:r>
              <a:rPr lang="ru-RU" sz="3200" b="1" dirty="0"/>
              <a:t>п</a:t>
            </a:r>
            <a:r>
              <a:rPr lang="ru-RU" sz="3200" b="1" dirty="0" smtClean="0"/>
              <a:t>ринцип синтеза традиций и инноваций в образовании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.jpg"/>
          <p:cNvPicPr>
            <a:picLocks noChangeAspect="1"/>
          </p:cNvPicPr>
          <p:nvPr/>
        </p:nvPicPr>
        <p:blipFill>
          <a:blip r:embed="rId2"/>
          <a:srcRect t="4929"/>
          <a:stretch>
            <a:fillRect/>
          </a:stretch>
        </p:blipFill>
        <p:spPr>
          <a:xfrm>
            <a:off x="285720" y="1071546"/>
            <a:ext cx="8291597" cy="55118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57290" y="214290"/>
            <a:ext cx="67167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УМК «Школа России»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316</Words>
  <Application>Microsoft Office PowerPoint</Application>
  <PresentationFormat>Экран (4:3)</PresentationFormat>
  <Paragraphs>38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BEST XP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22</cp:revision>
  <dcterms:created xsi:type="dcterms:W3CDTF">2014-04-08T13:42:07Z</dcterms:created>
  <dcterms:modified xsi:type="dcterms:W3CDTF">2014-04-11T16:46:03Z</dcterms:modified>
</cp:coreProperties>
</file>