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89" r:id="rId4"/>
    <p:sldId id="295" r:id="rId5"/>
    <p:sldId id="333" r:id="rId6"/>
    <p:sldId id="337" r:id="rId7"/>
    <p:sldId id="291" r:id="rId8"/>
    <p:sldId id="290" r:id="rId9"/>
    <p:sldId id="334" r:id="rId10"/>
    <p:sldId id="306" r:id="rId11"/>
    <p:sldId id="296" r:id="rId12"/>
    <p:sldId id="312" r:id="rId13"/>
    <p:sldId id="305" r:id="rId14"/>
    <p:sldId id="335" r:id="rId15"/>
    <p:sldId id="332" r:id="rId16"/>
    <p:sldId id="314" r:id="rId17"/>
    <p:sldId id="299" r:id="rId18"/>
    <p:sldId id="301" r:id="rId19"/>
    <p:sldId id="302" r:id="rId20"/>
    <p:sldId id="281" r:id="rId21"/>
    <p:sldId id="274" r:id="rId22"/>
    <p:sldId id="336" r:id="rId23"/>
    <p:sldId id="31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  <a:srgbClr val="04FC0A"/>
    <a:srgbClr val="1604FC"/>
    <a:srgbClr val="0F14F1"/>
    <a:srgbClr val="CA3636"/>
    <a:srgbClr val="9900CC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E7E96-2B78-4B88-BE16-860512EF3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E154-3299-4551-8A47-A8A9AC490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34173-0267-4E52-A740-310DFE122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4965-2634-4B56-BAB7-25C4BDA39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6442-2ED4-4B8F-89A0-9ED0A2DE1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D51B1-B87D-41C6-AFF2-83DCFEC87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5DBC-374C-4C0D-AE97-B932BA53A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711A-B357-42CD-93C6-C32535F30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308B-04C4-4CD9-8AB8-570F83E9E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00CA-E9E9-46E0-9C6C-2B8706B2C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A370-6607-4539-B825-425C0D1BD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824FF-D05F-45D3-9D0B-2B2C643E1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43A8-5EFA-4497-853F-207DC6AE6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B5FEE-1310-4000-BA53-1106E23DF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4CFC-3EE0-40BA-85DF-ECF73FA21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60E5-8223-47B0-9473-2B59409DA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1474439-CA57-4358-95FA-2D6B3AA5C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E:\&#1082;&#1086;&#1085;&#1082;&#1091;&#1088;&#1089;%20&#1084;&#1091;&#1083;&#1100;&#1090;&#1080;&#1084;&#1077;&#1076;&#1080;&#1081;&#1085;&#1099;&#1093;%20&#1091;&#1088;&#1086;&#1082;&#1086;&#1074;\&#1048;&#1075;&#1088;&#1072;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000240"/>
            <a:ext cx="7772400" cy="237648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урока математики</a:t>
            </a:r>
            <a:b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Решаем уравнение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42938" y="1214438"/>
            <a:ext cx="82153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Выполнить действие в правой части. Записать полученное уравнение.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Какое действие дано в уравнении?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Как называются числа в этом уравнении?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Что неизвестно?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Как найти неизвестное? Вспомни правило.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Вычисли неизвестное.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Выполни проверку.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Физкультминутка</a:t>
            </a:r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1219200" y="457200"/>
            <a:ext cx="1150938" cy="1081088"/>
          </a:xfrm>
          <a:prstGeom prst="ellipse">
            <a:avLst/>
          </a:prstGeom>
          <a:gradFill rotWithShape="1">
            <a:gsLst>
              <a:gs pos="0">
                <a:srgbClr val="99CC00"/>
              </a:gs>
              <a:gs pos="100000">
                <a:srgbClr val="47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6858000" y="533400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914400" y="4648200"/>
            <a:ext cx="1438275" cy="1584325"/>
          </a:xfrm>
          <a:prstGeom prst="diamond">
            <a:avLst/>
          </a:prstGeom>
          <a:gradFill rotWithShape="1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" name="Игр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0648E-6 L 0.00798 -0.66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G0" fmla="+- 0 0 0"/>
              <a:gd name="G1" fmla="sin 10800 -25482"/>
              <a:gd name="G2" fmla="cos 10800 -25482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599 w 21600"/>
              <a:gd name="T1" fmla="*/ 10726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0784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4643438" y="3429000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736 -0.07468 C 0.3507 -0.33202 0.17691 -0.52671 -0.02222 -0.5022 C -0.21302 -0.48139 -0.3717 -0.27792 -0.35573 -0.0259 C -0.3434 0.20717 -0.19635 0.39584 -0.01753 0.37665 C 0.14566 0.35792 0.28438 0.18428 0.27309 -0.03306 C 0.26233 -0.23075 0.13768 -0.3933 -0.01458 -0.37873 C -0.15399 -0.36254 -0.27031 -0.21873 -0.25955 -0.03561 C -0.25139 0.12855 -0.15069 0.26636 -0.02691 0.24948 C 0.08716 0.23815 0.18403 0.12763 0.17743 -0.02173 C 0.16858 -0.1526 0.09097 -0.2659 -0.00729 -0.25295 C -0.09288 -0.24601 -0.17118 -0.15977 -0.16493 -0.04578 C -0.15989 0.04948 -0.10503 0.13225 -0.03316 0.12647 C 0.02604 0.12116 0.08386 0.06659 0.07847 -0.00948 C 0.07674 -0.07214 0.04323 -0.13341 0.00052 -0.13225 C -0.03472 -0.12532 -0.06771 -0.10312 -0.06979 -0.0585 C -0.06909 -0.02983 -0.05903 -0.00509 -0.04132 0.00116 C -0.03055 0.00486 -0.02656 0.00185 -0.01719 -0.00162 " pathEditMode="relative" rAng="-503041" ptsTypes="fffffffffffffffff">
                                      <p:cBhvr>
                                        <p:cTn id="10" dur="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ls" descr="butterfly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460576">
            <a:off x="7270750" y="487363"/>
            <a:ext cx="800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Роза открываеис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643313"/>
            <a:ext cx="2160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5251 C -0.16163 0.04118 -0.26563 0.04604 -0.36892 0.0539 C -0.38438 0.05691 -0.4 0.05783 -0.41563 0.05899 C -0.42413 0.06246 -0.43299 0.06501 -0.44184 0.06662 C -0.45469 0.07287 -0.46927 0.07264 -0.48264 0.07588 C -0.48681 0.07541 -0.49115 0.07634 -0.49514 0.07449 C -0.49618 0.07403 -0.49375 0.07171 -0.49427 0.07056 C -0.49479 0.0694 -0.49618 0.06986 -0.49722 0.0694 C -0.52014 0.07033 -0.53004 0.07171 -0.54965 0.07842 C -0.55261 0.08097 -0.55504 0.08212 -0.55833 0.08351 C -0.55938 0.08444 -0.56024 0.08536 -0.56129 0.08606 C -0.5625 0.08675 -0.56389 0.08652 -0.56511 0.08744 C -0.56875 0.08999 -0.57066 0.09461 -0.57379 0.09785 C -0.5757 0.0997 -0.57969 0.10294 -0.57969 0.10294 C -0.58299 0.10965 -0.58785 0.11405 -0.59132 0.12099 C -0.59288 0.12422 -0.59514 0.13139 -0.59514 0.13139 C -0.59809 0.14944 -0.60191 0.16702 -0.61163 0.18067 C -0.61424 0.19015 -0.61858 0.19848 -0.62136 0.20773 C -0.62535 0.22138 -0.62274 0.22068 -0.63021 0.23364 C -0.63108 0.24266 -0.63316 0.24937 -0.63698 0.25677 C -0.63837 0.2688 -0.6434 0.28013 -0.6467 0.2917 C -0.64931 0.30049 -0.65017 0.30997 -0.65243 0.319 C -0.65313 0.33264 -0.65434 0.3456 -0.65642 0.35901 C -0.6559 0.39926 -0.65556 0.43327 -0.65347 0.47167 C -0.65313 0.47791 -0.65295 0.49272 -0.65156 0.50128 C -0.6507 0.50706 -0.64757 0.51816 -0.64757 0.51816 C -0.64722 0.52071 -0.64722 0.52348 -0.6467 0.52603 C -0.64636 0.52788 -0.64514 0.52927 -0.64479 0.53112 C -0.6441 0.53482 -0.64427 0.53875 -0.64375 0.54268 C -0.64201 0.55517 -0.63698 0.56443 -0.63108 0.57391 C -0.62969 0.59126 -0.62639 0.60838 -0.62136 0.62434 C -0.61945 0.63035 -0.61597 0.63405 -0.61372 0.63984 C -0.61146 0.64539 -0.61024 0.6521 -0.60677 0.65649 C -0.60521 0.66644 -0.60677 0.65996 -0.6 0.67338 C -0.59427 0.68495 -0.5908 0.7016 -0.57969 0.70438 C -0.57396 0.71479 -0.58021 0.706 -0.57188 0.71085 C -0.56997 0.71201 -0.56892 0.71479 -0.56701 0.71617 C -0.56285 0.71918 -0.55851 0.7208 -0.55434 0.72381 C -0.5533 0.7245 -0.55243 0.72543 -0.55156 0.72635 C -0.55052 0.72751 -0.54983 0.72936 -0.54861 0.73028 C -0.54618 0.73213 -0.54323 0.73237 -0.5408 0.73422 C -0.53733 0.73676 -0.53455 0.74093 -0.53108 0.74324 C -0.52396 0.74786 -0.51545 0.74879 -0.50781 0.74972 C -0.49774 0.75342 -0.48785 0.75573 -0.47778 0.75874 C -0.45799 0.76452 -0.48056 0.75804 -0.46701 0.76406 C -0.46076 0.76683 -0.45295 0.76706 -0.4467 0.76776 C -0.4375 0.771 -0.42899 0.77215 -0.41945 0.77308 C -0.34445 0.77215 -0.26945 0.7747 -0.19514 0.76521 C -0.19167 0.76406 -0.18785 0.76082 -0.18455 0.76012 C -0.17118 0.75689 -0.15729 0.75619 -0.14375 0.75365 C -0.13611 0.74995 -0.13715 0.74393 -0.13212 0.73931 C -0.12882 0.7363 -0.11858 0.72681 -0.11458 0.7252 C -0.11354 0.72427 -0.1125 0.72381 -0.11163 0.72265 C -0.11076 0.72149 -0.11059 0.71964 -0.10972 0.71872 C -0.10712 0.71571 -0.10208 0.71108 -0.09913 0.70831 C -0.09757 0.70253 -0.09566 0.70438 -0.09236 0.70068 C -0.08785 0.69559 -0.08559 0.68818 -0.0816 0.6824 C -0.07917 0.67361 -0.07708 0.66737 -0.07587 0.65788 C -0.07552 0.63035 -0.07483 0.6026 -0.07483 0.57507 C -0.07483 0.55888 -0.08316 0.51955 -0.07188 0.50012 C -0.07049 0.49202 -0.06927 0.47861 -0.06406 0.47421 C -0.06285 0.46889 -0.06233 0.46265 -0.0592 0.45871 C -0.05816 0.45409 -0.05799 0.44877 -0.05642 0.44437 C -0.05504 0.44044 -0.05313 0.43674 -0.05156 0.43281 C -0.0507 0.41823 -0.05052 0.40343 -0.04965 0.38885 C -0.04896 0.37752 -0.04531 0.36619 -0.04375 0.35508 C -0.04271 0.34699 -0.04219 0.33866 -0.0408 0.33056 C -0.04271 0.21467 -0.04184 0.28916 -0.04184 0.10687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68864E-7 C -0.00573 0.00764 -0.00972 0.01226 -0.01649 0.01805 C -0.02743 0.02753 -0.02014 0.02406 -0.02517 0.02984 C -0.03003 0.0354 -0.03524 0.03933 -0.04062 0.04396 C -0.04757 0.04997 -0.05104 0.05876 -0.0592 0.062 C -0.06215 0.06639 -0.06562 0.06848 -0.06892 0.07241 C -0.075 0.07981 -0.07986 0.08883 -0.08541 0.09693 C -0.08784 0.1004 -0.09045 0.10387 -0.09305 0.10734 C -0.09444 0.10919 -0.09705 0.11243 -0.09705 0.11243 C -0.10017 0.12654 -0.11163 0.12792 -0.11927 0.13579 C -0.12222 0.13903 -0.1243 0.14435 -0.12708 0.14736 C -0.12847 0.14874 -0.13038 0.14897 -0.13212 0.15013 C -0.13837 0.15499 -0.1368 0.16216 -0.14375 0.16424 C -0.14583 0.16771 -0.15069 0.17604 -0.15434 0.17858 C -0.16666 0.18691 -0.15573 0.17419 -0.16788 0.18622 C -0.17274 0.19084 -0.17187 0.19455 -0.1776 0.19663 C -0.18298 0.2038 -0.18698 0.21259 -0.19236 0.21999 C -0.19427 0.23156 -0.20382 0.24081 -0.20955 0.2496 C -0.21198 0.25839 -0.20903 0.25006 -0.2184 0.26001 C -0.22048 0.26232 -0.22187 0.26579 -0.22413 0.26787 C -0.22778 0.27134 -0.23212 0.27319 -0.23576 0.2769 C -0.23958 0.28638 -0.23541 0.27875 -0.24271 0.28337 C -0.24913 0.2873 -0.25347 0.29401 -0.26007 0.29748 C -0.26406 0.3065 -0.26562 0.30303 -0.26979 0.30905 C -0.2809 0.32501 -0.27274 0.31969 -0.28333 0.32478 C -0.28819 0.33056 -0.28524 0.33126 -0.29218 0.33496 C -0.30486 0.34884 -0.31389 0.36873 -0.32708 0.38168 C -0.32934 0.384 -0.33246 0.38469 -0.33489 0.38677 C -0.33559 0.38816 -0.33663 0.38909 -0.3368 0.39071 C -0.33715 0.39556 -0.3335 0.40135 -0.33784 0.39325 C -0.33298 0.39094 -0.32795 0.3914 -0.32413 0.38677 C -0.3309 0.38353 -0.32899 0.38862 -0.33385 0.39464 C -0.3375 0.39926 -0.33593 0.39695 -0.33871 0.40111 C -0.34132 0.41014 -0.33767 0.3995 -0.34271 0.40736 C -0.35069 0.41962 -0.34288 0.41199 -0.34948 0.41777 C -0.35069 0.42494 -0.3526 0.43049 -0.35729 0.43466 C -0.35764 0.43604 -0.35781 0.43743 -0.35816 0.43859 C -0.35903 0.44113 -0.36041 0.44345 -0.36111 0.44622 C -0.36163 0.4483 -0.36111 0.45085 -0.36198 0.4527 C -0.36284 0.45501 -0.36493 0.45594 -0.36597 0.45802 C -0.36892 0.46334 -0.37153 0.46889 -0.37378 0.47467 C -0.37465 0.47676 -0.37482 0.47907 -0.37569 0.48115 C -0.38073 0.49202 -0.37673 0.47861 -0.38055 0.48902 C -0.38489 0.50105 -0.38593 0.51562 -0.39305 0.5251 C -0.39479 0.53135 -0.39583 0.53852 -0.4 0.54199 C -0.40173 0.55009 -0.40607 0.55795 -0.41059 0.56396 C -0.41232 0.57067 -0.41423 0.57923 -0.41736 0.58478 C -0.41875 0.58733 -0.41996 0.58987 -0.42135 0.59242 C -0.42205 0.5938 -0.42326 0.59635 -0.42326 0.59635 C -0.42413 0.60213 -0.42604 0.61115 -0.42899 0.61578 C -0.43593 0.62642 -0.43212 0.61786 -0.43576 0.62735 C -0.43698 0.63799 -0.4368 0.63868 -0.44357 0.64423 C -0.44462 0.65094 -0.446 0.65603 -0.44948 0.66112 C -0.45208 0.6713 -0.45538 0.6861 -0.46198 0.69212 C -0.46666 0.70068 -0.47153 0.70761 -0.47569 0.71664 C -0.47934 0.72404 -0.48159 0.73491 -0.48628 0.74116 C -0.48993 0.74601 -0.49357 0.75157 -0.49705 0.75665 C -0.49774 0.75758 -0.49982 0.75943 -0.49896 0.75943 C -0.41805 0.75989 -0.33715 0.75851 -0.25625 0.75804 C -0.22569 0.7518 -0.25816 0.75804 -0.17882 0.7555 C -0.09288 0.75272 -0.00712 0.75342 0.07865 0.75295 C 0.07448 0.74879 0.07101 0.74555 0.06615 0.7437 C 0.06285 0.74092 0.0599 0.73722 0.05643 0.73468 C 0.05191 0.73121 0.04375 0.73167 0.03889 0.73098 C 0.029 0.7208 0.00573 0.71964 -0.00677 0.71664 C -0.01198 0.71132 -0.01701 0.71155 -0.02326 0.71016 C -0.02882 0.70553 -0.03333 0.7053 -0.03975 0.70368 C -0.05607 0.6905 -0.03003 0.71039 -0.05243 0.69859 C -0.05347 0.69813 -0.0533 0.69559 -0.05434 0.69466 C -0.05607 0.69327 -0.05833 0.69327 -0.06007 0.69212 C -0.07326 0.68333 -0.06267 0.68703 -0.07274 0.68425 C -0.08368 0.67338 -0.09375 0.65996 -0.10677 0.65464 C -0.11562 0.63961 -0.10382 0.65742 -0.12222 0.64284 C -0.1243 0.64123 -0.125 0.63729 -0.12708 0.63521 C -0.14861 0.61347 -0.13593 0.63012 -0.15347 0.61439 C -0.16562 0.60352 -0.17587 0.58756 -0.18837 0.57692 C -0.19114 0.57437 -0.19479 0.57391 -0.19791 0.57183 C -0.21041 0.56327 -0.21284 0.5517 -0.22708 0.54985 C -0.23889 0.53227 -0.23975 0.53667 -0.2533 0.52649 C -0.26284 0.51932 -0.26909 0.51076 -0.2776 0.50313 C -0.2901 0.49202 -0.30087 0.48508 -0.31354 0.47606 C -0.3375 0.45918 -0.30659 0.47838 -0.33003 0.45663 C -0.3335 0.45339 -0.33784 0.45224 -0.34166 0.45015 C -0.34982 0.43419 -0.35295 0.43651 -0.36597 0.42957 C -0.37656 0.41384 -0.38923 0.40204 -0.40278 0.39071 C -0.4118 0.38307 -0.41701 0.38423 -0.42517 0.37243 C -0.44409 0.3449 -0.45625 0.31044 -0.47378 0.28198 C -0.47534 0.26996 -0.47899 0.27551 -0.48246 0.26394 C -0.48281 0.26001 -0.48177 0.25561 -0.48333 0.25214 C -0.4842 0.25029 -0.48715 0.25284 -0.48819 0.25099 C -0.48993 0.24775 -0.48923 0.24289 -0.49028 0.23919 C -0.49305 0.22878 -0.49514 0.22184 -0.50191 0.21606 C -0.50312 0.20449 -0.50573 0.20634 -0.50955 0.19801 C -0.51146 0.19385 -0.51302 0.18946 -0.51441 0.18506 C -0.51493 0.18344 -0.51475 0.18136 -0.51545 0.17974 C -0.52031 0.16887 -0.52534 0.15846 -0.53003 0.14736 C -0.53316 0.13995 -0.53854 0.13533 -0.54166 0.12816 C -0.54687 0.1159 -0.54514 0.11196 -0.5533 0.10479 C -0.55677 0.09045 -0.55364 0.08837 -0.56302 0.07888 C -0.56423 0.06639 -0.56736 0.05714 -0.57465 0.04904 C -0.57691 0.04141 -0.57708 0.03031 -0.58333 0.02707 C -0.58472 0.02013 -0.58646 0.00879 -0.59218 0.00648 C -0.59705 -0.0067 -0.59896 -0.02683 -0.61059 -0.03238 C -0.61284 -0.04117 -0.60972 -0.03261 -0.61441 -0.03747 C -0.621 -0.04441 -0.60989 -0.03978 -0.62222 -0.04279 C -0.62882 -0.04857 -0.63906 -0.04834 -0.64653 -0.04927 C -0.64948 -0.05089 -0.65225 -0.0532 -0.65521 -0.05436 C -0.66823 -0.05945 -0.65903 -0.05227 -0.66597 -0.05829 C -0.66666 -0.05968 -0.66823 -0.0606 -0.66788 -0.06222 C -0.66753 -0.06361 -0.66597 -0.06315 -0.66493 -0.06338 C -0.65937 -0.06407 -0.65399 -0.0643 -0.64843 -0.06477 C -0.59965 -0.06338 -0.55139 -0.06384 -0.50278 -0.06985 C -0.32725 -0.09137 -0.15017 -0.06985 0.02622 -0.06985 " pathEditMode="relative" ptsTypes="fffffffffffffffffffffffffffffffffffffffffffffffffffffffffffffff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8.1078E-6 L -0.33073 0.39857 " pathEditMode="relative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57175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с учебником:</a:t>
            </a:r>
            <a:b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Самостоятельная</a:t>
            </a:r>
            <a:r>
              <a:rPr lang="ru-RU" sz="4800" dirty="0" smtClean="0">
                <a:solidFill>
                  <a:srgbClr val="002060"/>
                </a:solidFill>
              </a:rPr>
              <a:t> работа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857250"/>
            <a:ext cx="4714875" cy="6000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5" y="857250"/>
            <a:ext cx="4429125" cy="600075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TextBox 15"/>
          <p:cNvSpPr txBox="1">
            <a:spLocks noChangeArrowheads="1"/>
          </p:cNvSpPr>
          <p:nvPr/>
        </p:nvSpPr>
        <p:spPr bwMode="auto">
          <a:xfrm>
            <a:off x="428625" y="2428875"/>
            <a:ext cx="3857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2060"/>
                </a:solidFill>
                <a:latin typeface="Arial" charset="0"/>
                <a:cs typeface="Arial" charset="0"/>
              </a:rPr>
              <a:t>70+х=900:9</a:t>
            </a:r>
          </a:p>
          <a:p>
            <a:pPr algn="ctr"/>
            <a:endParaRPr lang="ru-RU" sz="4800" b="1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4800" b="1">
                <a:solidFill>
                  <a:srgbClr val="002060"/>
                </a:solidFill>
                <a:latin typeface="Arial" charset="0"/>
                <a:cs typeface="Arial" charset="0"/>
              </a:rPr>
              <a:t>С+35=120*4</a:t>
            </a:r>
          </a:p>
        </p:txBody>
      </p:sp>
      <p:sp>
        <p:nvSpPr>
          <p:cNvPr id="16390" name="TextBox 16"/>
          <p:cNvSpPr txBox="1">
            <a:spLocks noChangeArrowheads="1"/>
          </p:cNvSpPr>
          <p:nvPr/>
        </p:nvSpPr>
        <p:spPr bwMode="auto">
          <a:xfrm>
            <a:off x="4500563" y="2286000"/>
            <a:ext cx="4643437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2060"/>
                </a:solidFill>
                <a:latin typeface="Arial" charset="0"/>
                <a:cs typeface="Arial" charset="0"/>
              </a:rPr>
              <a:t> у+(90-49)=800:4</a:t>
            </a:r>
          </a:p>
          <a:p>
            <a:pPr algn="ctr"/>
            <a:endParaRPr lang="ru-RU" sz="3600" b="1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/>
            <a:endParaRPr lang="ru-RU" sz="4800" b="1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4800" b="1">
                <a:solidFill>
                  <a:srgbClr val="002060"/>
                </a:solidFill>
                <a:latin typeface="Arial" charset="0"/>
                <a:cs typeface="Arial" charset="0"/>
              </a:rPr>
              <a:t>60:2+х=15*3</a:t>
            </a:r>
          </a:p>
          <a:p>
            <a:pPr algn="ctr"/>
            <a:endParaRPr lang="ru-RU" sz="36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</a:t>
            </a:r>
            <a:r>
              <a:rPr lang="ru-RU" sz="4800" dirty="0" smtClean="0">
                <a:solidFill>
                  <a:srgbClr val="002060"/>
                </a:solidFill>
              </a:rPr>
              <a:t> себя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857250"/>
            <a:ext cx="4714875" cy="6000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70+х=900:9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70+х=100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х=100-70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х=30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70+30=900:9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100=100</a:t>
            </a: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с+35=120*4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с+35=480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с=480-35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с=445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445+35=120*4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480=480</a:t>
            </a: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857250"/>
            <a:ext cx="4429125" cy="600075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4500563" y="785813"/>
            <a:ext cx="4643437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у+(90-49)=800:4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у+41=200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у=200-41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у=159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159+(90-49)=800:4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           200=200</a:t>
            </a:r>
          </a:p>
          <a:p>
            <a:pPr algn="ctr"/>
            <a:endParaRPr lang="ru-RU" sz="2800" b="1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60:2+х=15*3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30+х=45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х=45-30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х=15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60:2+15=15*3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      45=45</a:t>
            </a:r>
          </a:p>
          <a:p>
            <a:pPr algn="ctr"/>
            <a:endParaRPr lang="ru-RU" sz="28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H="1" flipV="1">
            <a:off x="0" y="3857625"/>
            <a:ext cx="91440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907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0" y="4887913"/>
            <a:ext cx="20320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j0343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13325"/>
            <a:ext cx="17557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5004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0" y="1071563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В трёх школах учатся </a:t>
            </a:r>
            <a:r>
              <a:rPr lang="ru-RU" sz="3600" b="1">
                <a:solidFill>
                  <a:srgbClr val="FF0000"/>
                </a:solidFill>
                <a:latin typeface="Arial" charset="0"/>
                <a:cs typeface="Arial" charset="0"/>
              </a:rPr>
              <a:t>3600</a:t>
            </a: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 человек.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В первой школе учится </a:t>
            </a:r>
            <a:r>
              <a:rPr lang="ru-RU" sz="3600" b="1">
                <a:solidFill>
                  <a:srgbClr val="FF0000"/>
                </a:solidFill>
                <a:latin typeface="Arial" charset="0"/>
                <a:cs typeface="Arial" charset="0"/>
              </a:rPr>
              <a:t>1265</a:t>
            </a: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 человек,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а во второй школе - на </a:t>
            </a:r>
            <a:r>
              <a:rPr lang="ru-RU" sz="3600" b="1">
                <a:solidFill>
                  <a:srgbClr val="FF0000"/>
                </a:solidFill>
                <a:latin typeface="Arial" charset="0"/>
                <a:cs typeface="Arial" charset="0"/>
              </a:rPr>
              <a:t>348</a:t>
            </a: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 человек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больше, чем в первой.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Сколько учеников учится в третьей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школе?</a:t>
            </a:r>
            <a:endParaRPr lang="ru-RU" sz="3600"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0063" y="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Задача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55650" y="3357563"/>
            <a:ext cx="7993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755650" y="3284538"/>
            <a:ext cx="0" cy="73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748713" y="3284538"/>
            <a:ext cx="0" cy="71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6372225" y="3284538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900113" y="2781300"/>
            <a:ext cx="7399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3200">
                <a:solidFill>
                  <a:srgbClr val="800000"/>
                </a:solidFill>
                <a:latin typeface="Arial" charset="0"/>
              </a:rPr>
              <a:t>I </a:t>
            </a:r>
            <a:r>
              <a:rPr lang="ru-RU" sz="3200">
                <a:solidFill>
                  <a:srgbClr val="800000"/>
                </a:solidFill>
                <a:latin typeface="Arial" charset="0"/>
              </a:rPr>
              <a:t>шк.</a:t>
            </a:r>
            <a:r>
              <a:rPr lang="en-US" sz="3200">
                <a:solidFill>
                  <a:srgbClr val="800000"/>
                </a:solidFill>
                <a:latin typeface="Arial" charset="0"/>
              </a:rPr>
              <a:t>        </a:t>
            </a:r>
            <a:r>
              <a:rPr lang="ru-RU" sz="3200">
                <a:solidFill>
                  <a:srgbClr val="800000"/>
                </a:solidFill>
                <a:latin typeface="Arial" charset="0"/>
              </a:rPr>
              <a:t>  </a:t>
            </a:r>
            <a:r>
              <a:rPr lang="en-US" sz="3200">
                <a:solidFill>
                  <a:srgbClr val="800000"/>
                </a:solidFill>
                <a:latin typeface="Arial" charset="0"/>
              </a:rPr>
              <a:t>  </a:t>
            </a:r>
            <a:r>
              <a:rPr lang="ru-RU" sz="3200">
                <a:solidFill>
                  <a:srgbClr val="800000"/>
                </a:solidFill>
                <a:latin typeface="Arial" charset="0"/>
              </a:rPr>
              <a:t>    </a:t>
            </a:r>
            <a:r>
              <a:rPr lang="en-US" sz="3200">
                <a:solidFill>
                  <a:srgbClr val="800000"/>
                </a:solidFill>
                <a:latin typeface="Arial" charset="0"/>
              </a:rPr>
              <a:t>II </a:t>
            </a:r>
            <a:r>
              <a:rPr lang="ru-RU" sz="3200">
                <a:solidFill>
                  <a:srgbClr val="800000"/>
                </a:solidFill>
                <a:latin typeface="Arial" charset="0"/>
              </a:rPr>
              <a:t>шк.</a:t>
            </a:r>
            <a:r>
              <a:rPr lang="en-US" sz="3200">
                <a:solidFill>
                  <a:srgbClr val="800000"/>
                </a:solidFill>
                <a:latin typeface="Arial" charset="0"/>
              </a:rPr>
              <a:t>                   III</a:t>
            </a:r>
            <a:r>
              <a:rPr lang="ru-RU" sz="3200">
                <a:solidFill>
                  <a:srgbClr val="800000"/>
                </a:solidFill>
                <a:latin typeface="Arial" charset="0"/>
              </a:rPr>
              <a:t> шк.</a:t>
            </a:r>
          </a:p>
        </p:txBody>
      </p:sp>
      <p:sp>
        <p:nvSpPr>
          <p:cNvPr id="75786" name="Arc 10"/>
          <p:cNvSpPr>
            <a:spLocks/>
          </p:cNvSpPr>
          <p:nvPr/>
        </p:nvSpPr>
        <p:spPr bwMode="auto">
          <a:xfrm rot="13519123" flipV="1">
            <a:off x="1929606" y="442119"/>
            <a:ext cx="5565775" cy="5614988"/>
          </a:xfrm>
          <a:custGeom>
            <a:avLst/>
            <a:gdLst>
              <a:gd name="T0" fmla="*/ 0 w 23231"/>
              <a:gd name="T1" fmla="*/ 2147483647 h 22714"/>
              <a:gd name="T2" fmla="*/ 2147483647 w 23231"/>
              <a:gd name="T3" fmla="*/ 2147483647 h 22714"/>
              <a:gd name="T4" fmla="*/ 2147483647 w 23231"/>
              <a:gd name="T5" fmla="*/ 2147483647 h 22714"/>
              <a:gd name="T6" fmla="*/ 0 60000 65536"/>
              <a:gd name="T7" fmla="*/ 0 60000 65536"/>
              <a:gd name="T8" fmla="*/ 0 60000 65536"/>
              <a:gd name="T9" fmla="*/ 0 w 23231"/>
              <a:gd name="T10" fmla="*/ 0 h 22714"/>
              <a:gd name="T11" fmla="*/ 23231 w 23231"/>
              <a:gd name="T12" fmla="*/ 22714 h 227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31" h="22714" fill="none" extrusionOk="0">
                <a:moveTo>
                  <a:pt x="-1" y="61"/>
                </a:moveTo>
                <a:cubicBezTo>
                  <a:pt x="542" y="20"/>
                  <a:pt x="1086" y="-1"/>
                  <a:pt x="1631" y="0"/>
                </a:cubicBezTo>
                <a:cubicBezTo>
                  <a:pt x="13560" y="0"/>
                  <a:pt x="23231" y="9670"/>
                  <a:pt x="23231" y="21600"/>
                </a:cubicBezTo>
                <a:cubicBezTo>
                  <a:pt x="23231" y="21971"/>
                  <a:pt x="23221" y="22342"/>
                  <a:pt x="23202" y="22714"/>
                </a:cubicBezTo>
              </a:path>
              <a:path w="23231" h="22714" stroke="0" extrusionOk="0">
                <a:moveTo>
                  <a:pt x="-1" y="61"/>
                </a:moveTo>
                <a:cubicBezTo>
                  <a:pt x="542" y="20"/>
                  <a:pt x="1086" y="-1"/>
                  <a:pt x="1631" y="0"/>
                </a:cubicBezTo>
                <a:cubicBezTo>
                  <a:pt x="13560" y="0"/>
                  <a:pt x="23231" y="9670"/>
                  <a:pt x="23231" y="21600"/>
                </a:cubicBezTo>
                <a:cubicBezTo>
                  <a:pt x="23231" y="21971"/>
                  <a:pt x="23221" y="22342"/>
                  <a:pt x="23202" y="22714"/>
                </a:cubicBezTo>
                <a:lnTo>
                  <a:pt x="1631" y="21600"/>
                </a:lnTo>
                <a:close/>
              </a:path>
            </a:pathLst>
          </a:custGeom>
          <a:noFill/>
          <a:ln w="38100" cmpd="dbl">
            <a:solidFill>
              <a:srgbClr val="3366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3924300" y="9525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>
              <a:latin typeface="Arial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35375" y="908050"/>
            <a:ext cx="205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333399"/>
                </a:solidFill>
                <a:latin typeface="Arial" charset="0"/>
              </a:rPr>
              <a:t>3600 чел</a:t>
            </a:r>
            <a:r>
              <a:rPr lang="ru-RU" sz="3200" b="1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1619250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500" y="3214688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15063" y="3214688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57250" y="3500438"/>
            <a:ext cx="2214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1265 чел.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43250" y="3571875"/>
            <a:ext cx="3071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? на 348 чел. больше, </a:t>
            </a:r>
          </a:p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чем в </a:t>
            </a:r>
            <a:r>
              <a:rPr lang="en-US" sz="3200" b="1">
                <a:solidFill>
                  <a:srgbClr val="002060"/>
                </a:solidFill>
                <a:latin typeface="Arial" charset="0"/>
                <a:cs typeface="Arial" charset="0"/>
              </a:rPr>
              <a:t>I</a:t>
            </a:r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 шк.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500938" y="3571875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2" name="Овал 21"/>
          <p:cNvSpPr/>
          <p:nvPr/>
        </p:nvSpPr>
        <p:spPr>
          <a:xfrm>
            <a:off x="8572500" y="3214688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42938" y="3214688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6" grpId="0" animBg="1"/>
      <p:bldP spid="75788" grpId="0"/>
      <p:bldP spid="18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j0398129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677988" cy="1812925"/>
          </a:xfrm>
          <a:noFill/>
        </p:spPr>
      </p:pic>
      <p:pic>
        <p:nvPicPr>
          <p:cNvPr id="20483" name="Picture 6" descr="j0290709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112000" y="4887913"/>
            <a:ext cx="2032000" cy="1970087"/>
          </a:xfrm>
          <a:noFill/>
        </p:spPr>
      </p:pic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2124075" y="0"/>
            <a:ext cx="6627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1265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 +</a:t>
            </a:r>
            <a:r>
              <a:rPr lang="ru-RU" sz="3200" b="1" u="sng">
                <a:solidFill>
                  <a:srgbClr val="002060"/>
                </a:solidFill>
                <a:latin typeface="Tahoma" pitchFamily="34" charset="0"/>
              </a:rPr>
              <a:t>  348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    1613 ( чел.) – во </a:t>
            </a:r>
            <a:r>
              <a:rPr lang="en-US" sz="3200" b="1">
                <a:solidFill>
                  <a:srgbClr val="002060"/>
                </a:solidFill>
                <a:latin typeface="Tahoma" pitchFamily="34" charset="0"/>
              </a:rPr>
              <a:t>II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школе</a:t>
            </a:r>
            <a:r>
              <a:rPr lang="ru-RU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1187450" y="1466850"/>
            <a:ext cx="86661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002060"/>
              </a:buClr>
              <a:buFontTx/>
              <a:buAutoNum type="arabicParenR" startAt="2"/>
            </a:pPr>
            <a:r>
              <a:rPr lang="ru-RU" sz="3200" b="1">
                <a:latin typeface="Tahoma" pitchFamily="34" charset="0"/>
              </a:rPr>
              <a:t>  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1265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+</a:t>
            </a:r>
            <a:r>
              <a:rPr lang="ru-RU" sz="3200" b="1" u="sng">
                <a:solidFill>
                  <a:srgbClr val="002060"/>
                </a:solidFill>
                <a:latin typeface="Tahoma" pitchFamily="34" charset="0"/>
              </a:rPr>
              <a:t> 1613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   2878 ( чел.) – в </a:t>
            </a:r>
            <a:r>
              <a:rPr lang="en-US" sz="3200" b="1">
                <a:solidFill>
                  <a:srgbClr val="002060"/>
                </a:solidFill>
                <a:latin typeface="Tahoma" pitchFamily="34" charset="0"/>
              </a:rPr>
              <a:t>I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и во </a:t>
            </a:r>
            <a:r>
              <a:rPr lang="en-US" sz="3200" b="1">
                <a:solidFill>
                  <a:srgbClr val="002060"/>
                </a:solidFill>
                <a:latin typeface="Tahoma" pitchFamily="34" charset="0"/>
              </a:rPr>
              <a:t>II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школах.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1187450" y="3124200"/>
            <a:ext cx="71405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3)   _3600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      </a:t>
            </a:r>
            <a:r>
              <a:rPr lang="ru-RU" sz="3200" b="1" u="sng">
                <a:solidFill>
                  <a:srgbClr val="002060"/>
                </a:solidFill>
                <a:latin typeface="Tahoma" pitchFamily="34" charset="0"/>
              </a:rPr>
              <a:t>2878</a:t>
            </a:r>
          </a:p>
          <a:p>
            <a:pPr marL="342900" indent="-342900"/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          722 ( чел.)  - в </a:t>
            </a:r>
            <a:r>
              <a:rPr lang="en-US" sz="3200" b="1">
                <a:solidFill>
                  <a:srgbClr val="002060"/>
                </a:solidFill>
                <a:latin typeface="Tahoma" pitchFamily="34" charset="0"/>
              </a:rPr>
              <a:t>III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школе.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/>
            <a:endParaRPr lang="ru-RU" sz="3200" b="1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20487" name="Oval 33"/>
          <p:cNvSpPr>
            <a:spLocks noChangeArrowheads="1"/>
          </p:cNvSpPr>
          <p:nvPr/>
        </p:nvSpPr>
        <p:spPr bwMode="auto">
          <a:xfrm>
            <a:off x="2916238" y="3068638"/>
            <a:ext cx="142875" cy="1428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Oval 34"/>
          <p:cNvSpPr>
            <a:spLocks noChangeArrowheads="1"/>
          </p:cNvSpPr>
          <p:nvPr/>
        </p:nvSpPr>
        <p:spPr bwMode="auto">
          <a:xfrm>
            <a:off x="2339975" y="3068638"/>
            <a:ext cx="142875" cy="1428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Oval 35"/>
          <p:cNvSpPr>
            <a:spLocks noChangeArrowheads="1"/>
          </p:cNvSpPr>
          <p:nvPr/>
        </p:nvSpPr>
        <p:spPr bwMode="auto">
          <a:xfrm>
            <a:off x="2627313" y="3068638"/>
            <a:ext cx="142875" cy="1428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539750" y="4851400"/>
            <a:ext cx="744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Ответ: 722 человека в </a:t>
            </a:r>
            <a:r>
              <a:rPr lang="en-US" sz="3200" b="1">
                <a:solidFill>
                  <a:srgbClr val="002060"/>
                </a:solidFill>
                <a:latin typeface="Tahoma" pitchFamily="34" charset="0"/>
              </a:rPr>
              <a:t>III</a:t>
            </a:r>
            <a:r>
              <a:rPr lang="ru-RU" sz="3200" b="1">
                <a:solidFill>
                  <a:srgbClr val="002060"/>
                </a:solidFill>
                <a:latin typeface="Tahoma" pitchFamily="34" charset="0"/>
              </a:rPr>
              <a:t> школе.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5" grpId="0"/>
      <p:bldP spid="99356" grpId="0"/>
      <p:bldP spid="99357" grpId="0"/>
      <p:bldP spid="20487" grpId="0" animBg="1"/>
      <p:bldP spid="20488" grpId="0" animBg="1"/>
      <p:bldP spid="20489" grpId="0" animBg="1"/>
      <p:bldP spid="99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059113" y="549275"/>
            <a:ext cx="5834062" cy="59626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3399"/>
                </a:solidFill>
              </a:rPr>
              <a:t/>
            </a:r>
            <a:br>
              <a:rPr lang="ru-RU" sz="4000" b="1" dirty="0" smtClean="0">
                <a:solidFill>
                  <a:srgbClr val="FF3399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Математику, друзья,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любить никак нельзя.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Очень точная наука,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Очень строгая наука,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Интересная наука –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математика!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Рисунок 4" descr="Калькулято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350" y="1455738"/>
            <a:ext cx="19208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3320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</a:t>
            </a:r>
          </a:p>
        </p:txBody>
      </p:sp>
      <p:graphicFrame>
        <p:nvGraphicFramePr>
          <p:cNvPr id="34820" name="Group 4"/>
          <p:cNvGraphicFramePr>
            <a:graphicFrameLocks noGrp="1"/>
          </p:cNvGraphicFramePr>
          <p:nvPr/>
        </p:nvGraphicFramePr>
        <p:xfrm>
          <a:off x="611188" y="2144713"/>
          <a:ext cx="3984625" cy="3976687"/>
        </p:xfrm>
        <a:graphic>
          <a:graphicData uri="http://schemas.openxmlformats.org/drawingml/2006/table">
            <a:tbl>
              <a:tblPr/>
              <a:tblGrid>
                <a:gridCol w="1328737"/>
                <a:gridCol w="1327150"/>
                <a:gridCol w="1328738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38" name="Picture 2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44713"/>
            <a:ext cx="1323975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 descr="3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100" y="2144713"/>
            <a:ext cx="133191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144713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1" name="Picture 25" descr="4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4808538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2" name="Picture 26" descr="5"/>
          <p:cNvPicPr preferRelativeResize="0"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43100" y="3476625"/>
            <a:ext cx="13319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Picture 27" descr="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3476625"/>
            <a:ext cx="13319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4" name="Picture 28" descr="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4808538"/>
            <a:ext cx="13319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29" descr="8"/>
          <p:cNvPicPr preferRelativeResize="0"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43100" y="4808538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6" name="Picture 30" descr="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3476625"/>
            <a:ext cx="13319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7" name="Picture 31" descr="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" y="20891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8" name="Picture 32" descr="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0250" y="2089150"/>
            <a:ext cx="26638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9" name="Picture 33" descr="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1500" y="3517900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0" name="Picture 34" descr="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00250" y="3517900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1" name="Picture 35" descr="1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1500" y="2089150"/>
            <a:ext cx="41433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6351588" y="1628775"/>
            <a:ext cx="957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6000">
              <a:latin typeface="Arial" charset="0"/>
              <a:cs typeface="Arial" charset="0"/>
            </a:endParaRP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643688" y="3143250"/>
            <a:ext cx="1603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FF0000"/>
                </a:solidFill>
                <a:latin typeface="GungsuhChe" pitchFamily="49" charset="-127"/>
                <a:cs typeface="Arial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ПИ100ЛЕТ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100ЛБ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КО100ЧКА</a:t>
            </a:r>
            <a:endParaRPr lang="ru-RU" sz="8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100ЛИЦА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40А</a:t>
            </a:r>
          </a:p>
          <a:p>
            <a:pPr marL="520700" lvl="1" indent="-228600" eaLnBrk="1" hangingPunct="1">
              <a:lnSpc>
                <a:spcPct val="90000"/>
              </a:lnSpc>
              <a:defRPr/>
            </a:pPr>
            <a:endParaRPr lang="ru-RU" sz="4600" dirty="0" smtClean="0">
              <a:solidFill>
                <a:srgbClr val="FFFFFF"/>
              </a:solidFill>
            </a:endParaRP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900113" y="5589588"/>
            <a:ext cx="71437" cy="730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539750" y="5373688"/>
            <a:ext cx="71438" cy="7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22533" name="Picture 15" descr="j023413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072188" y="4214813"/>
            <a:ext cx="1952625" cy="2076450"/>
          </a:xfr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71500" y="214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Ребусы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1500" y="214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Домашнее задание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428625" y="2071688"/>
            <a:ext cx="8429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С. 64 № 313 (написать пояснение);</a:t>
            </a:r>
          </a:p>
          <a:p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          № 315 или 316 (по выбору);</a:t>
            </a:r>
          </a:p>
          <a:p>
            <a:r>
              <a:rPr lang="ru-RU" sz="2800" b="1">
                <a:solidFill>
                  <a:srgbClr val="002060"/>
                </a:solidFill>
                <a:latin typeface="Arial" charset="0"/>
                <a:cs typeface="Arial" charset="0"/>
              </a:rPr>
              <a:t>         придумать усложненное уравнение с неизвестным слагаемым.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Определи  своё настроение </a:t>
            </a: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6372225" y="2420938"/>
            <a:ext cx="13684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6372225" y="2420938"/>
            <a:ext cx="0" cy="863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 flipH="1">
            <a:off x="4932363" y="3284538"/>
            <a:ext cx="14398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4932363" y="3284538"/>
            <a:ext cx="0" cy="7207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3779838" y="4005263"/>
            <a:ext cx="11525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3779838" y="4005263"/>
            <a:ext cx="0" cy="863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2700338" y="4941888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2700338" y="4941888"/>
            <a:ext cx="0" cy="7921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09" name="Picture 5" descr="smile18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5072063"/>
            <a:ext cx="1008063" cy="1008062"/>
          </a:xfrm>
          <a:noFill/>
        </p:spPr>
      </p:pic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6659563" y="2565400"/>
            <a:ext cx="2100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Отлично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2987675" y="5157788"/>
            <a:ext cx="2227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Я устал(а)</a:t>
            </a:r>
          </a:p>
        </p:txBody>
      </p:sp>
      <p:sp>
        <p:nvSpPr>
          <p:cNvPr id="24590" name="Text Box 17"/>
          <p:cNvSpPr txBox="1">
            <a:spLocks noChangeArrowheads="1"/>
          </p:cNvSpPr>
          <p:nvPr/>
        </p:nvSpPr>
        <p:spPr bwMode="auto">
          <a:xfrm>
            <a:off x="4140200" y="4365625"/>
            <a:ext cx="3560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Мне было трудно</a:t>
            </a:r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5076825" y="3573463"/>
            <a:ext cx="424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Я был(а) уверен(а) в себе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8102 C 0.00677 -0.08982 0.00885 -0.09838 0.01319 -0.10718 C 0.01527 -0.12639 0.01267 -0.13195 0.02413 -0.1419 C 0.02656 -0.15833 0.02916 -0.1713 0.04149 -0.17685 C 0.06319 -0.17593 0.08507 -0.17523 0.10677 -0.17384 C 0.10902 -0.17361 0.14375 -0.17732 0.14375 -0.15648 C 0.14375 -0.14676 0.14375 -0.13727 0.14375 -0.12755 " pathEditMode="relative" ptsTypes="ffffffA">
                                      <p:cBhvr>
                                        <p:cTn id="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81 -0.17685 C 0.14583 -0.20255 0.13784 -0.21644 0.14149 -0.25509 C 0.14184 -0.25857 0.14479 -0.26042 0.14583 -0.26366 C 0.14774 -0.26921 0.14878 -0.27523 0.15017 -0.28102 C 0.15416 -0.29699 0.15277 -0.31412 0.15677 -0.33033 C 0.15694 -0.33102 0.16059 -0.34699 0.16111 -0.34769 C 0.1651 -0.35301 0.17882 -0.36551 0.18489 -0.36806 C 0.20607 -0.36713 0.23159 -0.38009 0.24809 -0.36227 C 0.28437 -0.32315 0.22031 -0.38241 0.25885 -0.34769 C 0.25955 -0.34491 0.25972 -0.34144 0.26111 -0.33912 C 0.26267 -0.33634 0.26718 -0.33681 0.26753 -0.33333 C 0.26944 -0.31412 0.26753 -0.29468 0.26753 -0.27523 " pathEditMode="relative" ptsTypes="fffffffffffA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53 -0.27524 C 0.26822 -0.29352 0.26701 -0.31227 0.26961 -0.33033 C 0.27378 -0.35788 0.30954 -0.36389 0.32621 -0.37084 C 0.3427 -0.38542 0.36649 -0.41251 0.38489 -0.42014 C 0.38992 -0.43033 0.39357 -0.4338 0.40225 -0.43751 C 0.42291 -0.4338 0.41631 -0.43866 0.42187 -0.41737 C 0.4243 -0.36991 0.42395 -0.39028 0.42395 -0.35649 " pathEditMode="relative" ptsTypes="ffffffA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96 -0.35648 C 0.42326 -0.35347 0.42396 -0.34769 0.4217 -0.34769 C 0.4191 -0.34769 0.41754 -0.35301 0.41736 -0.35648 C 0.41684 -0.36806 0.4184 -0.37963 0.41962 -0.3912 C 0.42188 -0.41389 0.43629 -0.42477 0.4434 -0.44329 C 0.44844 -0.45671 0.45104 -0.46968 0.46094 -0.47824 C 0.46163 -0.48102 0.46163 -0.48449 0.46302 -0.48681 C 0.46684 -0.49329 0.47604 -0.50417 0.47604 -0.50417 C 0.47778 -0.51088 0.47778 -0.51829 0.48038 -0.52454 C 0.48455 -0.53426 0.4967 -0.54444 0.50434 -0.54769 C 0.51094 -0.55347 0.51649 -0.55602 0.52396 -0.55926 C 0.54063 -0.55833 0.55747 -0.55903 0.57396 -0.55648 C 0.57726 -0.55602 0.58438 -0.5463 0.58472 -0.5419 C 0.58594 -0.52662 0.58472 -0.51111 0.58472 -0.4956 " pathEditMode="relative" ptsTypes="fffffffffffffA">
                                      <p:cBhvr>
                                        <p:cTn id="1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229600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Разминка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85786" y="1643050"/>
            <a:ext cx="1587835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4293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85813" y="1643063"/>
            <a:ext cx="1643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17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4293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1500" y="1643063"/>
            <a:ext cx="2143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Уменьшить число 1700 в 100 раз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1643050"/>
            <a:ext cx="115929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4318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786063" y="1643063"/>
            <a:ext cx="1714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70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64318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643188" y="2000250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(300-90):3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214942" y="1571612"/>
            <a:ext cx="992579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786313" y="1714500"/>
            <a:ext cx="1571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70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43438" y="1928813"/>
            <a:ext cx="2000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1 мин 10с = … 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071670" y="3643314"/>
            <a:ext cx="11144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215206" y="1643050"/>
            <a:ext cx="115929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64368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929438" y="1643063"/>
            <a:ext cx="1500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54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64368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643688" y="2071688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46+х=100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4306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643063" y="3714750"/>
            <a:ext cx="2000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130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43063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643063" y="414337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25*4 + 10*3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000496" y="3714752"/>
            <a:ext cx="124906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</a:t>
            </a:r>
            <a:endParaRPr lang="ru-RU" sz="9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4331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643313" y="3857625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2060"/>
                </a:solidFill>
              </a:rPr>
              <a:t>5600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643313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643313" y="4000500"/>
            <a:ext cx="2000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Увеличить 560 в 10 раз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929322" y="3714752"/>
            <a:ext cx="143661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ы</a:t>
            </a:r>
            <a:endParaRPr lang="ru-RU" sz="9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4356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643563" y="3643313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290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43563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643563" y="4143375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а + 210=500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1" grpId="0"/>
      <p:bldP spid="43" grpId="0" animBg="1"/>
      <p:bldP spid="25" grpId="0" animBg="1"/>
      <p:bldP spid="25" grpId="1" animBg="1"/>
      <p:bldP spid="52" grpId="0"/>
      <p:bldP spid="52" grpId="1"/>
      <p:bldP spid="42" grpId="0" animBg="1"/>
      <p:bldP spid="42" grpId="1" animBg="1"/>
      <p:bldP spid="45" grpId="0"/>
      <p:bldP spid="45" grpId="1"/>
      <p:bldP spid="26" grpId="0" animBg="1"/>
      <p:bldP spid="26" grpId="1" animBg="1"/>
      <p:bldP spid="56" grpId="0"/>
      <p:bldP spid="56" grpId="1"/>
      <p:bldP spid="41" grpId="0" animBg="1"/>
      <p:bldP spid="41" grpId="1" animBg="1"/>
      <p:bldP spid="46" grpId="0"/>
      <p:bldP spid="46" grpId="1"/>
      <p:bldP spid="27" grpId="0" animBg="1"/>
      <p:bldP spid="59" grpId="0"/>
      <p:bldP spid="39" grpId="0" animBg="1"/>
      <p:bldP spid="47" grpId="0"/>
      <p:bldP spid="28" grpId="0" animBg="1"/>
      <p:bldP spid="61" grpId="0"/>
      <p:bldP spid="38" grpId="0" animBg="1"/>
      <p:bldP spid="48" grpId="0"/>
      <p:bldP spid="29" grpId="0" animBg="1"/>
      <p:bldP spid="63" grpId="0"/>
      <p:bldP spid="37" grpId="0" animBg="1"/>
      <p:bldP spid="49" grpId="0"/>
      <p:bldP spid="30" grpId="0" animBg="1"/>
      <p:bldP spid="65" grpId="0"/>
      <p:bldP spid="40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значение выражения.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286125"/>
            <a:ext cx="9215438" cy="1357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i="1" dirty="0" smtClean="0">
                <a:solidFill>
                  <a:srgbClr val="66FFFF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(800:4-600:3)</a:t>
            </a:r>
            <a:r>
              <a:rPr lang="en-US" sz="4800" b="1" dirty="0" smtClean="0">
                <a:solidFill>
                  <a:srgbClr val="002060"/>
                </a:solidFill>
              </a:rPr>
              <a:t>·</a:t>
            </a:r>
            <a:r>
              <a:rPr lang="ru-RU" sz="4800" b="1" dirty="0" smtClean="0">
                <a:solidFill>
                  <a:srgbClr val="002060"/>
                </a:solidFill>
              </a:rPr>
              <a:t>5+(100-3</a:t>
            </a:r>
            <a:r>
              <a:rPr lang="en-US" sz="4800" b="1" dirty="0" smtClean="0">
                <a:solidFill>
                  <a:srgbClr val="002060"/>
                </a:solidFill>
              </a:rPr>
              <a:t>5</a:t>
            </a:r>
            <a:r>
              <a:rPr lang="ru-RU" sz="4800" b="1" dirty="0" smtClean="0">
                <a:solidFill>
                  <a:srgbClr val="002060"/>
                </a:solidFill>
              </a:rPr>
              <a:t>:5)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571625" y="2214563"/>
            <a:ext cx="50006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" charset="0"/>
              </a:rPr>
              <a:t> </a:t>
            </a:r>
            <a:r>
              <a:rPr lang="ru-RU" sz="4000" b="1">
                <a:solidFill>
                  <a:srgbClr val="04FC0A"/>
                </a:solidFill>
                <a:latin typeface="Arial" charset="0"/>
              </a:rPr>
              <a:t>1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571875" y="2000250"/>
            <a:ext cx="5127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4FC0A"/>
                </a:solidFill>
                <a:latin typeface="Arial" charset="0"/>
              </a:rPr>
              <a:t> </a:t>
            </a:r>
            <a:r>
              <a:rPr lang="ru-RU" sz="4000" b="1">
                <a:solidFill>
                  <a:srgbClr val="04FC0A"/>
                </a:solidFill>
                <a:latin typeface="Arial" charset="0"/>
              </a:rPr>
              <a:t>2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214563" y="2214563"/>
            <a:ext cx="5207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" charset="0"/>
              </a:rPr>
              <a:t> </a:t>
            </a:r>
            <a:r>
              <a:rPr lang="ru-RU" sz="4000" b="1">
                <a:solidFill>
                  <a:srgbClr val="04FC0A"/>
                </a:solidFill>
                <a:latin typeface="Arial" charset="0"/>
              </a:rPr>
              <a:t>3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143875" y="2000250"/>
            <a:ext cx="500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4FC0A"/>
                </a:solidFill>
                <a:latin typeface="Arial" charset="0"/>
              </a:rPr>
              <a:t> 4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000875" y="2214563"/>
            <a:ext cx="7143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" charset="0"/>
              </a:rPr>
              <a:t>   </a:t>
            </a:r>
            <a:r>
              <a:rPr lang="ru-RU" sz="4000" b="1">
                <a:solidFill>
                  <a:srgbClr val="04FC0A"/>
                </a:solidFill>
                <a:latin typeface="Arial" charset="0"/>
              </a:rPr>
              <a:t>5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500563" y="2214563"/>
            <a:ext cx="7239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" charset="0"/>
              </a:rPr>
              <a:t>   </a:t>
            </a:r>
            <a:r>
              <a:rPr lang="ru-RU" sz="4000" b="1">
                <a:solidFill>
                  <a:srgbClr val="04FC0A"/>
                </a:solidFill>
                <a:latin typeface="Arial" charset="0"/>
              </a:rPr>
              <a:t>6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4572000" y="18446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>
              <a:latin typeface="Arial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5214938" y="264318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4FC0A"/>
                </a:solidFill>
                <a:latin typeface="Arial" charset="0"/>
              </a:rPr>
              <a:t> 7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86125" y="4929188"/>
            <a:ext cx="1643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solidFill>
                  <a:srgbClr val="FF0000"/>
                </a:solidFill>
                <a:latin typeface="Arial" charset="0"/>
                <a:cs typeface="Arial" charset="0"/>
              </a:rPr>
              <a:t>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  <p:bldP spid="62471" grpId="0"/>
      <p:bldP spid="62472" grpId="0"/>
      <p:bldP spid="62473" grpId="0"/>
      <p:bldP spid="6247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Верю – не верю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1071563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 Число 200 больше числа 2 в 100 раз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1571625"/>
            <a:ext cx="642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Сумма чисел 23 и 65 равна 88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7250" y="3429000"/>
            <a:ext cx="7643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Слагаемое, слагаемое, сумма – название компонентов при сложении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813" y="2071688"/>
            <a:ext cx="800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Чтобы найти неизвестное слагаемое, надо произведение разделить на множитель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7250" y="3000375"/>
            <a:ext cx="764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Если к 1 прибавить 0, то получится 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28688" y="4214813"/>
            <a:ext cx="5643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Действие сложение проверяется вычитанием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28688" y="5072063"/>
            <a:ext cx="6429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Первое слагаемое 40, второе слагаемое 23. Сумма равна 17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7250" y="5929313"/>
            <a:ext cx="6858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" charset="0"/>
                <a:cs typeface="Arial" charset="0"/>
              </a:rPr>
              <a:t>- Если к нулю прибавить любое число, то получится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643063"/>
          <a:ext cx="7929617" cy="2547039"/>
        </p:xfrm>
        <a:graphic>
          <a:graphicData uri="http://schemas.openxmlformats.org/drawingml/2006/table">
            <a:tbl>
              <a:tblPr/>
              <a:tblGrid>
                <a:gridCol w="2624702"/>
                <a:gridCol w="1193046"/>
                <a:gridCol w="1043916"/>
                <a:gridCol w="1043916"/>
                <a:gridCol w="1043916"/>
                <a:gridCol w="980121"/>
              </a:tblGrid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Слагаемое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Слагаемое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1000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Заполни таблицу: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3313" y="25717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257175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22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43688" y="257175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471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00938" y="178593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7498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72125" y="171450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1785938" y="1428750"/>
            <a:ext cx="6357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002060"/>
                </a:solidFill>
                <a:latin typeface="Arial" charset="0"/>
                <a:cs typeface="Arial" charset="0"/>
              </a:rPr>
              <a:t>+ + + - - + - -</a:t>
            </a: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214313" y="3286125"/>
            <a:ext cx="8072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2060"/>
                </a:solidFill>
                <a:latin typeface="Arial" charset="0"/>
                <a:cs typeface="Arial" charset="0"/>
              </a:rPr>
              <a:t>0 ошибок – «5»</a:t>
            </a:r>
          </a:p>
          <a:p>
            <a:pPr algn="ctr"/>
            <a:r>
              <a:rPr lang="ru-RU" sz="3600">
                <a:solidFill>
                  <a:srgbClr val="002060"/>
                </a:solidFill>
                <a:latin typeface="Arial" charset="0"/>
                <a:cs typeface="Arial" charset="0"/>
              </a:rPr>
              <a:t>1-2 ошибки – «4»</a:t>
            </a:r>
          </a:p>
          <a:p>
            <a:pPr algn="ctr"/>
            <a:r>
              <a:rPr lang="ru-RU" sz="3600">
                <a:solidFill>
                  <a:srgbClr val="002060"/>
                </a:solidFill>
                <a:latin typeface="Arial" charset="0"/>
                <a:cs typeface="Arial" charset="0"/>
              </a:rPr>
              <a:t>3 -4 ошибки – «3»</a:t>
            </a:r>
          </a:p>
          <a:p>
            <a:pPr algn="ctr"/>
            <a:r>
              <a:rPr lang="ru-RU" sz="3600">
                <a:solidFill>
                  <a:srgbClr val="002060"/>
                </a:solidFill>
                <a:latin typeface="Arial" charset="0"/>
                <a:cs typeface="Arial" charset="0"/>
              </a:rPr>
              <a:t>5 и более ошибок – 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877050" y="-1035050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92868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Распредели равенства на 2 группы: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57625" y="2143125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х+5=9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14688" y="2857500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25+40=65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00375" y="3571875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100+270=370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286125" y="4286250"/>
            <a:ext cx="3071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к+2035=4010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71813" y="5072063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Arial" charset="0"/>
                <a:cs typeface="Arial" charset="0"/>
              </a:rPr>
              <a:t>33+х=60-25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4714884"/>
            <a:ext cx="74892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18487" cy="12827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800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Нахождение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неизвестного слагаемого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усложнённом уравнении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1619</TotalTime>
  <Words>529</Words>
  <Application>Microsoft Office PowerPoint</Application>
  <PresentationFormat>Экран (4:3)</PresentationFormat>
  <Paragraphs>175</Paragraphs>
  <Slides>23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Garamond</vt:lpstr>
      <vt:lpstr>Arial</vt:lpstr>
      <vt:lpstr>Tahoma</vt:lpstr>
      <vt:lpstr>Wingdings</vt:lpstr>
      <vt:lpstr>Calibri</vt:lpstr>
      <vt:lpstr>Times New Roman</vt:lpstr>
      <vt:lpstr>Bookman Old Style</vt:lpstr>
      <vt:lpstr>GungsuhChe</vt:lpstr>
      <vt:lpstr>Trebuchet MS</vt:lpstr>
      <vt:lpstr>Текстура</vt:lpstr>
      <vt:lpstr>Презентация урока математики 4 класс</vt:lpstr>
      <vt:lpstr> Математику, друзья,  Не любить никак нельзя. Очень точная наука, Очень строгая наука, Интересная наука –  Это математика! </vt:lpstr>
      <vt:lpstr>Разминка</vt:lpstr>
      <vt:lpstr>Найди значение выражения.</vt:lpstr>
      <vt:lpstr>Верю – не верю</vt:lpstr>
      <vt:lpstr>Заполни таблицу:</vt:lpstr>
      <vt:lpstr>Проверка</vt:lpstr>
      <vt:lpstr>Распредели равенства на 2 группы:</vt:lpstr>
      <vt:lpstr>Тема урока</vt:lpstr>
      <vt:lpstr>Решаем уравнение</vt:lpstr>
      <vt:lpstr>Физкультминутка</vt:lpstr>
      <vt:lpstr>Слайд 12</vt:lpstr>
      <vt:lpstr>Слайд 13</vt:lpstr>
      <vt:lpstr>Работа с учебником: № 310</vt:lpstr>
      <vt:lpstr>Самостоятельная работа</vt:lpstr>
      <vt:lpstr>Проверь себя</vt:lpstr>
      <vt:lpstr> </vt:lpstr>
      <vt:lpstr>Слайд 18</vt:lpstr>
      <vt:lpstr>Слайд 19</vt:lpstr>
      <vt:lpstr>Сколько квадратов на рисунке?</vt:lpstr>
      <vt:lpstr>Слайд 21</vt:lpstr>
      <vt:lpstr>Слайд 22</vt:lpstr>
      <vt:lpstr>Определи  своё настроение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математики</dc:title>
  <dc:creator>Komp</dc:creator>
  <cp:lastModifiedBy>СЕРГЕЙ</cp:lastModifiedBy>
  <cp:revision>132</cp:revision>
  <dcterms:created xsi:type="dcterms:W3CDTF">2009-11-30T16:21:10Z</dcterms:created>
  <dcterms:modified xsi:type="dcterms:W3CDTF">2013-11-24T19:29:26Z</dcterms:modified>
</cp:coreProperties>
</file>