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89" r:id="rId4"/>
    <p:sldId id="265" r:id="rId5"/>
    <p:sldId id="290" r:id="rId6"/>
    <p:sldId id="294" r:id="rId7"/>
    <p:sldId id="296" r:id="rId8"/>
    <p:sldId id="297" r:id="rId9"/>
    <p:sldId id="303" r:id="rId10"/>
    <p:sldId id="281" r:id="rId11"/>
    <p:sldId id="28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3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88913" y="-19050"/>
            <a:ext cx="93456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00488" y="0"/>
            <a:ext cx="5243512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Синий декор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2565400"/>
            <a:ext cx="66262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0427-8FF8-4C27-9D4C-EBBBD3EC11CC}" type="datetimeFigureOut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609C-25DA-4290-8977-007DCAC52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3456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Золотая Зима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3382963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3692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7773-6D3D-480F-9F56-5A2FAE4ADDA3}" type="datetimeFigureOut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C07-1AB0-4A68-A8D6-080217AE7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52B9B-9436-4273-BB02-FEAA3433DA40}" type="datetimeFigureOut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30473F-E079-457A-A66E-D111863C5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8913"/>
            <a:ext cx="8893175" cy="5937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6000" b="1" i="1" smtClean="0">
                <a:solidFill>
                  <a:schemeClr val="hlink"/>
                </a:solidFill>
                <a:latin typeface="Times New Roman" pitchFamily="18" charset="0"/>
              </a:rPr>
              <a:t>Итоги работы </a:t>
            </a:r>
          </a:p>
          <a:p>
            <a:pPr eaLnBrk="1" hangingPunct="1">
              <a:buFont typeface="Arial" charset="0"/>
              <a:buNone/>
            </a:pPr>
            <a:r>
              <a:rPr lang="ru-RU" sz="6000" b="1" i="1" smtClean="0">
                <a:solidFill>
                  <a:schemeClr val="hlink"/>
                </a:solidFill>
                <a:latin typeface="Times New Roman" pitchFamily="18" charset="0"/>
              </a:rPr>
              <a:t>начальной школы </a:t>
            </a:r>
          </a:p>
          <a:p>
            <a:pPr eaLnBrk="1" hangingPunct="1">
              <a:buFont typeface="Arial" charset="0"/>
              <a:buNone/>
            </a:pPr>
            <a:r>
              <a:rPr lang="ru-RU" sz="6000" b="1" i="1" smtClean="0">
                <a:solidFill>
                  <a:schemeClr val="hlink"/>
                </a:solidFill>
                <a:latin typeface="Times New Roman" pitchFamily="18" charset="0"/>
              </a:rPr>
              <a:t>за </a:t>
            </a:r>
            <a:r>
              <a:rPr lang="en-US" sz="6000" b="1" i="1" smtClean="0">
                <a:solidFill>
                  <a:schemeClr val="hlink"/>
                </a:solidFill>
                <a:latin typeface="Times New Roman" pitchFamily="18" charset="0"/>
              </a:rPr>
              <a:t>I</a:t>
            </a:r>
            <a:r>
              <a:rPr lang="en-US" sz="6000" b="1" i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000" b="1" i="1" smtClean="0">
                <a:solidFill>
                  <a:schemeClr val="hlink"/>
                </a:solidFill>
                <a:latin typeface="Times New Roman" pitchFamily="18" charset="0"/>
              </a:rPr>
              <a:t> четверть</a:t>
            </a:r>
          </a:p>
          <a:p>
            <a:pPr eaLnBrk="1" hangingPunct="1">
              <a:buFont typeface="Arial" charset="0"/>
              <a:buNone/>
            </a:pPr>
            <a:r>
              <a:rPr lang="ru-RU" sz="6000" b="1" i="1" smtClean="0">
                <a:solidFill>
                  <a:schemeClr val="hlink"/>
                </a:solidFill>
                <a:latin typeface="Times New Roman" pitchFamily="18" charset="0"/>
              </a:rPr>
              <a:t>2015-2016 </a:t>
            </a:r>
          </a:p>
          <a:p>
            <a:pPr eaLnBrk="1" hangingPunct="1">
              <a:buFont typeface="Arial" charset="0"/>
              <a:buNone/>
            </a:pPr>
            <a:r>
              <a:rPr lang="ru-RU" sz="6000" b="1" i="1" smtClean="0">
                <a:solidFill>
                  <a:schemeClr val="hlink"/>
                </a:solidFill>
                <a:latin typeface="Times New Roman" pitchFamily="18" charset="0"/>
              </a:rPr>
              <a:t>учебного года</a:t>
            </a:r>
            <a:r>
              <a:rPr lang="ru-RU" sz="6000" b="1" smtClean="0">
                <a:solidFill>
                  <a:schemeClr val="hlink"/>
                </a:solidFill>
              </a:rPr>
              <a:t/>
            </a:r>
            <a:br>
              <a:rPr lang="ru-RU" sz="6000" b="1" smtClean="0">
                <a:solidFill>
                  <a:schemeClr val="hlink"/>
                </a:solidFill>
              </a:rPr>
            </a:br>
            <a:endParaRPr lang="ru-RU" sz="6000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60350"/>
            <a:ext cx="7280275" cy="866775"/>
          </a:xfrm>
        </p:spPr>
        <p:txBody>
          <a:bodyPr lIns="0" tIns="0" rIns="0" bIns="0"/>
          <a:lstStyle/>
          <a:p>
            <a:r>
              <a:rPr lang="ru-RU" b="1" i="1" smtClean="0">
                <a:solidFill>
                  <a:srgbClr val="000066"/>
                </a:solidFill>
                <a:latin typeface="Times New Roman" pitchFamily="18" charset="0"/>
              </a:rPr>
              <a:t>Выводы и рекомендации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893175" cy="5876925"/>
          </a:xfrm>
        </p:spPr>
        <p:txBody>
          <a:bodyPr lIns="0" tIns="52560" rIns="0" bIns="0"/>
          <a:lstStyle/>
          <a:p>
            <a:pPr>
              <a:lnSpc>
                <a:spcPct val="67000"/>
              </a:lnSpc>
            </a:pP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1. Благодарим </a:t>
            </a:r>
            <a:r>
              <a:rPr lang="ru-RU" sz="2800" b="1" smtClean="0">
                <a:solidFill>
                  <a:srgbClr val="CC0000"/>
                </a:solidFill>
                <a:latin typeface="Times New Roman" pitchFamily="18" charset="0"/>
              </a:rPr>
              <a:t>Воронову Н.Ю. и Шипугину Е.В.</a:t>
            </a: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 за отличную организацию новогодней программы для младших школьников. </a:t>
            </a:r>
          </a:p>
          <a:p>
            <a:pPr>
              <a:lnSpc>
                <a:spcPct val="67000"/>
              </a:lnSpc>
            </a:pP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 2. Продолжаем работу по заполнению разделов Портфолио и диагностической  карты успешности формирования УУД (оценочные листы).</a:t>
            </a:r>
          </a:p>
          <a:p>
            <a:pPr>
              <a:lnSpc>
                <a:spcPct val="67000"/>
              </a:lnSpc>
            </a:pP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 3.С обучающимися 3-4 классов шире использовать формы пропаганды научных знаний: интеллектуальные марафоны, предметные олимпиады,  научно-практические конкурсы.</a:t>
            </a:r>
          </a:p>
          <a:p>
            <a:pPr>
              <a:lnSpc>
                <a:spcPct val="67000"/>
              </a:lnSpc>
            </a:pP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4. . Провести запланированные открытые уроки и внеклассные мероприятия в ГПД.</a:t>
            </a:r>
          </a:p>
          <a:p>
            <a:pPr>
              <a:lnSpc>
                <a:spcPct val="67000"/>
              </a:lnSpc>
            </a:pP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5. Регулярно заносить информацию о проведённых конкурсах, победителях в журналы внеурочной деятельности, в журналы кружковых занятий.</a:t>
            </a:r>
          </a:p>
          <a:p>
            <a:pPr>
              <a:lnSpc>
                <a:spcPct val="67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</a:p>
          <a:p>
            <a:pPr>
              <a:lnSpc>
                <a:spcPct val="67000"/>
              </a:lnSpc>
              <a:buFont typeface="Arial" charset="0"/>
              <a:buNone/>
            </a:pPr>
            <a:endParaRPr lang="ru-RU" sz="2800" b="1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/>
          </p:cNvSpPr>
          <p:nvPr>
            <p:ph type="title" idx="4294967295"/>
          </p:nvPr>
        </p:nvSpPr>
        <p:spPr>
          <a:xfrm>
            <a:off x="2411413" y="274638"/>
            <a:ext cx="6732587" cy="1143000"/>
          </a:xfrm>
        </p:spPr>
        <p:txBody>
          <a:bodyPr/>
          <a:lstStyle/>
          <a:p>
            <a:r>
              <a:rPr lang="ru-RU" sz="3600" b="1" i="1" smtClean="0">
                <a:solidFill>
                  <a:schemeClr val="hlink"/>
                </a:solidFill>
                <a:latin typeface="Arial" charset="0"/>
              </a:rPr>
              <a:t>Пусть косяк и облом обходят наш дом…</a:t>
            </a:r>
          </a:p>
        </p:txBody>
      </p:sp>
      <p:pic>
        <p:nvPicPr>
          <p:cNvPr id="67586" name="Picture 5" descr="DSC0036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484313"/>
            <a:ext cx="6913562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Подзаголовок 3"/>
          <p:cNvSpPr txBox="1">
            <a:spLocks/>
          </p:cNvSpPr>
          <p:nvPr/>
        </p:nvSpPr>
        <p:spPr bwMode="auto">
          <a:xfrm>
            <a:off x="2555875" y="12684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sz="2800">
              <a:solidFill>
                <a:srgbClr val="604A7B"/>
              </a:solidFill>
              <a:latin typeface="Georgia" pitchFamily="18" charset="0"/>
            </a:endParaRPr>
          </a:p>
        </p:txBody>
      </p:sp>
      <p:sp>
        <p:nvSpPr>
          <p:cNvPr id="5122" name="Rectangle 3"/>
          <p:cNvSpPr>
            <a:spLocks noGrp="1"/>
          </p:cNvSpPr>
          <p:nvPr>
            <p:ph type="title" idx="4294967295"/>
          </p:nvPr>
        </p:nvSpPr>
        <p:spPr>
          <a:xfrm>
            <a:off x="1403350" y="274638"/>
            <a:ext cx="7740650" cy="1143000"/>
          </a:xfrm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Состав обучающихся</a:t>
            </a:r>
          </a:p>
        </p:txBody>
      </p:sp>
      <p:sp>
        <p:nvSpPr>
          <p:cNvPr id="5123" name="Rectangle 4"/>
          <p:cNvSpPr>
            <a:spLocks noGrp="1"/>
          </p:cNvSpPr>
          <p:nvPr>
            <p:ph type="body" idx="4294967295"/>
          </p:nvPr>
        </p:nvSpPr>
        <p:spPr>
          <a:xfrm>
            <a:off x="1258888" y="1196975"/>
            <a:ext cx="7885112" cy="5661025"/>
          </a:xfrm>
        </p:spPr>
        <p:txBody>
          <a:bodyPr/>
          <a:lstStyle/>
          <a:p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</a:rPr>
              <a:t>10 классов, 5 ГПД</a:t>
            </a:r>
          </a:p>
          <a:p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</a:rPr>
              <a:t>Количество обучающихся на начало  </a:t>
            </a:r>
            <a:r>
              <a:rPr lang="en-US" sz="4400" b="1" i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</a:rPr>
              <a:t> четверти - 2</a:t>
            </a:r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</a:rPr>
              <a:t>Количество обучающихся на конец </a:t>
            </a:r>
            <a:r>
              <a:rPr lang="en-US" sz="4400" b="1" i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</a:rPr>
              <a:t>четверти - 2</a:t>
            </a:r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</a:rPr>
              <a:t>Аттестовано- 1</a:t>
            </a:r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4400" b="1" i="1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</a:p>
          <a:p>
            <a:endParaRPr lang="ru-RU" sz="4400" b="1" i="1" smtClean="0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1075"/>
          </a:xfrm>
        </p:spPr>
        <p:txBody>
          <a:bodyPr/>
          <a:lstStyle/>
          <a:p>
            <a:r>
              <a:rPr lang="ru-RU" sz="3200" b="1" i="1" smtClean="0">
                <a:solidFill>
                  <a:srgbClr val="991B51"/>
                </a:solidFill>
              </a:rPr>
              <a:t>38 обучающихся закончили четверть на  «отлично»</a:t>
            </a:r>
          </a:p>
        </p:txBody>
      </p:sp>
      <p:graphicFrame>
        <p:nvGraphicFramePr>
          <p:cNvPr id="79998" name="Group 126"/>
          <p:cNvGraphicFramePr>
            <a:graphicFrameLocks noGrp="1"/>
          </p:cNvGraphicFramePr>
          <p:nvPr>
            <p:ph type="body" idx="4294967295"/>
          </p:nvPr>
        </p:nvGraphicFramePr>
        <p:xfrm>
          <a:off x="0" y="981075"/>
          <a:ext cx="9144000" cy="6311900"/>
        </p:xfrm>
        <a:graphic>
          <a:graphicData uri="http://schemas.openxmlformats.org/drawingml/2006/table">
            <a:tbl>
              <a:tblPr/>
              <a:tblGrid>
                <a:gridCol w="808038"/>
                <a:gridCol w="2847975"/>
                <a:gridCol w="2660650"/>
                <a:gridCol w="282733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  классы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3 классы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4 классы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«А»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Белялёв А., Веберт Е.,Кайбулкина Арина, Кузнецова Д., Корягина Вика, Французов Егор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Афиногенова В., Загнетин А., Кузьмичёва Н.,Каторгин И,  Малюгина П., Пряхина А., Рубцова Ю., Солдаткин 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Вечканова Арина, Каюмова Арина, Толстова Лиза,  Устимова Даша, Цхе Вадим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«Б»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 Андреев Давид, Антонова Дарья, Гурьева Камилла, Коломийченко Илья.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Ларина Лиза, Мартемьянова Люба, Милосердова Даша, Тюкаев Антон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Гладышев Захар,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Голубев Никита,  Мишин Ростислав, Тимина Ксения, Овчинников Сергей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«В»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Жарков Д., Кислякова А., Папина А., Рябов И., Филясова А., Фомичёва 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               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9396" name="Диаграмма" r:id="rId3" imgW="5762698" imgH="381011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Песочная терапия</a:t>
            </a:r>
            <a:b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 "Строим свой мир"</a:t>
            </a:r>
            <a:r>
              <a:rPr lang="ru-RU" sz="4000" smtClean="0"/>
              <a:t> </a:t>
            </a:r>
          </a:p>
        </p:txBody>
      </p:sp>
      <p:pic>
        <p:nvPicPr>
          <p:cNvPr id="60418" name="Picture 5" descr="DSC004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628775"/>
            <a:ext cx="7056437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И это всё о ней</a:t>
            </a:r>
          </a:p>
        </p:txBody>
      </p:sp>
      <p:pic>
        <p:nvPicPr>
          <p:cNvPr id="61442" name="Picture 6" descr="DSC0038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68413"/>
            <a:ext cx="4176713" cy="5400675"/>
          </a:xfrm>
        </p:spPr>
      </p:pic>
      <p:pic>
        <p:nvPicPr>
          <p:cNvPr id="61443" name="Picture 9" descr="DSC0038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125538"/>
            <a:ext cx="4572000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hlink"/>
                </a:solidFill>
              </a:rPr>
              <a:t>Правовая грамотность школьников как фактор становления гражданского общества в России</a:t>
            </a:r>
            <a:r>
              <a:rPr lang="ru-RU" sz="4000" smtClean="0"/>
              <a:t> </a:t>
            </a:r>
          </a:p>
        </p:txBody>
      </p:sp>
      <p:pic>
        <p:nvPicPr>
          <p:cNvPr id="63490" name="Picture 6" descr="активность (3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4105275" cy="5229225"/>
          </a:xfrm>
        </p:spPr>
      </p:pic>
      <p:pic>
        <p:nvPicPr>
          <p:cNvPr id="63491" name="Picture 7" descr="активност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557338"/>
            <a:ext cx="4067175" cy="53006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052513"/>
          </a:xfrm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Величавая Земля сергачская</a:t>
            </a:r>
          </a:p>
        </p:txBody>
      </p:sp>
      <p:pic>
        <p:nvPicPr>
          <p:cNvPr id="64514" name="Picture 6" descr="епархия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268413"/>
            <a:ext cx="3887787" cy="5589587"/>
          </a:xfrm>
        </p:spPr>
      </p:pic>
      <p:pic>
        <p:nvPicPr>
          <p:cNvPr id="64515" name="Picture 7" descr="епархи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196975"/>
            <a:ext cx="4067175" cy="56610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</a:rPr>
              <a:t>Кормушка - 2015</a:t>
            </a:r>
          </a:p>
        </p:txBody>
      </p:sp>
      <p:pic>
        <p:nvPicPr>
          <p:cNvPr id="65538" name="Picture 5" descr="DSC0039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412875"/>
            <a:ext cx="7596187" cy="51847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230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Georgia</vt:lpstr>
      <vt:lpstr>Тема Office</vt:lpstr>
      <vt:lpstr>Тема Office</vt:lpstr>
      <vt:lpstr>Тема Office</vt:lpstr>
      <vt:lpstr>Диаграмма</vt:lpstr>
      <vt:lpstr>Слайд 1</vt:lpstr>
      <vt:lpstr>Состав обучающихся</vt:lpstr>
      <vt:lpstr>38 обучающихся закончили четверть на  «отлично»</vt:lpstr>
      <vt:lpstr>Слайд 4</vt:lpstr>
      <vt:lpstr>Песочная терапия  "Строим свой мир" </vt:lpstr>
      <vt:lpstr>И это всё о ней</vt:lpstr>
      <vt:lpstr>Правовая грамотность школьников как фактор становления гражданского общества в России </vt:lpstr>
      <vt:lpstr>Величавая Земля сергачская</vt:lpstr>
      <vt:lpstr>Кормушка - 2015</vt:lpstr>
      <vt:lpstr>Выводы и рекомендации</vt:lpstr>
      <vt:lpstr>Пусть косяк и облом обходят наш дом…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59</cp:revision>
  <dcterms:created xsi:type="dcterms:W3CDTF">2014-08-07T14:37:46Z</dcterms:created>
  <dcterms:modified xsi:type="dcterms:W3CDTF">2016-01-09T08:59:36Z</dcterms:modified>
</cp:coreProperties>
</file>