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0" r:id="rId3"/>
    <p:sldId id="263" r:id="rId4"/>
    <p:sldId id="261" r:id="rId5"/>
    <p:sldId id="262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8771-9681-4450-9BFE-F3785F169220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C7D8-53B5-4D65-8578-11004976F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4002-BB9B-4AAD-ABCE-8238BE770F58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1B8C-88ED-44D9-BAC6-D2FC25EFF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E885-B28C-482C-B414-5EFAFD698FCD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625E-0180-478C-8665-0A01353E4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609E-D797-4836-BB34-8188517285E1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0DE9E-28A5-4974-B7B6-11352375F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3198-C3A2-4942-9934-6130F0F9AD6D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61EC-D81B-41FB-8403-DBAC9A6D0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2F6-7782-4AD8-9A12-4BDD676DFAA2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8526-1AC1-48B6-924E-4F1698B9A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12A5-FBE1-4BA7-9D44-FA4B852CB6B7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2013-C17B-4035-82E5-77E22316D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2943-21E4-4DB5-ACA8-38EAEAB5E478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1BA5-E0FF-44CB-86FF-5C50B2703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DCAC-E3EA-4C73-8864-DF2C05A382AC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882A-374A-459F-B39E-28701F5EC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CB40-37C0-447F-968D-C136708E666D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F2FE-3CF0-4564-A2FF-992DD0D63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EFA7-605C-4BE0-9E15-D0D9EB8F0878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CD4E-50CD-4D5F-9034-357CC8BD8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815A1-EC39-4F96-85BE-2E3AD2B2C446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C27F4A-A7F2-4E6A-B359-49AE25BF1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Родительское собрание </a:t>
            </a:r>
            <a:endParaRPr lang="ru-RU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2060575"/>
            <a:ext cx="8458200" cy="9144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Программа курса «Русский язык </a:t>
            </a:r>
          </a:p>
          <a:p>
            <a:pPr algn="ctr"/>
            <a:r>
              <a:rPr lang="ru-RU" b="1" smtClean="0">
                <a:solidFill>
                  <a:srgbClr val="C00000"/>
                </a:solidFill>
              </a:rPr>
              <a:t>как иностранный»</a:t>
            </a:r>
          </a:p>
        </p:txBody>
      </p:sp>
      <p:pic>
        <p:nvPicPr>
          <p:cNvPr id="10244" name="Picture 6" descr="http://www.samddn.ru/images/stories/na_site/2014/February/17.02.14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0"/>
            <a:ext cx="29876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cis.edu.yar.ru/data/projects/files/105/13290/13290.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3768725"/>
            <a:ext cx="4283076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72" y="188640"/>
            <a:ext cx="8534400" cy="758952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ПЕРВЫЙ модуль (основной)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7463" cy="4525963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Цели и задачи: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-развитие </a:t>
            </a:r>
            <a:r>
              <a:rPr lang="ru-RU" dirty="0"/>
              <a:t>речевых способностей учащихся, их готовности к общению на русском языке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-развитие знаний из области фонетики, лексики, грамматики в целях развития речи и осознанного усвоения орфоэпических и орфографических правил русского языка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-совершенствование умений слушания, говорения, чтения, письма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-воспитание позитивного отношения и интереса к русскому языку как государственному языку РФ, приобщение к культуре русского народа.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637088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Планируемые результаты: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-умение </a:t>
            </a:r>
            <a:r>
              <a:rPr lang="ru-RU" dirty="0"/>
              <a:t>понимать на слух объяснение учителя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-умение отвечать на 3-4 вопроса по содержанию прослушанного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-умение говорить на русском языке в пределах изученной лексической и грамматической темы с опорой на наглядность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-умение составлять с помощью учителя тексты из 3-5 предложений и озаглавливать их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-умение осознанно, правильно и выразительно читать тексты (минимальный уровень – 25 слов)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-умение по словообразовательным элементам, по контексту догадываться о значении незнакомых слов при чтении и восприятии на слух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-соблюдать культуру общения в речевом и неречевом поведении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ВТОРОЙ модуль (основной)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897437" cy="5589587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Цели и задачи: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-воспринимать </a:t>
            </a:r>
            <a:r>
              <a:rPr lang="ru-RU" sz="1400" dirty="0"/>
              <a:t>интонацию различных по цели и структуре предложений; эмоциональную окраску высказывания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-воспринимать устные высказывания диалогической и монологической формы в темпе русской разговорной речи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-воспринимать основной смысл высказываний, содержащих незнакомые слова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-вести диалог, строить ответные реплики с использованием изученных слов, их форм и синтаксических конструкций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-соотносить логическое ударение и эмоциональную окраску реплик, а также приводить свою реплику в соответствие с репликой собеседника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-строить монологические высказывания: связное описание картинки, повествование о развивающихся во времени событиях, рассуждение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-читать правильно и бегло, давать оценку прочитанному, выражать своё отношение к нему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-записывать текст под диктовку и самостоятельные связные высказывания с соблюдением изученных орфографических и пунктуационных правил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263" y="1341438"/>
            <a:ext cx="3816350" cy="532765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Планируемые результаты: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-правильно </a:t>
            </a:r>
            <a:r>
              <a:rPr lang="ru-RU" sz="1400" dirty="0"/>
              <a:t>называть звуки в слове, делить слова на слоги, ставить ударение, различать ударные и безударные слоги; производить </a:t>
            </a:r>
            <a:r>
              <a:rPr lang="ru-RU" sz="1400" dirty="0" err="1"/>
              <a:t>звуко</a:t>
            </a:r>
            <a:r>
              <a:rPr lang="ru-RU" sz="1400" dirty="0"/>
              <a:t>-буквенный анализ слов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-правильно списывать слова, предложения, текст, проверять написанное, сравнивая с образцом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-писать под диктовку слова, предложения, текст из 30-40 слов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-видеть в словах изученные орфограммы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-распознавать изученные в объёме программы части речи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-составлять из слов предложения, из предложений – тексты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 составлять с помощью учителя тексты из 5-6 предложений и озаглавливать их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-предполагать по заглавию, иллюстрации и ключевым словам содержание текста; отвечать на вопросы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614"/>
            <a:ext cx="8229600" cy="922114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ТРЕТИЙ модуль (основной)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392613" cy="540067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Цели и задачи: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-устанавливать </a:t>
            </a:r>
            <a:r>
              <a:rPr lang="ru-RU" sz="1400" dirty="0" err="1"/>
              <a:t>букво</a:t>
            </a:r>
            <a:r>
              <a:rPr lang="ru-RU" sz="1400" dirty="0"/>
              <a:t>-фонемные соответствия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-совершенствовать акустико-артикуляционную базу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-наблюдать над формообразованием слов разных частей речи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-тренироваться в установлении связей между словами в предложении, между предложениями в тексте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-наблюдать над структурой простых и сложных предложений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-взаимосвязанное рассмотрение фонетического, морфологического и синтаксического материала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-уметь анализировать прочитанное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-устанавливать причинно-следственные связи и обобщать существенное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-уметь составлять план прочитанного, подбирать материал для сообщения на определённую тему, создавать текст-повествование, описание, рассуждение с учётом его структуры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-уметь подробно, сжато или выборочно передавать содержание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7900" y="1125538"/>
            <a:ext cx="4105275" cy="5472112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Планируемые результаты: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-воспринимать </a:t>
            </a:r>
            <a:r>
              <a:rPr lang="ru-RU" sz="1400" dirty="0"/>
              <a:t>на слух тексты в исполнении учителя, учащихся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-производить </a:t>
            </a:r>
            <a:r>
              <a:rPr lang="ru-RU" sz="1400" dirty="0" err="1"/>
              <a:t>звуко</a:t>
            </a:r>
            <a:r>
              <a:rPr lang="ru-RU" sz="1400" dirty="0"/>
              <a:t>-буквенный анализ доступных слов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-правильно писать слова с изученными орфограммами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-правильно списывать слова и предложения, писать под диктовку текст с изученными орфограммами, правильно переносить слова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-разбирать по составу доступные слова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-образовывать слова с помощью суффиксов и приставок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-распознавать изученные в объёме программы части речи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-определять вид предложения по цели высказывания и по интонации, правильно произносить предложения с разной интонацией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-разбирать предложения по членам, находить грамматическую основу, находить главное и зависимое слово в словосочетании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-определять тип текста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764704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ЧЕТВЁРТЫЙ модуль (основной)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25" y="1052513"/>
            <a:ext cx="4392613" cy="5832475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350" b="1" dirty="0" smtClean="0"/>
              <a:t>Цели и 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 smtClean="0"/>
              <a:t>-использовать </a:t>
            </a:r>
            <a:r>
              <a:rPr lang="ru-RU" sz="1350" dirty="0"/>
              <a:t>системные языковые связи (семантические, тематические, словообразовательные) для </a:t>
            </a:r>
            <a:r>
              <a:rPr lang="ru-RU" sz="1350" dirty="0" err="1"/>
              <a:t>семантизации</a:t>
            </a:r>
            <a:r>
              <a:rPr lang="ru-RU" sz="1350" dirty="0"/>
              <a:t> слов русского языка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-интерпретировать значения слова через родовидовые связи, синонимы, антонимы, описание, посредством контекста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-формировать грамматический строй русской речи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-формировать речевые умения и овладеть </a:t>
            </a:r>
            <a:r>
              <a:rPr lang="ru-RU" sz="1350" dirty="0" err="1"/>
              <a:t>речеведческими</a:t>
            </a:r>
            <a:r>
              <a:rPr lang="ru-RU" sz="1350" dirty="0"/>
              <a:t> сведениями и знаниями по языку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-уметь создавать тексты по образцу, собственные тексты разного типа и жанра с учётом замысла, адресата и ситуации общения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-соблюдать нормы построения текста (логичность, последовательность, связность, соответствие теме и главной мысли)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-работать над предложением и словосочетанием в соответствии с нормами образования предложений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-уметь пользоваться распространёнными предложениями в устной и письменной речи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-различать части речи и значимые части слова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-обнаруживать орфограмму с определённым правилом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-выполнять действие по правилу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-осуществлять орфографический самоконтроль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0563" y="1052513"/>
            <a:ext cx="4643437" cy="5761037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350" b="1" dirty="0" smtClean="0"/>
              <a:t>Планируемые результаты: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 smtClean="0"/>
              <a:t>-произнесение </a:t>
            </a:r>
            <a:r>
              <a:rPr lang="ru-RU" sz="1350" dirty="0"/>
              <a:t>звуков русской речи в соответствии с орфоэпическими нормами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-осуществление фонетического разбора, разбора слов по составу, морфологического разбора доступных слов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-правильное написание слов с изученными орфограммами, исправление ошибок в словах с изученными орфограммами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-различение простого и сложного предложений, простого предложения с однородными членами и сложного предложения (с союзами или без союзов)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-постановка запятых в простых предложениях с однородными членами и в сложных предложениях, состоящих из двух частей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-чтение текстов учебника, деление на части, составление плана, </a:t>
            </a:r>
            <a:r>
              <a:rPr lang="ru-RU" sz="1350" dirty="0" err="1"/>
              <a:t>пересказывание</a:t>
            </a:r>
            <a:r>
              <a:rPr lang="ru-RU" sz="1350" dirty="0"/>
              <a:t> текста по плану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-формирование умения извлекать информацию, представленную в разных формах (сплошной текст, </a:t>
            </a:r>
            <a:r>
              <a:rPr lang="ru-RU" sz="1350" dirty="0" err="1"/>
              <a:t>несплошной</a:t>
            </a:r>
            <a:r>
              <a:rPr lang="ru-RU" sz="1350" dirty="0"/>
              <a:t> текст – иллюстрация, схема, таблица)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-оформлять свои мысли в устной и письменной форме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-осознание ответственности за произнесённое и написанное слово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350" dirty="0"/>
              <a:t>-умение чувствовать выразительность русской речи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НУЛЕВОЙ модуль (дополнительный)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356100" cy="3743325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Цели и 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Заложить </a:t>
            </a:r>
            <a:r>
              <a:rPr lang="ru-RU" sz="1400" dirty="0"/>
              <a:t>основы: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-фонематического слуха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-активного словаря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-элементарного навыка чтения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-развития речевых </a:t>
            </a:r>
            <a:r>
              <a:rPr lang="ru-RU" sz="1400" dirty="0" smtClean="0"/>
              <a:t>умений</a:t>
            </a:r>
            <a:r>
              <a:rPr lang="ru-RU" sz="14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Обучение слушанию с полным или выборочным пониманием</a:t>
            </a:r>
            <a:r>
              <a:rPr lang="ru-RU" sz="1400" dirty="0" smtClean="0"/>
              <a:t>.</a:t>
            </a:r>
            <a:r>
              <a:rPr lang="ru-RU" sz="14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Обучение говорению</a:t>
            </a:r>
            <a:r>
              <a:rPr lang="ru-RU" sz="1400" dirty="0" smtClean="0"/>
              <a:t>.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Создание элементарной речевой базы</a:t>
            </a:r>
            <a:r>
              <a:rPr lang="ru-RU" sz="1400" dirty="0" smtClean="0"/>
              <a:t>.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Обучение действию с графической информацией, со схемами, что является основой формирования грамматического строя речи.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4316412" cy="388937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/>
              <a:t>Планируемые результаты: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 smtClean="0"/>
              <a:t>Формирование </a:t>
            </a:r>
            <a:r>
              <a:rPr lang="ru-RU" sz="1400" dirty="0"/>
              <a:t>устных форм речи – слушания и говорения</a:t>
            </a:r>
            <a:r>
              <a:rPr lang="ru-RU" sz="1400" dirty="0" smtClean="0"/>
              <a:t>.</a:t>
            </a:r>
            <a:endParaRPr lang="ru-RU" sz="1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Выработка навыка восприятия содержания связных высказываний</a:t>
            </a:r>
            <a:r>
              <a:rPr lang="ru-RU" sz="1400" dirty="0" smtClean="0"/>
              <a:t>.</a:t>
            </a:r>
            <a:endParaRPr lang="ru-RU" sz="1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Формирование первоначальных навыков устной речи на основе текстов, воспринимаемых на слух</a:t>
            </a:r>
            <a:r>
              <a:rPr lang="ru-RU" sz="1400" dirty="0" smtClean="0"/>
              <a:t>.</a:t>
            </a:r>
            <a:endParaRPr lang="ru-RU" sz="1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Формирование понимания различия между предметом и словом</a:t>
            </a:r>
            <a:r>
              <a:rPr lang="ru-RU" sz="1400" dirty="0" smtClean="0"/>
              <a:t>.</a:t>
            </a:r>
            <a:endParaRPr lang="ru-RU" sz="1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400" dirty="0"/>
              <a:t>Формирование сведений о грамматическом значении слова.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4724400"/>
            <a:ext cx="8785225" cy="7921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ПЯТЫЙ МОДУЛЬ (дополнительный)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0825" y="5516563"/>
            <a:ext cx="8713788" cy="9366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+mn-lt"/>
              </a:rPr>
              <a:t>Преодоление трудностей в усвоении грамматики русского языка, восполнение «пробелов» в знаниях грамматики</a:t>
            </a:r>
            <a:r>
              <a:rPr lang="ru-RU" sz="1800" dirty="0" smtClean="0">
                <a:latin typeface="+mn-lt"/>
              </a:rPr>
              <a:t>. Работа </a:t>
            </a:r>
            <a:r>
              <a:rPr lang="ru-RU" sz="1800" dirty="0">
                <a:latin typeface="+mn-lt"/>
              </a:rPr>
              <a:t>над ликвидацией типологических ошибок.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+mn-lt"/>
              </a:rPr>
              <a:t>Работа над подготовкой к сдаче теста по русскому языку за 4 класс.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Стоимость услуги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250825" y="1600200"/>
            <a:ext cx="8740775" cy="19002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Занятия проходят </a:t>
            </a:r>
            <a:r>
              <a:rPr lang="ru-RU" b="1" smtClean="0"/>
              <a:t>2 раза в неделю</a:t>
            </a:r>
            <a:r>
              <a:rPr lang="ru-RU" smtClean="0"/>
              <a:t>. 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Стоимость 1 занятия – 500 рублей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Оплата помесячно.</a:t>
            </a:r>
          </a:p>
        </p:txBody>
      </p:sp>
      <p:pic>
        <p:nvPicPr>
          <p:cNvPr id="16388" name="Picture 2" descr="http://baq.kz/foto/2f269f25bc8fb0661dc113ff2e54b1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860800"/>
            <a:ext cx="44942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1036</Words>
  <Application>Microsoft Office PowerPoint</Application>
  <PresentationFormat>Экран (4:3)</PresentationFormat>
  <Paragraphs>108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Franklin Gothic Book</vt:lpstr>
      <vt:lpstr>Arial</vt:lpstr>
      <vt:lpstr>Franklin Gothic Medium</vt:lpstr>
      <vt:lpstr>Wingdings 2</vt:lpstr>
      <vt:lpstr>Calibri</vt:lpstr>
      <vt:lpstr>Трек</vt:lpstr>
      <vt:lpstr>Родительское собрание </vt:lpstr>
      <vt:lpstr>ПЕРВЫЙ модуль (основной)</vt:lpstr>
      <vt:lpstr>ВТОРОЙ модуль (основной)</vt:lpstr>
      <vt:lpstr>ТРЕТИЙ модуль (основной)</vt:lpstr>
      <vt:lpstr>ЧЕТВЁРТЫЙ модуль (основной)</vt:lpstr>
      <vt:lpstr>НУЛЕВОЙ модуль (дополнительный)</vt:lpstr>
      <vt:lpstr>Стоимость услуги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модуль (основной)</dc:title>
  <dc:creator>user</dc:creator>
  <cp:lastModifiedBy>ГБОУ СОШ № 2048</cp:lastModifiedBy>
  <cp:revision>9</cp:revision>
  <dcterms:created xsi:type="dcterms:W3CDTF">2015-10-29T07:51:45Z</dcterms:created>
  <dcterms:modified xsi:type="dcterms:W3CDTF">2016-01-02T09:54:40Z</dcterms:modified>
</cp:coreProperties>
</file>