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73" r:id="rId11"/>
    <p:sldId id="280" r:id="rId12"/>
    <p:sldId id="264" r:id="rId13"/>
    <p:sldId id="274" r:id="rId14"/>
    <p:sldId id="261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8CC9-B22C-4688-AF1B-E0DCF31A3CC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292D-5F97-4184-93B0-B46C34CE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8CC9-B22C-4688-AF1B-E0DCF31A3CC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292D-5F97-4184-93B0-B46C34CE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8CC9-B22C-4688-AF1B-E0DCF31A3CC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292D-5F97-4184-93B0-B46C34CE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8CC9-B22C-4688-AF1B-E0DCF31A3CC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292D-5F97-4184-93B0-B46C34CE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8CC9-B22C-4688-AF1B-E0DCF31A3CC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292D-5F97-4184-93B0-B46C34CE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8CC9-B22C-4688-AF1B-E0DCF31A3CC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292D-5F97-4184-93B0-B46C34CE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8CC9-B22C-4688-AF1B-E0DCF31A3CC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292D-5F97-4184-93B0-B46C34CE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8CC9-B22C-4688-AF1B-E0DCF31A3CC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292D-5F97-4184-93B0-B46C34CE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8CC9-B22C-4688-AF1B-E0DCF31A3CC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292D-5F97-4184-93B0-B46C34CE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8CC9-B22C-4688-AF1B-E0DCF31A3CC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292D-5F97-4184-93B0-B46C34CE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8CC9-B22C-4688-AF1B-E0DCF31A3CC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292D-5F97-4184-93B0-B46C34CE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58CC9-B22C-4688-AF1B-E0DCF31A3CC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292D-5F97-4184-93B0-B46C34CE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части речи здесь представлены? Все ли части речи данной группы здесь представлены?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А какой части речи не хватает здесь?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3999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По какому признаку слова распределены на две группы?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90611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Самостоятельные части речи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800" dirty="0" smtClean="0"/>
              <a:t>Ягода</a:t>
            </a:r>
          </a:p>
          <a:p>
            <a:pPr>
              <a:buNone/>
            </a:pPr>
            <a:r>
              <a:rPr lang="ru-RU" sz="4800" dirty="0" smtClean="0"/>
              <a:t>Зелёная</a:t>
            </a:r>
          </a:p>
          <a:p>
            <a:pPr>
              <a:buNone/>
            </a:pPr>
            <a:r>
              <a:rPr lang="ru-RU" sz="4800" dirty="0" smtClean="0"/>
              <a:t>Зреет</a:t>
            </a:r>
          </a:p>
          <a:p>
            <a:pPr>
              <a:buNone/>
            </a:pPr>
            <a:r>
              <a:rPr lang="ru-RU" sz="4800" dirty="0" smtClean="0"/>
              <a:t>Быстро</a:t>
            </a:r>
          </a:p>
          <a:p>
            <a:pPr>
              <a:buNone/>
            </a:pPr>
            <a:r>
              <a:rPr lang="ru-RU" sz="4800" dirty="0" smtClean="0"/>
              <a:t>Одна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Служебные части речи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/>
              <a:t>На</a:t>
            </a:r>
          </a:p>
          <a:p>
            <a:pPr>
              <a:buNone/>
            </a:pPr>
            <a:r>
              <a:rPr lang="ru-RU" sz="4400" dirty="0" smtClean="0"/>
              <a:t>В</a:t>
            </a:r>
          </a:p>
          <a:p>
            <a:pPr>
              <a:buNone/>
            </a:pPr>
            <a:r>
              <a:rPr lang="ru-RU" sz="4400" dirty="0" smtClean="0"/>
              <a:t>Вот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Дополните схему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5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Слова, </a:t>
            </a:r>
            <a:r>
              <a:rPr lang="ru-RU" sz="3600" dirty="0" smtClean="0">
                <a:solidFill>
                  <a:srgbClr val="C00000"/>
                </a:solidFill>
              </a:rPr>
              <a:t>относящиеся к самостоятельным частям речи, имеют лексическое значение</a:t>
            </a:r>
            <a:r>
              <a:rPr lang="ru-RU" sz="3600" dirty="0" smtClean="0"/>
              <a:t>. С каждым из этих слов в нашем сознании связаны понятия об определённом предмете, признаке, действии.</a:t>
            </a:r>
          </a:p>
          <a:p>
            <a:r>
              <a:rPr lang="ru-RU" sz="3600" dirty="0" smtClean="0"/>
              <a:t>Слова, </a:t>
            </a:r>
            <a:r>
              <a:rPr lang="ru-RU" sz="3600" dirty="0" smtClean="0">
                <a:solidFill>
                  <a:srgbClr val="C00000"/>
                </a:solidFill>
              </a:rPr>
              <a:t>относящиеся к служебным частям речи, лексического значения не имеют.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69768"/>
            <a:ext cx="21602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самостоятельных и служебных частей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Самостоятельные части речи являются главными или второстепенными членами предложения. Служебные части речи членами предложения не являются.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36904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/>
          <a:lstStyle/>
          <a:p>
            <a:r>
              <a:rPr lang="ru-RU" dirty="0" smtClean="0"/>
              <a:t>Основную информацию в тексте передают самостоятельные части речи, а служебные становятся их помощниками.</a:t>
            </a:r>
          </a:p>
          <a:p>
            <a:r>
              <a:rPr lang="ru-RU" dirty="0" smtClean="0"/>
              <a:t>Предлоги помогают выразить отношения между словами в предложении или словосочетании. </a:t>
            </a:r>
          </a:p>
          <a:p>
            <a:r>
              <a:rPr lang="ru-RU" dirty="0" smtClean="0"/>
              <a:t>Стоит один предлог заменить другим, как тут же изменится смысл высказывания.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9208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06489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Союзы</a:t>
            </a:r>
            <a:r>
              <a:rPr lang="ru-RU" sz="4000" dirty="0" smtClean="0"/>
              <a:t> связывают однородные члены предложения и простые предложения в составе сложного, например:</a:t>
            </a:r>
          </a:p>
          <a:p>
            <a:pPr>
              <a:buNone/>
            </a:pPr>
            <a:r>
              <a:rPr lang="ru-RU" sz="4000" b="1" i="1" dirty="0" smtClean="0"/>
              <a:t>    С полей, с лугов, с вод поднялись туманы </a:t>
            </a:r>
            <a:r>
              <a:rPr lang="ru-RU" sz="4000" b="1" i="1" dirty="0" smtClean="0">
                <a:solidFill>
                  <a:srgbClr val="C00000"/>
                </a:solidFill>
              </a:rPr>
              <a:t>и</a:t>
            </a:r>
            <a:r>
              <a:rPr lang="ru-RU" sz="4000" b="1" i="1" dirty="0" smtClean="0"/>
              <a:t> растаяли в небесной лазури, </a:t>
            </a:r>
            <a:r>
              <a:rPr lang="ru-RU" sz="4000" b="1" i="1" dirty="0" smtClean="0">
                <a:solidFill>
                  <a:srgbClr val="C00000"/>
                </a:solidFill>
              </a:rPr>
              <a:t>но</a:t>
            </a:r>
            <a:r>
              <a:rPr lang="ru-RU" sz="4000" b="1" i="1" dirty="0" smtClean="0"/>
              <a:t> в лесу туманы застряли надолго.</a:t>
            </a:r>
          </a:p>
          <a:p>
            <a:pPr>
              <a:buNone/>
            </a:pPr>
            <a:r>
              <a:rPr lang="ru-RU" sz="4000" dirty="0" smtClean="0"/>
              <a:t>                         (М.М. Пришвин.)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Частицы</a:t>
            </a:r>
            <a:r>
              <a:rPr lang="ru-RU" dirty="0" smtClean="0"/>
              <a:t> добавляют различные оттенки к значению самостоятельных частей речи.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Сравните:</a:t>
            </a:r>
          </a:p>
          <a:p>
            <a:pPr>
              <a:buNone/>
            </a:pPr>
            <a:r>
              <a:rPr lang="ru-RU" b="1" i="1" dirty="0" smtClean="0"/>
              <a:t>Пойдем скорее! </a:t>
            </a:r>
            <a:r>
              <a:rPr lang="ru-RU" dirty="0" smtClean="0"/>
              <a:t>— </a:t>
            </a:r>
            <a:r>
              <a:rPr lang="ru-RU" b="1" i="1" dirty="0" smtClean="0"/>
              <a:t>Пойдём же скорее! </a:t>
            </a:r>
          </a:p>
          <a:p>
            <a:pPr>
              <a:buNone/>
            </a:pPr>
            <a:r>
              <a:rPr lang="ru-RU" dirty="0" smtClean="0"/>
              <a:t>Частица </a:t>
            </a:r>
            <a:r>
              <a:rPr lang="ru-RU" b="1" dirty="0" smtClean="0">
                <a:solidFill>
                  <a:srgbClr val="C00000"/>
                </a:solidFill>
              </a:rPr>
              <a:t>же</a:t>
            </a:r>
            <a:r>
              <a:rPr lang="ru-RU" dirty="0" smtClean="0"/>
              <a:t> усилила требование.</a:t>
            </a:r>
          </a:p>
          <a:p>
            <a:pPr>
              <a:buNone/>
            </a:pPr>
            <a:r>
              <a:rPr lang="ru-RU" b="1" dirty="0" smtClean="0"/>
              <a:t>Я съел мороженое </a:t>
            </a:r>
            <a:r>
              <a:rPr lang="ru-RU" dirty="0" smtClean="0"/>
              <a:t>— </a:t>
            </a:r>
            <a:r>
              <a:rPr lang="ru-RU" b="1" dirty="0" smtClean="0"/>
              <a:t>Я бы съел мороженое! </a:t>
            </a:r>
            <a:r>
              <a:rPr lang="ru-RU" dirty="0" smtClean="0"/>
              <a:t>— </a:t>
            </a:r>
            <a:r>
              <a:rPr lang="ru-RU" b="1" dirty="0" smtClean="0"/>
              <a:t>Я не съел мороженое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Частица </a:t>
            </a:r>
            <a:r>
              <a:rPr lang="ru-RU" b="1" dirty="0" smtClean="0">
                <a:solidFill>
                  <a:srgbClr val="C00000"/>
                </a:solidFill>
              </a:rPr>
              <a:t>бы</a:t>
            </a:r>
            <a:r>
              <a:rPr lang="ru-RU" dirty="0" smtClean="0"/>
              <a:t> указывает, что в предложении говорится о желании, а не о том, что произошло на самом деле.</a:t>
            </a:r>
          </a:p>
          <a:p>
            <a:pPr>
              <a:buNone/>
            </a:pPr>
            <a:r>
              <a:rPr lang="ru-RU" dirty="0" smtClean="0"/>
              <a:t>А частица </a:t>
            </a:r>
            <a:r>
              <a:rPr lang="ru-RU" b="1" dirty="0" smtClean="0">
                <a:solidFill>
                  <a:srgbClr val="C00000"/>
                </a:solidFill>
              </a:rPr>
              <a:t>не</a:t>
            </a:r>
            <a:r>
              <a:rPr lang="ru-RU" dirty="0" smtClean="0"/>
              <a:t> отрицает совершение действия.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Тренажёр. Самостоятельные и служебные части речи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доме восемь дробь один </a:t>
            </a:r>
          </a:p>
          <a:p>
            <a:pPr>
              <a:buNone/>
            </a:pPr>
            <a:r>
              <a:rPr lang="ru-RU" dirty="0" smtClean="0"/>
              <a:t>У заставы Ильича </a:t>
            </a:r>
          </a:p>
          <a:p>
            <a:pPr>
              <a:buNone/>
            </a:pPr>
            <a:r>
              <a:rPr lang="ru-RU" dirty="0" smtClean="0"/>
              <a:t>Жил высокий гражданин, </a:t>
            </a:r>
          </a:p>
          <a:p>
            <a:pPr>
              <a:buNone/>
            </a:pPr>
            <a:r>
              <a:rPr lang="ru-RU" dirty="0" smtClean="0"/>
              <a:t>По прозванью Каланча, </a:t>
            </a:r>
          </a:p>
          <a:p>
            <a:pPr>
              <a:buNone/>
            </a:pPr>
            <a:r>
              <a:rPr lang="ru-RU" dirty="0" smtClean="0"/>
              <a:t>По фамилии Степанов </a:t>
            </a:r>
          </a:p>
          <a:p>
            <a:pPr>
              <a:buNone/>
            </a:pPr>
            <a:r>
              <a:rPr lang="ru-RU" dirty="0" smtClean="0"/>
              <a:t>И по имени Степан, </a:t>
            </a:r>
          </a:p>
          <a:p>
            <a:pPr>
              <a:buNone/>
            </a:pPr>
            <a:r>
              <a:rPr lang="ru-RU" dirty="0" smtClean="0"/>
              <a:t>Из районных великанов </a:t>
            </a:r>
          </a:p>
          <a:p>
            <a:pPr>
              <a:buNone/>
            </a:pPr>
            <a:r>
              <a:rPr lang="ru-RU" dirty="0" smtClean="0"/>
              <a:t>Самый главный великан.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Уважали дядю Стёпу </a:t>
            </a:r>
          </a:p>
          <a:p>
            <a:pPr>
              <a:buNone/>
            </a:pPr>
            <a:r>
              <a:rPr lang="ru-RU" dirty="0" smtClean="0"/>
              <a:t>За такую высоту. </a:t>
            </a:r>
          </a:p>
          <a:p>
            <a:pPr>
              <a:buNone/>
            </a:pPr>
            <a:r>
              <a:rPr lang="ru-RU" dirty="0" smtClean="0"/>
              <a:t>Шёл с работы дядя Стёпа — </a:t>
            </a:r>
          </a:p>
          <a:p>
            <a:pPr>
              <a:buNone/>
            </a:pPr>
            <a:r>
              <a:rPr lang="ru-RU" dirty="0" smtClean="0"/>
              <a:t>Видно было за версту. </a:t>
            </a:r>
          </a:p>
          <a:p>
            <a:pPr>
              <a:buNone/>
            </a:pPr>
            <a:r>
              <a:rPr lang="ru-RU" dirty="0" smtClean="0"/>
              <a:t>Лихо мерили шаги </a:t>
            </a:r>
          </a:p>
          <a:p>
            <a:pPr>
              <a:buNone/>
            </a:pPr>
            <a:r>
              <a:rPr lang="ru-RU" dirty="0" smtClean="0"/>
              <a:t>Две огромные ноги: </a:t>
            </a:r>
          </a:p>
          <a:p>
            <a:pPr>
              <a:buNone/>
            </a:pPr>
            <a:r>
              <a:rPr lang="ru-RU" dirty="0" smtClean="0"/>
              <a:t>Сорок пятого размера </a:t>
            </a:r>
          </a:p>
          <a:p>
            <a:pPr>
              <a:buNone/>
            </a:pPr>
            <a:r>
              <a:rPr lang="ru-RU" dirty="0" smtClean="0"/>
              <a:t>Покупал он сапоги.</a:t>
            </a:r>
          </a:p>
          <a:p>
            <a:pPr>
              <a:buNone/>
            </a:pPr>
            <a:r>
              <a:rPr lang="ru-RU" i="1" dirty="0" smtClean="0"/>
              <a:t>С. Михалков</a:t>
            </a:r>
            <a:endParaRPr lang="ru-RU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517232"/>
            <a:ext cx="19259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Проверь себя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Выделите в тексте служебные части речи.</a:t>
            </a:r>
          </a:p>
          <a:p>
            <a:pPr>
              <a:buNone/>
            </a:pPr>
            <a:r>
              <a:rPr lang="ru-RU" sz="4000" b="1" dirty="0" smtClean="0"/>
              <a:t>Пять зелёных лягушат </a:t>
            </a:r>
          </a:p>
          <a:p>
            <a:pPr>
              <a:buNone/>
            </a:pPr>
            <a:r>
              <a:rPr lang="ru-RU" sz="4000" b="1" dirty="0" smtClean="0"/>
              <a:t>В воду броситься спешат - </a:t>
            </a:r>
          </a:p>
          <a:p>
            <a:pPr>
              <a:buNone/>
            </a:pPr>
            <a:r>
              <a:rPr lang="ru-RU" sz="4000" b="1" dirty="0" smtClean="0"/>
              <a:t>Испугались цапли! </a:t>
            </a:r>
          </a:p>
          <a:p>
            <a:pPr>
              <a:buNone/>
            </a:pPr>
            <a:r>
              <a:rPr lang="ru-RU" sz="4000" b="1" dirty="0" smtClean="0"/>
              <a:t>А меня они смешат: </a:t>
            </a:r>
          </a:p>
          <a:p>
            <a:pPr>
              <a:buNone/>
            </a:pPr>
            <a:r>
              <a:rPr lang="ru-RU" sz="4000" b="1" dirty="0" smtClean="0"/>
              <a:t>Я же этой цапли </a:t>
            </a:r>
          </a:p>
          <a:p>
            <a:pPr>
              <a:buNone/>
            </a:pPr>
            <a:r>
              <a:rPr lang="ru-RU" sz="4000" b="1" dirty="0" smtClean="0"/>
              <a:t>Не боюсь ни капли </a:t>
            </a:r>
          </a:p>
          <a:p>
            <a:pPr>
              <a:buNone/>
            </a:pPr>
            <a:r>
              <a:rPr lang="ru-RU" sz="4000" b="1" dirty="0" smtClean="0"/>
              <a:t>(А. </a:t>
            </a:r>
            <a:r>
              <a:rPr lang="ru-RU" sz="4000" b="1" dirty="0" err="1" smtClean="0"/>
              <a:t>Барто</a:t>
            </a:r>
            <a:r>
              <a:rPr lang="ru-RU" sz="4000" b="1" dirty="0" smtClean="0"/>
              <a:t>.)</a:t>
            </a:r>
            <a:endParaRPr lang="ru-RU" sz="40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619500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Важный вывод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Итак, </a:t>
            </a:r>
            <a:r>
              <a:rPr lang="ru-RU" b="1" dirty="0" smtClean="0">
                <a:solidFill>
                  <a:srgbClr val="C00000"/>
                </a:solidFill>
              </a:rPr>
              <a:t>морфология</a:t>
            </a:r>
            <a:r>
              <a:rPr lang="ru-RU" dirty="0" smtClean="0"/>
              <a:t> — </a:t>
            </a:r>
          </a:p>
          <a:p>
            <a:pPr>
              <a:buNone/>
            </a:pPr>
            <a:r>
              <a:rPr lang="ru-RU" dirty="0" smtClean="0"/>
              <a:t>это раздел науки о языке, изучающий слово как часть речи.</a:t>
            </a:r>
          </a:p>
          <a:p>
            <a:pPr>
              <a:buNone/>
            </a:pPr>
            <a:r>
              <a:rPr lang="ru-RU" dirty="0" smtClean="0"/>
              <a:t>Части речи делятся на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самостоятельные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C00000"/>
                </a:solidFill>
              </a:rPr>
              <a:t>служебные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Самостоятельные части речи имеют </a:t>
            </a:r>
          </a:p>
          <a:p>
            <a:pPr>
              <a:buNone/>
            </a:pPr>
            <a:r>
              <a:rPr lang="ru-RU" dirty="0" smtClean="0"/>
              <a:t>лексическое значение и могут быть </a:t>
            </a:r>
          </a:p>
          <a:p>
            <a:pPr>
              <a:buNone/>
            </a:pPr>
            <a:r>
              <a:rPr lang="ru-RU" dirty="0" smtClean="0"/>
              <a:t>главными или второстепенными членами предложения.</a:t>
            </a:r>
          </a:p>
          <a:p>
            <a:pPr>
              <a:buNone/>
            </a:pPr>
            <a:r>
              <a:rPr lang="ru-RU" dirty="0" smtClean="0"/>
              <a:t>Служебные части речи не имеют </a:t>
            </a:r>
          </a:p>
          <a:p>
            <a:pPr>
              <a:buNone/>
            </a:pPr>
            <a:r>
              <a:rPr lang="ru-RU" dirty="0" smtClean="0"/>
              <a:t>лексического значения и членами предложения не являются.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Морфология как раздел науки о языке. Самостоятельные и служебные части речи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861048"/>
            <a:ext cx="32403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Дорогие друзья</a:t>
            </a:r>
            <a:r>
              <a:rPr lang="ru-RU" dirty="0" smtClean="0"/>
              <a:t>, изучая этот урок, вы познакомитесь с таким разделом науки о языке, как морфология. Морфология изучает части речи. Сегодня мы выясним, какие части речи называются самостоятельными и служебными. Вы поймёте, что  и самостоятельные, и служебные части речи играют очень важную роль.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437112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4800" dirty="0" smtClean="0"/>
              <a:t>Наука о языке состоит из нескольких разделов. Некоторые из них вам уже знакомы. Это </a:t>
            </a:r>
            <a:r>
              <a:rPr lang="ru-RU" sz="4800" b="1" dirty="0" smtClean="0">
                <a:solidFill>
                  <a:srgbClr val="C00000"/>
                </a:solidFill>
              </a:rPr>
              <a:t>фонетика, лексикология, </a:t>
            </a:r>
            <a:r>
              <a:rPr lang="ru-RU" sz="4800" b="1" dirty="0" err="1" smtClean="0">
                <a:solidFill>
                  <a:srgbClr val="C00000"/>
                </a:solidFill>
              </a:rPr>
              <a:t>морфемика</a:t>
            </a:r>
            <a:r>
              <a:rPr lang="ru-RU" sz="4800" b="1" dirty="0" smtClean="0">
                <a:solidFill>
                  <a:srgbClr val="C00000"/>
                </a:solidFill>
              </a:rPr>
              <a:t>, орфография.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293096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Фонетика</a:t>
            </a:r>
            <a:r>
              <a:rPr lang="ru-RU" sz="4400" dirty="0" smtClean="0"/>
              <a:t> (от греч. </a:t>
            </a:r>
            <a:r>
              <a:rPr lang="ru-RU" sz="4400" dirty="0" err="1" smtClean="0"/>
              <a:t>phone</a:t>
            </a:r>
            <a:r>
              <a:rPr lang="ru-RU" sz="4400" dirty="0" smtClean="0"/>
              <a:t> — «звук, голос, звучащая речь») — раздел языкознания, который изучает звуки языка, ударение и слог.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Лексикология</a:t>
            </a:r>
            <a:r>
              <a:rPr lang="ru-RU" sz="4400" dirty="0" smtClean="0"/>
              <a:t> — раздел науки о языке, который изучает словарный состав языка (лексику).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err="1" smtClean="0">
                <a:solidFill>
                  <a:srgbClr val="C00000"/>
                </a:solidFill>
              </a:rPr>
              <a:t>Морфемика</a:t>
            </a:r>
            <a:r>
              <a:rPr lang="ru-RU" sz="3600" dirty="0" smtClean="0"/>
              <a:t> — раздел науки о языке, в котором изучаются значимые части слова — морфемы.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Орфография</a:t>
            </a:r>
            <a:r>
              <a:rPr lang="ru-RU" sz="3600" dirty="0" smtClean="0"/>
              <a:t> — раздел науки о языке, который определяет единообразные способы передачи на письме слов с помощью буквенных и небуквенных графических знаков (дефисов, пробелов, чёрточек).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r>
              <a:rPr lang="ru-RU" dirty="0" smtClean="0"/>
              <a:t>Самым большим разделом науки о языке является </a:t>
            </a:r>
            <a:r>
              <a:rPr lang="ru-RU" b="1" dirty="0" smtClean="0">
                <a:solidFill>
                  <a:srgbClr val="C00000"/>
                </a:solidFill>
              </a:rPr>
              <a:t>грамматика</a:t>
            </a:r>
            <a:r>
              <a:rPr lang="ru-RU" dirty="0" smtClean="0"/>
              <a:t>. Грамматика состоит из двух частей: </a:t>
            </a:r>
            <a:r>
              <a:rPr lang="ru-RU" b="1" dirty="0" smtClean="0">
                <a:solidFill>
                  <a:srgbClr val="00B050"/>
                </a:solidFill>
              </a:rPr>
              <a:t>морфология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00B050"/>
                </a:solidFill>
              </a:rPr>
              <a:t>синтаксис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Синтаксис</a:t>
            </a:r>
            <a:r>
              <a:rPr lang="ru-RU" dirty="0" smtClean="0"/>
              <a:t> (от греч. </a:t>
            </a:r>
            <a:r>
              <a:rPr lang="ru-RU" dirty="0" err="1" smtClean="0"/>
              <a:t>sintaxis</a:t>
            </a:r>
            <a:r>
              <a:rPr lang="ru-RU" dirty="0" smtClean="0"/>
              <a:t> — «соединение, построение») — это раздел науки о языке, в котором изучаются словосочетание и предложение, правила их построения.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Морфология</a:t>
            </a:r>
            <a:r>
              <a:rPr lang="ru-RU" dirty="0" smtClean="0"/>
              <a:t> (от греч. морфе — «форма» и логос — «учение») — раздел науки о языке, в котором слова изучаются как части речи.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Части речи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4000" dirty="0" smtClean="0"/>
              <a:t>Все слова в языке в зависимости от значения и грамматических признаков распределяются по классам. Эти классы слов называются частями речи.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7025" y="3284984"/>
            <a:ext cx="24669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714</Words>
  <Application>Microsoft Office PowerPoint</Application>
  <PresentationFormat>Экран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Морфология как раздел науки о языке. Самостоятельные и служебные части речи</vt:lpstr>
      <vt:lpstr>Слайд 4</vt:lpstr>
      <vt:lpstr>Слайд 5</vt:lpstr>
      <vt:lpstr>Слайд 6</vt:lpstr>
      <vt:lpstr>Слайд 7</vt:lpstr>
      <vt:lpstr>Слайд 8</vt:lpstr>
      <vt:lpstr>Слайд 9</vt:lpstr>
      <vt:lpstr>Какие части речи здесь представлены? Все ли части речи данной группы здесь представлены?</vt:lpstr>
      <vt:lpstr>А какой части речи не хватает здесь?</vt:lpstr>
      <vt:lpstr>По какому признаку слова распределены на две группы?</vt:lpstr>
      <vt:lpstr>Дополните схему</vt:lpstr>
      <vt:lpstr>Слайд 14</vt:lpstr>
      <vt:lpstr>Слайд 15</vt:lpstr>
      <vt:lpstr>Роль самостоятельных и служебных частей речи</vt:lpstr>
      <vt:lpstr>Слайд 17</vt:lpstr>
      <vt:lpstr>Слайд 18</vt:lpstr>
      <vt:lpstr>Слайд 19</vt:lpstr>
      <vt:lpstr>Тренажёр. Самостоятельные и служебные части речи</vt:lpstr>
      <vt:lpstr>Проверь себя</vt:lpstr>
      <vt:lpstr>Важный вывод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Морфология как раздел науки о языке. Самостоятельные и служебные части речи</dc:title>
  <dc:creator>lenovo</dc:creator>
  <cp:lastModifiedBy>lenovo</cp:lastModifiedBy>
  <cp:revision>8</cp:revision>
  <dcterms:created xsi:type="dcterms:W3CDTF">2013-02-13T06:32:24Z</dcterms:created>
  <dcterms:modified xsi:type="dcterms:W3CDTF">2013-02-13T07:36:04Z</dcterms:modified>
</cp:coreProperties>
</file>