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85F22A-7E21-4810-9229-67F9E36DC6FD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CB605F-3B1C-4FC2-9CBE-EBD89EFBBF1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ПОВТОРЕНИЕ   ФОНЕТИКИ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endParaRPr lang="ru-RU" dirty="0" smtClean="0"/>
          </a:p>
          <a:p>
            <a:pPr marL="514350" indent="-514350"/>
            <a:r>
              <a:rPr lang="ru-RU" dirty="0" smtClean="0"/>
              <a:t>5 КЛАСС</a:t>
            </a:r>
          </a:p>
          <a:p>
            <a:pPr marL="514350" indent="-514350">
              <a:buAutoNum type="arabicPlain" startAt="5"/>
            </a:pPr>
            <a:endParaRPr lang="ru-RU" dirty="0" smtClean="0"/>
          </a:p>
          <a:p>
            <a:pPr marL="514350" indent="-514350"/>
            <a:r>
              <a:rPr lang="ru-RU" dirty="0" smtClean="0"/>
              <a:t>2009 – 2010 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07362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Всегда  мягкие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err="1" smtClean="0">
                <a:solidFill>
                  <a:schemeClr val="accent1"/>
                </a:solidFill>
              </a:rPr>
              <a:t>щ</a:t>
            </a:r>
            <a:r>
              <a:rPr lang="ru-RU" dirty="0" smtClean="0">
                <a:solidFill>
                  <a:schemeClr val="accent1"/>
                </a:solidFill>
              </a:rPr>
              <a:t>,  ч,  </a:t>
            </a:r>
            <a:r>
              <a:rPr lang="ru-RU" dirty="0" err="1" smtClean="0">
                <a:solidFill>
                  <a:schemeClr val="accent1"/>
                </a:solidFill>
              </a:rPr>
              <a:t>й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всегда твёрдые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ж,  </a:t>
            </a:r>
            <a:r>
              <a:rPr lang="ru-RU" dirty="0" err="1" smtClean="0">
                <a:solidFill>
                  <a:schemeClr val="accent1"/>
                </a:solidFill>
              </a:rPr>
              <a:t>ш</a:t>
            </a:r>
            <a:r>
              <a:rPr lang="ru-RU" dirty="0" smtClean="0">
                <a:solidFill>
                  <a:schemeClr val="accent1"/>
                </a:solidFill>
              </a:rPr>
              <a:t>,  </a:t>
            </a:r>
            <a:r>
              <a:rPr lang="ru-RU" dirty="0" err="1" smtClean="0">
                <a:solidFill>
                  <a:schemeClr val="accent1"/>
                </a:solidFill>
              </a:rPr>
              <a:t>ц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021288"/>
            <a:ext cx="6400800" cy="14313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Сделайте ФОНЕТИЧЕСКИЙ разбор СЛОВ по рядам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1 ряд  -   ГРОЗУ</a:t>
            </a:r>
          </a:p>
          <a:p>
            <a:r>
              <a:rPr lang="ru-RU" sz="5400" dirty="0" smtClean="0"/>
              <a:t>2 ряд  -  ВОСЕМЬ</a:t>
            </a:r>
          </a:p>
          <a:p>
            <a:r>
              <a:rPr lang="ru-RU" sz="5400" dirty="0" smtClean="0"/>
              <a:t>3 ряд -  МАЯ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КАРТИНКИ ДЛЯ НЕД.Р.Я\КОН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60593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 ЗА  ВНИМАНИЕ</a:t>
            </a:r>
            <a:endParaRPr lang="ru-RU" dirty="0"/>
          </a:p>
        </p:txBody>
      </p:sp>
      <p:pic>
        <p:nvPicPr>
          <p:cNvPr id="6146" name="Picture 2" descr="C:\Users\Елена\Desktop\КАРТИНКИ ДЛЯ НЕД.Р.Я\75623381_large_school0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83264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548680"/>
            <a:ext cx="6311878" cy="1828800"/>
          </a:xfrm>
        </p:spPr>
        <p:txBody>
          <a:bodyPr/>
          <a:lstStyle/>
          <a:p>
            <a:r>
              <a:rPr lang="ru-RU" dirty="0" smtClean="0"/>
              <a:t>ЦЕЛИ  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1)ПОВТОРИТЬ ГЛАСНЫЕ И СОГЛАСНЫЕ БУКВЫ И ЗВУКИ, ИХ КЛАССИФИКАЦИЮ, ПОЗИЦИЮ В СЛОВЕ И ФУНКЦИИ В РУССКОМ ЯЗЫКЕ;</a:t>
            </a:r>
          </a:p>
          <a:p>
            <a:r>
              <a:rPr lang="ru-RU" dirty="0" smtClean="0"/>
              <a:t>2)ОЗНАКОМИТЬ С ПОРЯДКОМ ФОНЕТИЧЕСКОГО РАЗБОРА СЛОВА</a:t>
            </a:r>
            <a:endParaRPr lang="ru-RU" dirty="0"/>
          </a:p>
        </p:txBody>
      </p:sp>
      <p:pic>
        <p:nvPicPr>
          <p:cNvPr id="1026" name="Picture 2" descr="C:\Users\Елена\Desktop\КАРТИНКИ ДЛЯ НЕД.Р.Я\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828800" cy="220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425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ЗДРАВСТВУЙТЕ,</a:t>
            </a:r>
            <a:br>
              <a:rPr lang="ru-RU" dirty="0" smtClean="0"/>
            </a:br>
            <a:r>
              <a:rPr lang="ru-RU" dirty="0" smtClean="0"/>
              <a:t>ДО СВИДАНИЯ, СПАСИБО,</a:t>
            </a:r>
            <a:br>
              <a:rPr lang="ru-RU" dirty="0" smtClean="0"/>
            </a:br>
            <a:r>
              <a:rPr lang="ru-RU" dirty="0" smtClean="0"/>
              <a:t>БЛАГОДАРЮ, ИЗВИНИТЕ, ПОЖПЛУЙСТА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7112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9600" cy="1828800"/>
          </a:xfrm>
        </p:spPr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ФОНЕ  - «ЗВУК», «ГОЛОС»</a:t>
            </a:r>
          </a:p>
          <a:p>
            <a:r>
              <a:rPr lang="ru-RU" dirty="0" smtClean="0"/>
              <a:t>(ГРЕЧЕСКОЕ)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8229600" cy="1828800"/>
          </a:xfrm>
        </p:spPr>
        <p:txBody>
          <a:bodyPr/>
          <a:lstStyle/>
          <a:p>
            <a:r>
              <a:rPr lang="ru-RU" dirty="0" err="1" smtClean="0"/>
              <a:t>ЗАГАДКи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280742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1)Я с Л смягчённым – под землёй бывая каменный и бурый, а с твёрдым – в комнате любой, в геометрической фигуре.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2)С твёрдым Л я на стене, книги, например, на мне, но как только Л смягчите – сразу в танец превратите.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1" name="Picture 3" descr="C:\Users\Елена\Desktop\КАРТИНКИ ДЛЯ НЕД.Р.Я\неделя язы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092772" cy="2954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ГЛАСНЫЕ, СМЯГЧАЮЩИЕ СОГЛАСНЫЙ  ЗВУК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Е, Ё,  Ю,  Я,  И</a:t>
            </a:r>
          </a:p>
          <a:p>
            <a:r>
              <a:rPr lang="ru-RU" sz="4000" dirty="0" smtClean="0"/>
              <a:t>и  Ь  знак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29600" cy="3515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Гласные буквы, имеющие двойной звук</a:t>
            </a:r>
            <a:br>
              <a:rPr lang="ru-RU" dirty="0" smtClean="0"/>
            </a:br>
            <a:r>
              <a:rPr lang="ru-RU" dirty="0" smtClean="0"/>
              <a:t>Е  Ё  Ю  Я  </a:t>
            </a:r>
            <a:br>
              <a:rPr lang="ru-RU" dirty="0" smtClean="0"/>
            </a:br>
            <a:r>
              <a:rPr lang="ru-RU" dirty="0" smtClean="0"/>
              <a:t>[ЙЭ</a:t>
            </a:r>
            <a:r>
              <a:rPr lang="ru-RU" dirty="0" smtClean="0"/>
              <a:t>], </a:t>
            </a:r>
            <a:r>
              <a:rPr lang="ru-RU" dirty="0" smtClean="0"/>
              <a:t>[ЙО</a:t>
            </a:r>
            <a:r>
              <a:rPr lang="ru-RU" dirty="0" smtClean="0"/>
              <a:t>], [</a:t>
            </a:r>
            <a:r>
              <a:rPr lang="ru-RU" dirty="0" smtClean="0"/>
              <a:t>ЁУ</a:t>
            </a:r>
            <a:r>
              <a:rPr lang="ru-RU" dirty="0" smtClean="0"/>
              <a:t>], [</a:t>
            </a:r>
            <a:r>
              <a:rPr lang="ru-RU" dirty="0" smtClean="0"/>
              <a:t>ЁА]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936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ПОЗИЦИИ, ПРИ КОТОРЫХ ГЛАСНЫЕ Е,Ё,Ю,Я ИМЕЮТ ДВОЙНОЙ ЗВУК: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1)В АБСОЛЮТНОМ НАЧАЛЕ СЛОВА;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2)ПОСЛЕ ГЛАСНЫХ;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3)ПОСЛЕ  МЯГКОГО И ТВЁРДОГО ЗНАКОВ (Ь, Ъ)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68062" cy="29249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Липы за руки взялись,</a:t>
            </a:r>
            <a:br>
              <a:rPr lang="ru-RU" sz="2400" dirty="0" smtClean="0"/>
            </a:br>
            <a:r>
              <a:rPr lang="ru-RU" sz="2400" dirty="0" smtClean="0"/>
              <a:t>     липы ветками сплелись,</a:t>
            </a:r>
            <a:br>
              <a:rPr lang="ru-RU" sz="2400" dirty="0" smtClean="0"/>
            </a:br>
            <a:r>
              <a:rPr lang="ru-RU" sz="2400" dirty="0" smtClean="0"/>
              <a:t>  Ветер злится: «Повалю </a:t>
            </a:r>
            <a:br>
              <a:rPr lang="ru-RU" sz="2400" dirty="0" smtClean="0"/>
            </a:br>
            <a:r>
              <a:rPr lang="ru-RU" sz="2400" dirty="0" smtClean="0"/>
              <a:t>Я упрямых не люблю!»</a:t>
            </a:r>
            <a:br>
              <a:rPr lang="ru-RU" sz="2400" dirty="0" smtClean="0"/>
            </a:br>
            <a:r>
              <a:rPr lang="ru-RU" sz="2400" dirty="0" smtClean="0"/>
              <a:t>         Дунул снова, что есть сил,</a:t>
            </a:r>
            <a:br>
              <a:rPr lang="ru-RU" sz="2400" dirty="0" smtClean="0"/>
            </a:br>
            <a:r>
              <a:rPr lang="ru-RU" sz="2400" dirty="0" smtClean="0"/>
              <a:t>       Но деревья с ног не сбил.   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             (</a:t>
            </a:r>
            <a:r>
              <a:rPr lang="ru-RU" sz="2400" dirty="0" err="1" smtClean="0"/>
              <a:t>Е.Аксельрод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356992"/>
            <a:ext cx="4280520" cy="2880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ЗАДАНИЕ:</a:t>
            </a:r>
          </a:p>
          <a:p>
            <a:r>
              <a:rPr lang="ru-RU" dirty="0" smtClean="0"/>
              <a:t>Запишите в три колонки слова, в которых:</a:t>
            </a:r>
          </a:p>
          <a:p>
            <a:r>
              <a:rPr lang="ru-RU" dirty="0" smtClean="0"/>
              <a:t>1)Букв больше, чем звуков;</a:t>
            </a:r>
          </a:p>
          <a:p>
            <a:r>
              <a:rPr lang="ru-RU" dirty="0" smtClean="0"/>
              <a:t>2)Звуков больше, чем букв;</a:t>
            </a:r>
          </a:p>
          <a:p>
            <a:r>
              <a:rPr lang="ru-RU" dirty="0" smtClean="0"/>
              <a:t>3)Букв столько же, сколько звуков.</a:t>
            </a:r>
          </a:p>
          <a:p>
            <a:endParaRPr lang="ru-RU" dirty="0"/>
          </a:p>
        </p:txBody>
      </p:sp>
      <p:pic>
        <p:nvPicPr>
          <p:cNvPr id="3074" name="Picture 2" descr="C:\Users\Елена\Desktop\КАРТИНКИ ДЛЯ НЕД.Р.Я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3196853" cy="311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497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Всегда глухие звуки: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accent1"/>
                </a:solidFill>
                <a:effectLst/>
              </a:rPr>
              <a:t>х</a:t>
            </a:r>
            <a:r>
              <a:rPr lang="ru-RU" dirty="0" smtClean="0">
                <a:solidFill>
                  <a:schemeClr val="accent1"/>
                </a:solidFill>
                <a:effectLst/>
              </a:rPr>
              <a:t>,  </a:t>
            </a:r>
            <a:r>
              <a:rPr lang="ru-RU" dirty="0" err="1" smtClean="0">
                <a:solidFill>
                  <a:schemeClr val="accent1"/>
                </a:solidFill>
                <a:effectLst/>
              </a:rPr>
              <a:t>ц</a:t>
            </a:r>
            <a:r>
              <a:rPr lang="ru-RU" dirty="0" smtClean="0">
                <a:solidFill>
                  <a:schemeClr val="accent1"/>
                </a:solidFill>
                <a:effectLst/>
              </a:rPr>
              <a:t>,  ч,  </a:t>
            </a:r>
            <a:r>
              <a:rPr lang="ru-RU" dirty="0" err="1" smtClean="0">
                <a:solidFill>
                  <a:schemeClr val="accent1"/>
                </a:solidFill>
                <a:effectLst/>
              </a:rPr>
              <a:t>щ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всегда звонкие: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pc="-15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л, м, </a:t>
            </a:r>
            <a:r>
              <a:rPr lang="ru-RU" spc="-15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pc="-15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Р, Й                                                                   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313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213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ПОВТОРЕНИЕ   ФОНЕТИКИ</vt:lpstr>
      <vt:lpstr>ЦЕЛИ   УРОКА</vt:lpstr>
      <vt:lpstr>ЗДРАВСТВУЙТЕ, ДО СВИДАНИЯ, СПАСИБО, БЛАГОДАРЮ, ИЗВИНИТЕ, ПОЖПЛУЙСТА</vt:lpstr>
      <vt:lpstr>ФОНЕТИКА</vt:lpstr>
      <vt:lpstr>ЗАГАДКи </vt:lpstr>
      <vt:lpstr>ГЛАСНЫЕ, СМЯГЧАЮЩИЕ СОГЛАСНЫЙ  ЗВУК</vt:lpstr>
      <vt:lpstr>Гласные буквы, имеющие двойной звук Е  Ё  Ю  Я   [ЙЭ], [ЙО], [ЁУ], [ЁА] </vt:lpstr>
      <vt:lpstr>Липы за руки взялись,      липы ветками сплелись,   Ветер злится: «Повалю  Я упрямых не люблю!»          Дунул снова, что есть сил,        Но деревья с ног не сбил.                                                                     (Е.Аксельрод) </vt:lpstr>
      <vt:lpstr>Всегда глухие звуки: х,  ц,  ч,  щ всегда звонкие: л, м, н, Р, Й                                                                                                                                                              </vt:lpstr>
      <vt:lpstr>Всегда  мягкие щ,  ч,  й всегда твёрдые ж,  ш,  ц</vt:lpstr>
      <vt:lpstr>Сделайте ФОНЕТИЧЕСКИЙ разбор СЛОВ по рядам</vt:lpstr>
      <vt:lpstr>Слайд 12</vt:lpstr>
      <vt:lpstr>СПАСИБО  ЗА  ВНИМАНИЕ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  ФОНЕТИКИ</dc:title>
  <dc:creator>Елена</dc:creator>
  <cp:lastModifiedBy>Елена</cp:lastModifiedBy>
  <cp:revision>8</cp:revision>
  <dcterms:created xsi:type="dcterms:W3CDTF">2013-07-20T04:50:35Z</dcterms:created>
  <dcterms:modified xsi:type="dcterms:W3CDTF">2013-07-20T06:06:16Z</dcterms:modified>
</cp:coreProperties>
</file>