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96" r:id="rId2"/>
    <p:sldId id="278" r:id="rId3"/>
    <p:sldId id="256" r:id="rId4"/>
    <p:sldId id="257" r:id="rId5"/>
    <p:sldId id="258" r:id="rId6"/>
    <p:sldId id="259" r:id="rId7"/>
    <p:sldId id="279" r:id="rId8"/>
    <p:sldId id="260" r:id="rId9"/>
    <p:sldId id="280" r:id="rId10"/>
    <p:sldId id="261" r:id="rId11"/>
    <p:sldId id="281" r:id="rId12"/>
    <p:sldId id="262" r:id="rId13"/>
    <p:sldId id="282" r:id="rId14"/>
    <p:sldId id="263" r:id="rId15"/>
    <p:sldId id="283" r:id="rId16"/>
    <p:sldId id="264" r:id="rId17"/>
    <p:sldId id="284" r:id="rId18"/>
    <p:sldId id="265" r:id="rId19"/>
    <p:sldId id="28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595" autoAdjust="0"/>
  </p:normalViewPr>
  <p:slideViewPr>
    <p:cSldViewPr>
      <p:cViewPr>
        <p:scale>
          <a:sx n="60" d="100"/>
          <a:sy n="60" d="100"/>
        </p:scale>
        <p:origin x="-7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3DE13-F496-4EC5-B385-F525297A7EEB}" type="datetimeFigureOut">
              <a:rPr lang="ru-RU" smtClean="0"/>
              <a:pPr/>
              <a:t>21.09.2013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337CE-4BD5-4E95-A841-03762FEBE18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490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337CE-4BD5-4E95-A841-03762FEBE18F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337CE-4BD5-4E95-A841-03762FEBE18F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337CE-4BD5-4E95-A841-03762FEBE18F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337CE-4BD5-4E95-A841-03762FEBE18F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337CE-4BD5-4E95-A841-03762FEBE18F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337CE-4BD5-4E95-A841-03762FEBE18F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337CE-4BD5-4E95-A841-03762FEBE18F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337CE-4BD5-4E95-A841-03762FEBE18F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337CE-4BD5-4E95-A841-03762FEBE18F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337CE-4BD5-4E95-A841-03762FEBE18F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6F980-A532-4AE6-BA39-4BDF72671062}" type="datetimeFigureOut">
              <a:rPr lang="ru-RU" smtClean="0"/>
              <a:pPr/>
              <a:t>21.09.2013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1BECB-52DA-4974-929E-EEF5623D329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6F980-A532-4AE6-BA39-4BDF72671062}" type="datetimeFigureOut">
              <a:rPr lang="ru-RU" smtClean="0"/>
              <a:pPr/>
              <a:t>21.09.2013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1BECB-52DA-4974-929E-EEF5623D3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6F980-A532-4AE6-BA39-4BDF72671062}" type="datetimeFigureOut">
              <a:rPr lang="ru-RU" smtClean="0"/>
              <a:pPr/>
              <a:t>21.09.2013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1BECB-52DA-4974-929E-EEF5623D3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6F980-A532-4AE6-BA39-4BDF72671062}" type="datetimeFigureOut">
              <a:rPr lang="ru-RU" smtClean="0"/>
              <a:pPr/>
              <a:t>21.09.2013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1BECB-52DA-4974-929E-EEF5623D3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6F980-A532-4AE6-BA39-4BDF72671062}" type="datetimeFigureOut">
              <a:rPr lang="ru-RU" smtClean="0"/>
              <a:pPr/>
              <a:t>21.09.2013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1BECB-52DA-4974-929E-EEF5623D329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6F980-A532-4AE6-BA39-4BDF72671062}" type="datetimeFigureOut">
              <a:rPr lang="ru-RU" smtClean="0"/>
              <a:pPr/>
              <a:t>21.09.2013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1BECB-52DA-4974-929E-EEF5623D3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6F980-A532-4AE6-BA39-4BDF72671062}" type="datetimeFigureOut">
              <a:rPr lang="ru-RU" smtClean="0"/>
              <a:pPr/>
              <a:t>21.09.2013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1BECB-52DA-4974-929E-EEF5623D3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6F980-A532-4AE6-BA39-4BDF72671062}" type="datetimeFigureOut">
              <a:rPr lang="ru-RU" smtClean="0"/>
              <a:pPr/>
              <a:t>21.09.2013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1BECB-52DA-4974-929E-EEF5623D3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6F980-A532-4AE6-BA39-4BDF72671062}" type="datetimeFigureOut">
              <a:rPr lang="ru-RU" smtClean="0"/>
              <a:pPr/>
              <a:t>21.09.2013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1BECB-52DA-4974-929E-EEF5623D329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6F980-A532-4AE6-BA39-4BDF72671062}" type="datetimeFigureOut">
              <a:rPr lang="ru-RU" smtClean="0"/>
              <a:pPr/>
              <a:t>21.09.2013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1BECB-52DA-4974-929E-EEF5623D3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6F980-A532-4AE6-BA39-4BDF72671062}" type="datetimeFigureOut">
              <a:rPr lang="ru-RU" smtClean="0"/>
              <a:pPr/>
              <a:t>21.09.2013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1BECB-52DA-4974-929E-EEF5623D329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7D6F980-A532-4AE6-BA39-4BDF72671062}" type="datetimeFigureOut">
              <a:rPr lang="ru-RU" smtClean="0"/>
              <a:pPr/>
              <a:t>21.09.2013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241BECB-52DA-4974-929E-EEF5623D329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 </a:t>
            </a:r>
            <a:r>
              <a:rPr lang="ru-RU" b="1" i="1" dirty="0" smtClean="0"/>
              <a:t>Повторение. Знаки препинания в сложном предложении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285992"/>
            <a:ext cx="7498080" cy="4572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Работа с упражнением №17</a:t>
            </a:r>
          </a:p>
          <a:p>
            <a:pPr algn="ctr">
              <a:buNone/>
            </a:pPr>
            <a:r>
              <a:rPr lang="ru-RU" i="1" dirty="0" smtClean="0"/>
              <a:t>Задание:</a:t>
            </a:r>
          </a:p>
          <a:p>
            <a:pPr algn="ctr">
              <a:buBlip>
                <a:blip r:embed="rId2"/>
              </a:buBlip>
            </a:pPr>
            <a:r>
              <a:rPr lang="ru-RU" i="1" dirty="0" smtClean="0"/>
              <a:t>Спишите, подчеркивая грамматические основы и расставляя пропущенные выделительные запятые.</a:t>
            </a:r>
          </a:p>
          <a:p>
            <a:pPr algn="ctr">
              <a:buBlip>
                <a:blip r:embed="rId2"/>
              </a:buBlip>
            </a:pPr>
            <a:r>
              <a:rPr lang="ru-RU" i="1" dirty="0" smtClean="0"/>
              <a:t>Пронумеруйте простые предложения в составе сложного.</a:t>
            </a:r>
            <a:endParaRPr lang="ru-RU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Овал 19"/>
          <p:cNvSpPr/>
          <p:nvPr/>
        </p:nvSpPr>
        <p:spPr>
          <a:xfrm>
            <a:off x="6500826" y="2643182"/>
            <a:ext cx="1643074" cy="35719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en-US" i="1" dirty="0" smtClean="0"/>
              <a:t>[</a:t>
            </a:r>
            <a:r>
              <a:rPr lang="ru-RU" i="1" dirty="0" smtClean="0"/>
              <a:t>Этот удивительно гармоничный белокаменный храм, </a:t>
            </a:r>
            <a:r>
              <a:rPr lang="en-US" i="1" dirty="0" smtClean="0"/>
              <a:t>(</a:t>
            </a:r>
            <a:r>
              <a:rPr lang="ru-RU" i="1" dirty="0" smtClean="0"/>
              <a:t>который сливается с окружающим пейзажем</a:t>
            </a:r>
            <a:r>
              <a:rPr lang="en-US" i="1" dirty="0" smtClean="0"/>
              <a:t>)</a:t>
            </a:r>
            <a:r>
              <a:rPr lang="ru-RU" i="1" dirty="0" smtClean="0"/>
              <a:t>, называют поэмой, запечатленной в камне.</a:t>
            </a:r>
            <a:r>
              <a:rPr lang="en-US" i="1" dirty="0" smtClean="0"/>
              <a:t>]</a:t>
            </a:r>
            <a:endParaRPr lang="ru-RU" i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214546" y="3929066"/>
            <a:ext cx="157163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214546" y="4000504"/>
            <a:ext cx="157163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572264" y="3000372"/>
            <a:ext cx="1500198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3108" y="3500438"/>
            <a:ext cx="1714512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143108" y="3571876"/>
            <a:ext cx="1714512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643174" y="1785926"/>
          <a:ext cx="40479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479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857488" y="3500438"/>
          <a:ext cx="40479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479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7072330" y="2357430"/>
          <a:ext cx="40479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479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WordArt 2"/>
          <p:cNvSpPr>
            <a:spLocks noChangeArrowheads="1" noChangeShapeType="1" noTextEdit="1"/>
          </p:cNvSpPr>
          <p:nvPr/>
        </p:nvSpPr>
        <p:spPr bwMode="auto">
          <a:xfrm>
            <a:off x="1142976" y="0"/>
            <a:ext cx="8001024" cy="14287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961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Проверь себя:</a:t>
            </a:r>
            <a:endParaRPr lang="ru-RU" sz="3600" kern="10" spc="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-171450"/>
            <a:ext cx="7477125" cy="171450"/>
          </a:xfrm>
        </p:spPr>
        <p:txBody>
          <a:bodyPr>
            <a:normAutofit fontScale="90000"/>
          </a:bodyPr>
          <a:lstStyle/>
          <a:p>
            <a:endParaRPr lang="ru-RU" sz="36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2462" y="0"/>
            <a:ext cx="4681538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</a:pPr>
            <a:r>
              <a:rPr lang="ru-RU" i="1" dirty="0"/>
              <a:t>     </a:t>
            </a:r>
            <a:endParaRPr lang="ru-RU" i="1" dirty="0" smtClean="0"/>
          </a:p>
          <a:p>
            <a:pPr algn="ctr">
              <a:buFontTx/>
              <a:buNone/>
            </a:pPr>
            <a:endParaRPr lang="ru-RU" i="1" dirty="0" smtClean="0"/>
          </a:p>
          <a:p>
            <a:pPr algn="ctr">
              <a:buFontTx/>
              <a:buNone/>
            </a:pPr>
            <a:r>
              <a:rPr lang="ru-RU" i="1" dirty="0" smtClean="0"/>
              <a:t>   </a:t>
            </a:r>
            <a:r>
              <a:rPr lang="ru-RU" i="1" dirty="0"/>
              <a:t>Предание рассказывает что князь Андрей Боголюбский построил храм Покрова на Нерли после гибели в военном походе любимого сына Изяслава.</a:t>
            </a:r>
          </a:p>
        </p:txBody>
      </p:sp>
      <p:pic>
        <p:nvPicPr>
          <p:cNvPr id="27652" name="Picture 4" descr="kn-Andrej-Bogolubski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29124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вал 15"/>
          <p:cNvSpPr/>
          <p:nvPr/>
        </p:nvSpPr>
        <p:spPr>
          <a:xfrm>
            <a:off x="6357950" y="2143116"/>
            <a:ext cx="642942" cy="28575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428736"/>
            <a:ext cx="7498080" cy="4800600"/>
          </a:xfrm>
        </p:spPr>
        <p:txBody>
          <a:bodyPr/>
          <a:lstStyle/>
          <a:p>
            <a:pPr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i="1" dirty="0" smtClean="0"/>
              <a:t>[</a:t>
            </a:r>
            <a:r>
              <a:rPr lang="ru-RU" i="1" dirty="0" smtClean="0"/>
              <a:t>Предание рассказывает</a:t>
            </a:r>
            <a:r>
              <a:rPr lang="en-US" i="1" dirty="0" smtClean="0"/>
              <a:t>]</a:t>
            </a:r>
            <a:r>
              <a:rPr lang="ru-RU" i="1" dirty="0" smtClean="0"/>
              <a:t>,(что князь Андрей Боголюбский построил храм Покрова на Нерли после гибели в военном походе любимого сына Изяслава</a:t>
            </a:r>
            <a:r>
              <a:rPr lang="en-US" i="1" dirty="0" smtClean="0"/>
              <a:t>)</a:t>
            </a:r>
            <a:r>
              <a:rPr lang="ru-RU" i="1" dirty="0" smtClean="0"/>
              <a:t>.</a:t>
            </a:r>
            <a:endParaRPr lang="ru-RU" i="1" dirty="0"/>
          </a:p>
        </p:txBody>
      </p:sp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071538" y="0"/>
            <a:ext cx="8072462" cy="185739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531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Обрати внимание:</a:t>
            </a:r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85918" y="2500306"/>
            <a:ext cx="1714512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7215206" y="2500306"/>
            <a:ext cx="92869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1868" y="2428868"/>
            <a:ext cx="235745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571868" y="2500306"/>
            <a:ext cx="235745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72132" y="2928934"/>
            <a:ext cx="164307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572132" y="3000372"/>
            <a:ext cx="164307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500298" y="1785926"/>
          <a:ext cx="476232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2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6429388" y="1785926"/>
          <a:ext cx="476232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2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500298" y="4929198"/>
            <a:ext cx="542928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i="1" u="sng" dirty="0" smtClean="0">
                <a:solidFill>
                  <a:srgbClr val="FF0000"/>
                </a:solidFill>
              </a:rPr>
              <a:t>Запятая в этом предложении отделяет простые предложения в составе сложного!</a:t>
            </a:r>
            <a:endParaRPr lang="ru-RU" sz="2500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-100013"/>
            <a:ext cx="7477125" cy="100013"/>
          </a:xfrm>
        </p:spPr>
        <p:txBody>
          <a:bodyPr>
            <a:normAutofit fontScale="90000"/>
          </a:bodyPr>
          <a:lstStyle/>
          <a:p>
            <a:endParaRPr lang="ru-RU" sz="36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857760"/>
            <a:ext cx="9144000" cy="20002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</a:pPr>
            <a:endParaRPr lang="ru-RU" i="1" dirty="0" smtClean="0"/>
          </a:p>
          <a:p>
            <a:pPr algn="ctr">
              <a:buFontTx/>
              <a:buNone/>
            </a:pPr>
            <a:r>
              <a:rPr lang="ru-RU" i="1" dirty="0" smtClean="0"/>
              <a:t>Светлый </a:t>
            </a:r>
            <a:r>
              <a:rPr lang="ru-RU" i="1" dirty="0"/>
              <a:t>и легкий, храм Покрова на Нерли – это воплощенная победа духа над материей.</a:t>
            </a:r>
          </a:p>
        </p:txBody>
      </p:sp>
      <p:pic>
        <p:nvPicPr>
          <p:cNvPr id="28676" name="Picture 4" descr="331ebf75ad9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86886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428736"/>
            <a:ext cx="749808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500" i="1" dirty="0" smtClean="0"/>
          </a:p>
          <a:p>
            <a:pPr algn="ctr">
              <a:buNone/>
            </a:pPr>
            <a:endParaRPr lang="ru-RU" sz="3500" i="1" dirty="0" smtClean="0"/>
          </a:p>
          <a:p>
            <a:pPr algn="ctr">
              <a:buNone/>
            </a:pPr>
            <a:r>
              <a:rPr lang="ru-RU" sz="3500" i="1" dirty="0" smtClean="0"/>
              <a:t>		Светлый и легкий, храм Покрова на Нерли – это воплощенная победа духа над материей.</a:t>
            </a:r>
            <a:endParaRPr lang="ru-RU" sz="3500" i="1" dirty="0"/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142976" y="0"/>
            <a:ext cx="8001024" cy="1571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961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Проверь себя:</a:t>
            </a:r>
            <a:endParaRPr lang="ru-RU" sz="3600" kern="10" spc="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000760" y="3214686"/>
            <a:ext cx="92869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643174" y="4214818"/>
            <a:ext cx="128588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643174" y="4286256"/>
            <a:ext cx="128588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00232" y="5000636"/>
            <a:ext cx="68580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 u="sng" dirty="0" smtClean="0">
                <a:solidFill>
                  <a:srgbClr val="FF0000"/>
                </a:solidFill>
              </a:rPr>
              <a:t>Тире в данном предложении – знак разделения между подлежащим и сказуемым, выраженными существительными в именительном падеже. </a:t>
            </a:r>
            <a:endParaRPr lang="ru-RU" sz="2200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144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800" i="1" dirty="0"/>
              <a:t>Зодчие чтобы преодолеть тяжесть камня удачно выбрали пропорции формы и детали.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9700" name="Picture 4" descr="1234685333_pokro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00213"/>
            <a:ext cx="9144000" cy="515778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вал 16"/>
          <p:cNvSpPr/>
          <p:nvPr/>
        </p:nvSpPr>
        <p:spPr>
          <a:xfrm>
            <a:off x="3428992" y="2714620"/>
            <a:ext cx="1214446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en-US" i="1" dirty="0" smtClean="0"/>
              <a:t>[</a:t>
            </a:r>
            <a:r>
              <a:rPr lang="ru-RU" i="1" dirty="0" smtClean="0"/>
              <a:t>Зодчие,(чтобы преодолеть тяжесть камня), удачно выбрали пропорции, формы и детали</a:t>
            </a:r>
            <a:r>
              <a:rPr lang="en-US" i="1" dirty="0" smtClean="0"/>
              <a:t>]</a:t>
            </a:r>
            <a:r>
              <a:rPr lang="ru-RU" i="1" dirty="0" smtClean="0"/>
              <a:t>.</a:t>
            </a:r>
            <a:endParaRPr lang="ru-RU" i="1" dirty="0"/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142976" y="0"/>
            <a:ext cx="8001024" cy="14287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961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Проверь себя:</a:t>
            </a:r>
            <a:endParaRPr lang="ru-RU" sz="3600" kern="10" spc="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000232" y="3071810"/>
            <a:ext cx="121444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714876" y="3071810"/>
            <a:ext cx="200026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714876" y="3143248"/>
            <a:ext cx="200026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929190" y="3500438"/>
            <a:ext cx="142876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929190" y="3571876"/>
            <a:ext cx="142876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000496" y="3000372"/>
          <a:ext cx="33335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3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428860" y="2285992"/>
          <a:ext cx="33335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3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786182" y="2357430"/>
          <a:ext cx="33335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3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4572000" cy="68579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</a:pPr>
            <a:r>
              <a:rPr lang="ru-RU" i="1" dirty="0"/>
              <a:t>    </a:t>
            </a:r>
            <a:endParaRPr lang="ru-RU" i="1" dirty="0" smtClean="0"/>
          </a:p>
          <a:p>
            <a:pPr algn="ctr">
              <a:buFontTx/>
              <a:buNone/>
            </a:pPr>
            <a:endParaRPr lang="ru-RU" i="1" dirty="0" smtClean="0"/>
          </a:p>
          <a:p>
            <a:pPr algn="ctr">
              <a:buFontTx/>
              <a:buNone/>
            </a:pPr>
            <a:r>
              <a:rPr lang="ru-RU" i="1" dirty="0" smtClean="0"/>
              <a:t>Практически </a:t>
            </a:r>
            <a:r>
              <a:rPr lang="ru-RU" i="1" dirty="0"/>
              <a:t>невозможно заметить что стены церкви слегка наклонены внутрь и этот еле заметный зрителю наклон увеличивает высоту здания.</a:t>
            </a:r>
          </a:p>
        </p:txBody>
      </p:sp>
      <p:pic>
        <p:nvPicPr>
          <p:cNvPr id="31748" name="Picture 4" descr="00185_20051206_171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0"/>
            <a:ext cx="4500562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4000496" y="3714752"/>
            <a:ext cx="500066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214546" y="3214686"/>
            <a:ext cx="71438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en-US" i="1" dirty="0" smtClean="0"/>
              <a:t>[</a:t>
            </a:r>
            <a:r>
              <a:rPr lang="ru-RU" i="1" dirty="0" smtClean="0"/>
              <a:t>Практически невозможно заметить</a:t>
            </a:r>
            <a:r>
              <a:rPr lang="en-US" i="1" dirty="0" smtClean="0"/>
              <a:t>]</a:t>
            </a:r>
            <a:r>
              <a:rPr lang="ru-RU" i="1" dirty="0" smtClean="0"/>
              <a:t>, (что стены церкви слегка наклонены внутрь), и </a:t>
            </a:r>
            <a:r>
              <a:rPr lang="en-US" i="1" dirty="0" smtClean="0"/>
              <a:t>[</a:t>
            </a:r>
            <a:r>
              <a:rPr lang="ru-RU" i="1" dirty="0" smtClean="0"/>
              <a:t>этот еле заметный зрителю наклон увеличивает высоту здания</a:t>
            </a:r>
            <a:r>
              <a:rPr lang="en-US" i="1" dirty="0" smtClean="0"/>
              <a:t>]</a:t>
            </a:r>
            <a:r>
              <a:rPr lang="ru-RU" i="1" dirty="0" smtClean="0"/>
              <a:t>.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142976" y="0"/>
            <a:ext cx="8001024" cy="14287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961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Проверь себя:</a:t>
            </a:r>
            <a:endParaRPr lang="ru-RU" sz="3600" kern="10" spc="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286248" y="3000372"/>
            <a:ext cx="414340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86248" y="3071810"/>
            <a:ext cx="414340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643306" y="4500570"/>
            <a:ext cx="121444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715140" y="3500438"/>
            <a:ext cx="178595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715140" y="3571876"/>
            <a:ext cx="178595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000628" y="4500570"/>
            <a:ext cx="2214578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000628" y="4572008"/>
            <a:ext cx="2214578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2857488" y="2357430"/>
          <a:ext cx="33335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3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428860" y="2928934"/>
          <a:ext cx="33335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3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4929190" y="3429000"/>
          <a:ext cx="33335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3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Прямая соединительная линия 19"/>
          <p:cNvCxnSpPr/>
          <p:nvPr/>
        </p:nvCxnSpPr>
        <p:spPr>
          <a:xfrm>
            <a:off x="3000364" y="3571876"/>
            <a:ext cx="121444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24" name="Picture 4" descr="vloblsuzdrn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"/>
            <a:ext cx="4211638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Там </a:t>
            </a:r>
            <a:r>
              <a:rPr lang="ru-RU" i="1" dirty="0"/>
              <a:t>где река Нерль впадает в Клязьму с тысяча сто шестьдесят пятого года возвышается этот белокаменный храм.</a:t>
            </a:r>
          </a:p>
        </p:txBody>
      </p:sp>
      <p:pic>
        <p:nvPicPr>
          <p:cNvPr id="24580" name="Picture 4" descr="03fca29ffac84eadd0c964de463_pre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638" y="1"/>
            <a:ext cx="4932362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650770"/>
          </a:xfrm>
        </p:spPr>
        <p:txBody>
          <a:bodyPr>
            <a:normAutofit/>
          </a:bodyPr>
          <a:lstStyle/>
          <a:p>
            <a:pPr marL="541782" indent="-514350">
              <a:buBlip>
                <a:blip r:embed="rId3"/>
              </a:buBlip>
            </a:pPr>
            <a:r>
              <a:rPr lang="ru-RU" dirty="0" smtClean="0"/>
              <a:t>Внимательно прочитай предложение. Определи, о чем в нем говорится(сколько в предложении мыслей):</a:t>
            </a:r>
          </a:p>
          <a:p>
            <a:pPr marL="541782" indent="-514350"/>
            <a:r>
              <a:rPr lang="ru-RU" dirty="0" smtClean="0"/>
              <a:t>-Возвышается белокаменный храм; </a:t>
            </a:r>
          </a:p>
          <a:p>
            <a:pPr marL="541782" indent="-514350"/>
            <a:r>
              <a:rPr lang="ru-RU" dirty="0" smtClean="0"/>
              <a:t>-Река Нерль впадает в Клязьму.</a:t>
            </a:r>
          </a:p>
          <a:p>
            <a:pPr marL="541782" indent="-514350">
              <a:buBlip>
                <a:blip r:embed="rId3"/>
              </a:buBlip>
            </a:pPr>
            <a:r>
              <a:rPr lang="ru-RU" dirty="0" smtClean="0"/>
              <a:t>Найди основы предложений:</a:t>
            </a:r>
          </a:p>
          <a:p>
            <a:pPr marL="541782" indent="-514350"/>
            <a:r>
              <a:rPr lang="ru-RU" dirty="0" smtClean="0"/>
              <a:t>Там где река Нерль впадает в Клязьму с 1165 года возвышается этот белокаменный храм.</a:t>
            </a:r>
          </a:p>
          <a:p>
            <a:pPr marL="541782" indent="-514350"/>
            <a:endParaRPr lang="ru-RU" dirty="0" smtClean="0"/>
          </a:p>
          <a:p>
            <a:pPr marL="541782" indent="-514350">
              <a:buBlip>
                <a:blip r:embed="rId3"/>
              </a:buBlip>
            </a:pPr>
            <a:endParaRPr lang="ru-RU" dirty="0"/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2714612" y="285728"/>
            <a:ext cx="4486282" cy="150019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Образец:</a:t>
            </a:r>
            <a:endParaRPr lang="ru-RU" sz="3600" kern="10" spc="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714612" y="4857760"/>
            <a:ext cx="642942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858016" y="5286388"/>
            <a:ext cx="71438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357686" y="4857760"/>
            <a:ext cx="107157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357686" y="4929198"/>
            <a:ext cx="107157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71670" y="5286388"/>
            <a:ext cx="1857388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071670" y="5357826"/>
            <a:ext cx="1857388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2214546" y="3643314"/>
            <a:ext cx="71438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1782" indent="-514350">
              <a:buBlip>
                <a:blip r:embed="rId3"/>
              </a:buBlip>
            </a:pPr>
            <a:r>
              <a:rPr lang="ru-RU" dirty="0" smtClean="0"/>
              <a:t>Не забывай о том, что подчинительные союзы и союзные слова свидетельствуют о наличии придаточного предложения.</a:t>
            </a:r>
          </a:p>
          <a:p>
            <a:pPr marL="541782" indent="-514350">
              <a:buNone/>
            </a:pPr>
            <a:r>
              <a:rPr lang="ru-RU" dirty="0" smtClean="0"/>
              <a:t>Там где река Нерль впадает в Клязьму с 1165 года возвышается этот белокаменный храм.</a:t>
            </a:r>
          </a:p>
          <a:p>
            <a:pPr marL="541782" indent="-514350">
              <a:buNone/>
            </a:pPr>
            <a:endParaRPr lang="ru-RU" dirty="0" smtClean="0"/>
          </a:p>
          <a:p>
            <a:pPr marL="541782" indent="-514350">
              <a:buBlip>
                <a:blip r:embed="rId3"/>
              </a:buBlip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000364" y="3929066"/>
            <a:ext cx="642942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786314" y="4929198"/>
            <a:ext cx="71438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000628" y="3929066"/>
            <a:ext cx="128588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000628" y="4000504"/>
            <a:ext cx="128588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786182" y="4429132"/>
            <a:ext cx="2214578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786182" y="4500570"/>
            <a:ext cx="2214578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2428860" y="3143248"/>
            <a:ext cx="71438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ru-RU" dirty="0" smtClean="0"/>
              <a:t>Определи границы простых предложений в составе сложного, пронумеруй их.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ru-RU" dirty="0" smtClean="0"/>
              <a:t>Там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ru-RU" dirty="0" smtClean="0"/>
              <a:t>где река Нерль впадает в Клязьму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/>
              <a:t>с 1165 года возвышается этот белокаменный храм.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endParaRPr lang="ru-RU" dirty="0" smtClean="0">
              <a:solidFill>
                <a:srgbClr val="FF0000"/>
              </a:solidFill>
            </a:endParaRPr>
          </a:p>
          <a:p>
            <a:pPr fontAlgn="t"/>
            <a:endParaRPr lang="ru-RU" dirty="0" smtClean="0"/>
          </a:p>
          <a:p>
            <a:pPr fontAlgn="t"/>
            <a:endParaRPr lang="ru-RU" dirty="0" smtClean="0"/>
          </a:p>
          <a:p>
            <a:pPr>
              <a:buBlip>
                <a:blip r:embed="rId3"/>
              </a:buBlip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86116" y="3429000"/>
            <a:ext cx="642942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572000" y="4429132"/>
            <a:ext cx="85725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214942" y="3429000"/>
            <a:ext cx="128588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214942" y="3500438"/>
            <a:ext cx="128588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929058" y="3929066"/>
            <a:ext cx="2214578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929058" y="4000504"/>
            <a:ext cx="2214578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857356" y="2848926"/>
          <a:ext cx="416560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</a:tblGrid>
              <a:tr h="35719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857356" y="3357562"/>
          <a:ext cx="41656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643174" y="2857496"/>
          <a:ext cx="33335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3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643050"/>
            <a:ext cx="7498080" cy="48006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Blip>
                <a:blip r:embed="rId3"/>
              </a:buBlip>
            </a:pPr>
            <a:r>
              <a:rPr lang="ru-RU" dirty="0" smtClean="0"/>
              <a:t>Расставь выделительные запятые.</a:t>
            </a:r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Там, где река Нерль впадает в Клязьму,  с 1165 года возвышается этот белокаменный храм.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9838" y="0"/>
            <a:ext cx="5364162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</a:pPr>
            <a:endParaRPr lang="ru-RU" i="1" dirty="0" smtClean="0"/>
          </a:p>
          <a:p>
            <a:pPr algn="ctr">
              <a:buFontTx/>
              <a:buNone/>
            </a:pPr>
            <a:endParaRPr lang="ru-RU" i="1" dirty="0" smtClean="0"/>
          </a:p>
          <a:p>
            <a:pPr algn="ctr">
              <a:buFontTx/>
              <a:buNone/>
            </a:pPr>
            <a:r>
              <a:rPr lang="ru-RU" i="1" dirty="0" smtClean="0"/>
              <a:t>И </a:t>
            </a:r>
            <a:r>
              <a:rPr lang="ru-RU" i="1" dirty="0"/>
              <a:t>во время весеннего раз-</a:t>
            </a:r>
          </a:p>
          <a:p>
            <a:pPr algn="ctr">
              <a:buFontTx/>
              <a:buNone/>
            </a:pPr>
            <a:r>
              <a:rPr lang="ru-RU" i="1" dirty="0"/>
              <a:t>лива когда вода подступала к са-</a:t>
            </a:r>
          </a:p>
          <a:p>
            <a:pPr algn="ctr">
              <a:buFontTx/>
              <a:buNone/>
            </a:pPr>
            <a:r>
              <a:rPr lang="ru-RU" i="1" dirty="0"/>
              <a:t>мым стенам церкви </a:t>
            </a:r>
          </a:p>
          <a:p>
            <a:pPr algn="ctr">
              <a:buFontTx/>
              <a:buNone/>
            </a:pPr>
            <a:r>
              <a:rPr lang="ru-RU" i="1" dirty="0"/>
              <a:t>одиноко высился</a:t>
            </a:r>
          </a:p>
          <a:p>
            <a:pPr algn="ctr">
              <a:buFontTx/>
              <a:buNone/>
            </a:pPr>
            <a:r>
              <a:rPr lang="ru-RU" i="1" dirty="0"/>
              <a:t>ослепительно свер-</a:t>
            </a:r>
          </a:p>
          <a:p>
            <a:pPr algn="ctr">
              <a:buFontTx/>
              <a:buNone/>
            </a:pPr>
            <a:r>
              <a:rPr lang="ru-RU" i="1" dirty="0"/>
              <a:t>кающий белизной</a:t>
            </a:r>
          </a:p>
          <a:p>
            <a:pPr algn="ctr">
              <a:buFontTx/>
              <a:buNone/>
            </a:pPr>
            <a:r>
              <a:rPr lang="ru-RU" i="1" dirty="0"/>
              <a:t>легкий одноглавый храм.</a:t>
            </a:r>
          </a:p>
        </p:txBody>
      </p:sp>
      <p:pic>
        <p:nvPicPr>
          <p:cNvPr id="25604" name="Picture 4" descr="nerl_reflect_02_mi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29058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вал 16"/>
          <p:cNvSpPr/>
          <p:nvPr/>
        </p:nvSpPr>
        <p:spPr>
          <a:xfrm>
            <a:off x="7500958" y="2143116"/>
            <a:ext cx="1143008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428736"/>
            <a:ext cx="7498080" cy="4800600"/>
          </a:xfrm>
        </p:spPr>
        <p:txBody>
          <a:bodyPr/>
          <a:lstStyle/>
          <a:p>
            <a:pPr algn="ctr"/>
            <a:endParaRPr lang="ru-RU" i="1" dirty="0" smtClean="0"/>
          </a:p>
          <a:p>
            <a:pPr algn="ctr">
              <a:buNone/>
            </a:pPr>
            <a:r>
              <a:rPr lang="en-US" i="1" dirty="0" smtClean="0"/>
              <a:t>[</a:t>
            </a:r>
            <a:r>
              <a:rPr lang="ru-RU" i="1" dirty="0" smtClean="0"/>
              <a:t>И во время весеннего разлива, (когда вода подступала к самым стенам церкви), одиноко высился ослепительно сверкающий белизной легкий одноглавый храм</a:t>
            </a:r>
            <a:r>
              <a:rPr lang="en-US" i="1" dirty="0" smtClean="0"/>
              <a:t>]</a:t>
            </a:r>
            <a:r>
              <a:rPr lang="ru-RU" i="1" dirty="0" smtClean="0"/>
              <a:t>.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428860" y="2928934"/>
            <a:ext cx="71438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6500826" y="4429132"/>
            <a:ext cx="85725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357554" y="2928934"/>
            <a:ext cx="192882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357554" y="3000372"/>
            <a:ext cx="192882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143636" y="3429000"/>
            <a:ext cx="142876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143636" y="3500438"/>
            <a:ext cx="142876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357422" y="1785926"/>
          <a:ext cx="40479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479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5072066" y="2928934"/>
          <a:ext cx="40479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479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7858148" y="1785926"/>
          <a:ext cx="40479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479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1142976" y="0"/>
            <a:ext cx="8001024" cy="14287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961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Проверь себя:</a:t>
            </a:r>
            <a:endParaRPr lang="ru-RU" sz="3600" kern="10" spc="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184467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200" i="1" dirty="0"/>
              <a:t>Этот удивительно гармоничный белокаменный храм который сливается с окружающим пейзажем называют поэмой запечатленной в камне.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6628" name="Picture 4" descr="00184_20050804_2150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16113"/>
            <a:ext cx="9144000" cy="494188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229</TotalTime>
  <Words>482</Words>
  <Application>Microsoft Office PowerPoint</Application>
  <PresentationFormat>Экран (4:3)</PresentationFormat>
  <Paragraphs>92</Paragraphs>
  <Slides>19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 Повторение. Знаки препинания в сложном предложении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Этот удивительно гармоничный белокаменный храм который сливается с окружающим пейзажем называют поэмой запечатленной в камне.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Зодчие чтобы преодолеть тяжесть камня удачно выбрали пропорции формы и детали.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</dc:creator>
  <cp:lastModifiedBy>ACER</cp:lastModifiedBy>
  <cp:revision>130</cp:revision>
  <dcterms:created xsi:type="dcterms:W3CDTF">2011-06-16T05:50:46Z</dcterms:created>
  <dcterms:modified xsi:type="dcterms:W3CDTF">2013-09-21T16:08:46Z</dcterms:modified>
</cp:coreProperties>
</file>