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59" r:id="rId14"/>
    <p:sldId id="258" r:id="rId15"/>
    <p:sldId id="26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12968" cy="2441239"/>
          </a:xfrm>
        </p:spPr>
        <p:txBody>
          <a:bodyPr/>
          <a:lstStyle/>
          <a:p>
            <a:r>
              <a:rPr lang="ru-RU" sz="2400" dirty="0">
                <a:effectLst/>
              </a:rPr>
              <a:t>ПРЕДЛОЖЕНИЕ. ГРАММАТИЧЕСКАЯ (ПРЕДИКАТИВНАЯ) ОСНОВА ПРЕДЛОЖЕНИЯ. ПОДЛЕЖАЩЕЕ И СКАЗУЕМОЕ. 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Односоставные и двусоставные предложения</a:t>
            </a:r>
            <a:r>
              <a:rPr lang="ru-RU" sz="2400" dirty="0" smtClean="0">
                <a:effectLst/>
              </a:rPr>
              <a:t>.</a:t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> </a:t>
            </a:r>
            <a:r>
              <a:rPr lang="ru-RU" sz="2400" dirty="0" smtClean="0">
                <a:effectLst/>
              </a:rPr>
              <a:t>               А-9</a:t>
            </a:r>
            <a:endParaRPr lang="ru-RU" sz="2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7" y="3068961"/>
            <a:ext cx="2826837" cy="2865704"/>
          </a:xfrm>
        </p:spPr>
        <p:txBody>
          <a:bodyPr>
            <a:normAutofit/>
          </a:bodyPr>
          <a:lstStyle/>
          <a:p>
            <a:r>
              <a:rPr lang="ru-RU" dirty="0"/>
              <a:t>Русский язык </a:t>
            </a:r>
          </a:p>
          <a:p>
            <a:r>
              <a:rPr lang="ru-RU" dirty="0"/>
              <a:t>Подготовка к ЕГЭ</a:t>
            </a:r>
          </a:p>
          <a:p>
            <a:r>
              <a:rPr lang="ru-RU" dirty="0"/>
              <a:t>Шалагинова Анжела Юрьевна</a:t>
            </a:r>
          </a:p>
        </p:txBody>
      </p:sp>
      <p:pic>
        <p:nvPicPr>
          <p:cNvPr id="1026" name="Picture 2" descr="C:\Documents and Settings\Анжела\Мои документы\Downloads\КАРТИНКИ\Драконы\26438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3528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5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80720226"/>
              </p:ext>
            </p:extLst>
          </p:nvPr>
        </p:nvGraphicFramePr>
        <p:xfrm>
          <a:off x="251520" y="260648"/>
          <a:ext cx="8424936" cy="62646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36851"/>
                <a:gridCol w="2213390"/>
                <a:gridCol w="2141990"/>
                <a:gridCol w="2532705"/>
              </a:tblGrid>
              <a:tr h="62646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обоб­щённо-личные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действие, которое может совершать любое лицо (все, каждый)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1) глаголом 2-го лица изъяв.   или повел. наклон.;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2) глаголом 3-го лица мн. числа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1) Изводишь     единого слова ради тысячи тонн словесной  руды. 2) Славу трудом добы­вают.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99348"/>
              </p:ext>
            </p:extLst>
          </p:nvPr>
        </p:nvGraphicFramePr>
        <p:xfrm>
          <a:off x="179513" y="116632"/>
          <a:ext cx="8568952" cy="65527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38750"/>
                <a:gridCol w="2194790"/>
                <a:gridCol w="2123990"/>
                <a:gridCol w="2511422"/>
              </a:tblGrid>
              <a:tr h="6552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без­личные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или со­стояние, незави­симое от дейст­вующего лица (оно происходит как бы само по себе)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1) безличным   глаго­лом  или    личным  в значении безличного; 2) инфинитивом; 3) наречием; составным именным сказ.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4) словами   нет,   не было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1) Нигде   не     дышится вольней  родных    лугов, родных полей.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 2) Вам не видать таких сражений.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3) Человеку холодно без песен.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4) Нет ничего радостнее труда.      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91184513"/>
              </p:ext>
            </p:extLst>
          </p:nvPr>
        </p:nvGraphicFramePr>
        <p:xfrm>
          <a:off x="107504" y="260648"/>
          <a:ext cx="8712967" cy="61926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62653"/>
                <a:gridCol w="1520285"/>
                <a:gridCol w="2001933"/>
                <a:gridCol w="1937354"/>
                <a:gridCol w="2290742"/>
              </a:tblGrid>
              <a:tr h="6192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 глав.  </a:t>
                      </a:r>
                      <a:r>
                        <a:rPr lang="ru-RU" sz="2800" dirty="0" err="1">
                          <a:effectLst/>
                        </a:rPr>
                        <a:t>подлеж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назыв­ные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только наличие предметов, явле­ний или лиц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существительным     в именительном    падеже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Переправа,   переправа... Темень, холод... (Твар­довский).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Анжела\Мои документы\Downloads\КАРТИНКИ\Драконы\484106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58" y="4149080"/>
            <a:ext cx="2711088" cy="26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Обратите внимание!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873752"/>
          </a:xfrm>
        </p:spPr>
        <p:txBody>
          <a:bodyPr/>
          <a:lstStyle/>
          <a:p>
            <a:pPr lvl="0"/>
            <a:r>
              <a:rPr lang="ru-RU" sz="3200" dirty="0"/>
              <a:t>В тексте могут быть предложения, в которых грамматическая основа состоит </a:t>
            </a:r>
            <a:r>
              <a:rPr lang="ru-RU" sz="3200" b="1" dirty="0"/>
              <a:t>только из подлежащего</a:t>
            </a:r>
            <a:r>
              <a:rPr lang="ru-RU" sz="3200" dirty="0"/>
              <a:t> или </a:t>
            </a:r>
            <a:r>
              <a:rPr lang="ru-RU" sz="3200" b="1" dirty="0"/>
              <a:t>только из сказуемого</a:t>
            </a:r>
            <a:r>
              <a:rPr lang="ru-RU" sz="3200" dirty="0"/>
              <a:t>, поэтому повторите односоставные. </a:t>
            </a:r>
            <a:r>
              <a:rPr lang="ru-RU" sz="3200" i="1" dirty="0"/>
              <a:t>На улице </a:t>
            </a:r>
            <a:r>
              <a:rPr lang="ru-RU" sz="3200" b="1" i="1" dirty="0"/>
              <a:t>смеркается.</a:t>
            </a:r>
            <a:r>
              <a:rPr lang="ru-RU" sz="3200" i="1" dirty="0"/>
              <a:t> </a:t>
            </a:r>
            <a:r>
              <a:rPr lang="ru-RU" sz="3200" b="1" i="1" dirty="0"/>
              <a:t>Хочется лечь </a:t>
            </a:r>
            <a:r>
              <a:rPr lang="ru-RU" sz="3200" b="1" i="1" dirty="0" smtClean="0"/>
              <a:t>спать</a:t>
            </a:r>
            <a:r>
              <a:rPr lang="ru-RU" sz="3200" b="1" i="1" dirty="0"/>
              <a:t>. Ночь, Тишина.</a:t>
            </a:r>
            <a:r>
              <a:rPr lang="ru-RU" sz="3200" i="1" dirty="0"/>
              <a:t>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/>
          <a:lstStyle/>
          <a:p>
            <a:pPr lvl="0"/>
            <a:r>
              <a:rPr lang="ru-RU" dirty="0"/>
              <a:t>Неделимые словосочетания, смысл которых нельзя понять из отдель­ных слов, являются </a:t>
            </a:r>
            <a:r>
              <a:rPr lang="ru-RU" b="1" i="1" dirty="0"/>
              <a:t>одним членом предложения</a:t>
            </a:r>
            <a:r>
              <a:rPr lang="ru-RU" dirty="0"/>
              <a:t>. Обычно это фразеологизмы, крылатые слова и т.п. </a:t>
            </a:r>
            <a:r>
              <a:rPr lang="ru-RU" i="1" dirty="0"/>
              <a:t>Мальчонка плакал </a:t>
            </a:r>
            <a:r>
              <a:rPr lang="ru-RU" b="1" i="1" dirty="0"/>
              <a:t>в три ручья</a:t>
            </a:r>
            <a:r>
              <a:rPr lang="ru-RU" i="1" dirty="0"/>
              <a:t>. </a:t>
            </a: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Простым </a:t>
            </a:r>
            <a:r>
              <a:rPr lang="ru-RU" dirty="0"/>
              <a:t>глагольным сказуемым могут быть синтаксически цельные словосочетания или фразеологизмы, если их можно заменить одним личным глаголом. </a:t>
            </a:r>
            <a:r>
              <a:rPr lang="ru-RU" i="1" dirty="0"/>
              <a:t>Следователи </a:t>
            </a:r>
            <a:r>
              <a:rPr lang="ru-RU" b="1" i="1" dirty="0"/>
              <a:t>ведут расследование (= расследуют) </a:t>
            </a:r>
            <a:r>
              <a:rPr lang="ru-RU" i="1" dirty="0"/>
              <a:t>преступления. </a:t>
            </a:r>
            <a:endParaRPr lang="ru-RU" dirty="0"/>
          </a:p>
        </p:txBody>
      </p:sp>
      <p:pic>
        <p:nvPicPr>
          <p:cNvPr id="14338" name="Picture 2" descr="C:\Documents and Settings\Анжела\Мои документы\Downloads\КАРТИНКИ\Драконы\7111782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88136"/>
            <a:ext cx="2664296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7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19256" cy="6285312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Иногда можно спутать подлежащее и прямое дополнение, т.е. сущест­вительное в винительном падеже: </a:t>
            </a:r>
            <a:r>
              <a:rPr lang="ru-RU" b="1" i="1" dirty="0">
                <a:solidFill>
                  <a:srgbClr val="C00000"/>
                </a:solidFill>
              </a:rPr>
              <a:t>Корабли</a:t>
            </a:r>
            <a:r>
              <a:rPr lang="ru-RU" i="1" dirty="0">
                <a:solidFill>
                  <a:srgbClr val="C00000"/>
                </a:solidFill>
              </a:rPr>
              <a:t> построили в прошлом ве­ке. </a:t>
            </a:r>
            <a:r>
              <a:rPr lang="ru-RU" dirty="0"/>
              <a:t>В этом, предложении слово </a:t>
            </a:r>
            <a:r>
              <a:rPr lang="ru-RU" b="1" dirty="0"/>
              <a:t>«корабли»</a:t>
            </a:r>
            <a:r>
              <a:rPr lang="ru-RU" dirty="0"/>
              <a:t> является дополнением, т.к. </a:t>
            </a:r>
            <a:r>
              <a:rPr lang="ru-RU" i="1" dirty="0"/>
              <a:t>их кто-то строил, </a:t>
            </a:r>
            <a:r>
              <a:rPr lang="ru-RU" i="1" dirty="0" smtClean="0"/>
              <a:t> действие </a:t>
            </a:r>
            <a:r>
              <a:rPr lang="ru-RU" i="1" dirty="0"/>
              <a:t>кого-то </a:t>
            </a:r>
            <a:r>
              <a:rPr lang="ru-RU" dirty="0"/>
              <a:t>было направлено на них (по­строили </a:t>
            </a:r>
            <a:r>
              <a:rPr lang="ru-RU" dirty="0" smtClean="0"/>
              <a:t> </a:t>
            </a:r>
            <a:r>
              <a:rPr lang="ru-RU" i="1" dirty="0" smtClean="0"/>
              <a:t>кого? что</a:t>
            </a:r>
            <a:r>
              <a:rPr lang="ru-RU" i="1" dirty="0"/>
              <a:t>?); </a:t>
            </a:r>
            <a:r>
              <a:rPr lang="ru-RU" dirty="0"/>
              <a:t>это неопределенно-личное предложение, в кото­ром нет подлежащего. </a:t>
            </a:r>
            <a:endParaRPr lang="ru-RU" dirty="0" smtClean="0"/>
          </a:p>
          <a:p>
            <a:pPr lvl="0">
              <a:lnSpc>
                <a:spcPct val="150000"/>
              </a:lnSpc>
            </a:pPr>
            <a:r>
              <a:rPr lang="ru-RU" dirty="0" smtClean="0"/>
              <a:t>Или</a:t>
            </a:r>
            <a:r>
              <a:rPr lang="ru-RU" dirty="0"/>
              <a:t>: </a:t>
            </a:r>
            <a:r>
              <a:rPr lang="ru-RU" i="1" dirty="0">
                <a:solidFill>
                  <a:srgbClr val="C00000"/>
                </a:solidFill>
              </a:rPr>
              <a:t>Настроение </a:t>
            </a:r>
            <a:r>
              <a:rPr lang="ru-RU" dirty="0">
                <a:solidFill>
                  <a:srgbClr val="C00000"/>
                </a:solidFill>
              </a:rPr>
              <a:t>испортило неожиданное из­вестие. </a:t>
            </a:r>
            <a:r>
              <a:rPr lang="ru-RU" dirty="0"/>
              <a:t>Не </a:t>
            </a:r>
            <a:r>
              <a:rPr lang="ru-RU" i="1" dirty="0"/>
              <a:t>настроение </a:t>
            </a:r>
            <a:r>
              <a:rPr lang="ru-RU" dirty="0"/>
              <a:t>портит </a:t>
            </a:r>
            <a:r>
              <a:rPr lang="ru-RU" i="1" dirty="0"/>
              <a:t>известие, </a:t>
            </a:r>
            <a:r>
              <a:rPr lang="ru-RU" dirty="0"/>
              <a:t>а наоборот; неожиданное известие стало причиной плохого настроения.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363272" cy="6213304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ru-RU" dirty="0"/>
              <a:t>Чтобы не спутать подлежащее и дополнение в придаточной части сложного предложения с союзным словом </a:t>
            </a:r>
            <a:r>
              <a:rPr lang="ru-RU" b="1" i="1" dirty="0"/>
              <a:t>который,</a:t>
            </a:r>
            <a:r>
              <a:rPr lang="ru-RU" i="1" dirty="0"/>
              <a:t> </a:t>
            </a:r>
            <a:r>
              <a:rPr lang="ru-RU" dirty="0"/>
              <a:t>подставьте вме­сто этого союзного слова то, что «прячется» за ним.</a:t>
            </a:r>
            <a:r>
              <a:rPr lang="ru-RU" i="1" dirty="0"/>
              <a:t> </a:t>
            </a:r>
            <a:r>
              <a:rPr lang="ru-RU" i="1" dirty="0">
                <a:solidFill>
                  <a:srgbClr val="C00000"/>
                </a:solidFill>
              </a:rPr>
              <a:t>Жаркое солнце, которое немилосердно жгло мою голову, закрыла туча </a:t>
            </a:r>
            <a:r>
              <a:rPr lang="ru-RU" i="1" dirty="0"/>
              <a:t>(Что немилосердно жгло мою голову? Солнце. </a:t>
            </a:r>
            <a:r>
              <a:rPr lang="ru-RU" dirty="0"/>
              <a:t>Следовательно это подлежащее).</a:t>
            </a:r>
            <a:r>
              <a:rPr lang="ru-RU" i="1" dirty="0"/>
              <a:t> </a:t>
            </a:r>
            <a:r>
              <a:rPr lang="ru-RU" i="1" dirty="0">
                <a:solidFill>
                  <a:srgbClr val="C00000"/>
                </a:solidFill>
              </a:rPr>
              <a:t>Дама, которой подал руку Евгений, церемонно сошла с  трапа парохода. </a:t>
            </a:r>
            <a:r>
              <a:rPr lang="ru-RU" i="1" dirty="0"/>
              <a:t>(Кому подал руку Евгений? Даме (сущ. в Им.</a:t>
            </a:r>
            <a:r>
              <a:rPr lang="en-US" i="1" dirty="0"/>
              <a:t>n</a:t>
            </a:r>
            <a:r>
              <a:rPr lang="ru-RU" i="1" dirty="0"/>
              <a:t>.), следовательно, это дополнение).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Documents and Settings\Анжела\Мои документы\Downloads\КАРТИНКИ\Драконы\295442935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5689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>
                <a:effectLst/>
              </a:rPr>
              <a:t>C</a:t>
            </a:r>
            <a:r>
              <a:rPr lang="ru-RU" sz="3200" i="1" dirty="0">
                <a:effectLst/>
              </a:rPr>
              <a:t>ПОСОБЫ ВЫРАЖЕНИЯ ПОДЛЕЖАЩЕГО</a:t>
            </a:r>
            <a:endParaRPr lang="ru-RU" sz="3200" dirty="0"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91355918"/>
              </p:ext>
            </p:extLst>
          </p:nvPr>
        </p:nvGraphicFramePr>
        <p:xfrm>
          <a:off x="107504" y="1340768"/>
          <a:ext cx="8784975" cy="5517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6400"/>
                <a:gridCol w="3458575"/>
              </a:tblGrid>
              <a:tr h="36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1. Именем существительным (в </a:t>
                      </a:r>
                      <a:r>
                        <a:rPr lang="ru-RU" sz="1800" dirty="0" err="1">
                          <a:effectLst/>
                        </a:rPr>
                        <a:t>И.п</a:t>
                      </a:r>
                      <a:r>
                        <a:rPr lang="ru-RU" sz="1800" dirty="0">
                          <a:effectLst/>
                        </a:rPr>
                        <a:t>.)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Гости приехали утром.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954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2. Местоимением (в </a:t>
                      </a:r>
                      <a:r>
                        <a:rPr lang="ru-RU" sz="1800" dirty="0" err="1">
                          <a:effectLst/>
                        </a:rPr>
                        <a:t>И.п</a:t>
                      </a:r>
                      <a:r>
                        <a:rPr lang="ru-RU" sz="1800" dirty="0">
                          <a:effectLst/>
                        </a:rPr>
                        <a:t>.)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 был в музее.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27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3. Именем прилагательным (в И.п.)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Старшие помогали младшим.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27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4. Причастием (в И.п.)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Желающие могли покататься.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899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5. Именем числительным (в И.п.)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Два да два — четыре.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27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6. Неопределенной формой глагола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Курить — здоровью вредить.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7279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7. Наречием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Завтра не наступит никогда.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639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8. Междометием</a:t>
                      </a:r>
                      <a:endParaRPr lang="ru-RU" sz="18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Га-га-га слышалось на лугу.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0919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9. Синтаксически неделимым словосочетанием.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Анютины глазки растут в саду.</a:t>
                      </a:r>
                      <a:endParaRPr lang="ru-RU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2049" name="Picture 1" descr="C:\Documents and Settings\Анжела\Мои документы\Downloads\КАРТИНКИ\Драконы\5310677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13048"/>
            <a:ext cx="2664296" cy="176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2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i="1" dirty="0"/>
              <a:t>ВИДЫ СКАЗУЕМОГО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0258405"/>
              </p:ext>
            </p:extLst>
          </p:nvPr>
        </p:nvGraphicFramePr>
        <p:xfrm>
          <a:off x="107504" y="1268760"/>
          <a:ext cx="8568952" cy="540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9044"/>
                <a:gridCol w="4613586"/>
                <a:gridCol w="2376322"/>
              </a:tblGrid>
              <a:tr h="1279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Простое глагольное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глагол в форме какого-либо наклонения (выражает лексическое и грамматиче­ское значения)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Он засыпает. Мы не будем спать.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4727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Составное глагольное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вспомогательный глагол (выражает грамматическое значение и часть лексическо­го) + неопределенная форма глагола (выражает лексиче­ское значение)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Дождь перестал шуметь.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64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Составное именное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глагол-связка (выражает грамматическое значение) + именная часть (выражает лексическое значение)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Пьеса была интересной. Мой брат — учитель.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3073" name="Picture 1" descr="C:\Documents and Settings\Анжела\Мои документы\Downloads\КАРТИНКИ\Драконы\76358196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26612"/>
            <a:ext cx="1915666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СПОСОБЫ ВЫРАЖЕНИЯ ИМЕННОЙ ЧАСТИ СКАЗУЕМОГО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4842533"/>
              </p:ext>
            </p:extLst>
          </p:nvPr>
        </p:nvGraphicFramePr>
        <p:xfrm>
          <a:off x="107504" y="1484782"/>
          <a:ext cx="8640960" cy="5373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8736"/>
                <a:gridCol w="4042224"/>
              </a:tblGrid>
              <a:tr h="6558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Имя прилагательное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Он веселый. Он был веселым.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67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 Имя существительное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Он весельчак. Весь сад в цвету.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 Причастие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Письмо было задержано.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226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4. Числительное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Два да три будет пять.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50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 Местоимение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Вишневый сад теперь мой.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43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 Наречие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Ей туфли впору будут.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2886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7. Синтаксически неделимое словосочетание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Он был высокого роста.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5850" y="3148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8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729"/>
            <a:ext cx="7467600" cy="652934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ТИРЕ МЕЖДУ ПОДЛЕЖАЩИМ И СКАЗУЕМЫМ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108537"/>
              </p:ext>
            </p:extLst>
          </p:nvPr>
        </p:nvGraphicFramePr>
        <p:xfrm>
          <a:off x="467544" y="692694"/>
          <a:ext cx="8208912" cy="5976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7143"/>
                <a:gridCol w="4331769"/>
              </a:tblGrid>
              <a:tr h="8505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Тире ставится: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28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1. Существительное + существительное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Лес — друг человека.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1281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 Н. ф. гл. + н. ф. глаг.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Охранять природу — любить родину.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 Числительное + числительное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Дважды два — четыре.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4. Существительное + н. ф. глаг.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Наша задача — хорошо учиться.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5. Н. ф. глаг. + существительное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Ходить босиком — удовольствие.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6407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6. Это, вот, значит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Чтение — вот лучшее учение.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3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5566"/>
            <a:ext cx="7467600" cy="1143000"/>
          </a:xfrm>
        </p:spPr>
        <p:txBody>
          <a:bodyPr>
            <a:normAutofit/>
          </a:bodyPr>
          <a:lstStyle/>
          <a:p>
            <a:r>
              <a:rPr lang="ru-RU" sz="2000" b="1" dirty="0"/>
              <a:t>ТИРЕ МЕЖДУ ПОДЛЕЖАЩИМ И СКАЗУЕМЫМ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58831652"/>
              </p:ext>
            </p:extLst>
          </p:nvPr>
        </p:nvGraphicFramePr>
        <p:xfrm>
          <a:off x="107504" y="908720"/>
          <a:ext cx="8640959" cy="5832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81203"/>
                <a:gridCol w="4559756"/>
              </a:tblGrid>
              <a:tr h="851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</a:rPr>
                        <a:t>Тире не ставится: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2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1. При сказуемом есть не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Старост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ь не радость.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444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2. При сказуемом есть как, будто </a:t>
                      </a:r>
                      <a:endParaRPr lang="ru-RU" sz="24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</a:t>
                      </a:r>
                      <a:r>
                        <a:rPr lang="ru-RU" sz="2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Пруд 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как зеркало.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827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3. Подлежащее = местоимение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Он</a:t>
                      </a: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врач.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2481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Если на местоимение падает логическое  ударение, то тире может ставиться                     </a:t>
                      </a:r>
                      <a:endParaRPr lang="ru-RU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Ты - лучший человек на свете.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6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467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Двусоставные предложения: </a:t>
            </a:r>
            <a:r>
              <a:rPr lang="ru-RU" sz="32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подлежащее и сказуемое.</a:t>
            </a:r>
            <a:br>
              <a:rPr lang="ru-RU" sz="32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200" b="1" cap="none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Односоставное: или сказуемое, или подлежащее.</a:t>
            </a:r>
          </a:p>
        </p:txBody>
      </p:sp>
      <p:pic>
        <p:nvPicPr>
          <p:cNvPr id="7170" name="Picture 2" descr="C:\Documents and Settings\Анжела\Мои документы\Downloads\КАРТИНКИ\Драконы\584359380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64904"/>
            <a:ext cx="6114430" cy="40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2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Односоставные предложения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4214185"/>
              </p:ext>
            </p:extLst>
          </p:nvPr>
        </p:nvGraphicFramePr>
        <p:xfrm>
          <a:off x="107505" y="1196752"/>
          <a:ext cx="8640958" cy="48965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7"/>
                <a:gridCol w="1258802"/>
                <a:gridCol w="2001933"/>
                <a:gridCol w="1937354"/>
                <a:gridCol w="2290742"/>
              </a:tblGrid>
              <a:tr h="16470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Что обозначает главный член предложения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Чем выражен глав­ный   член  предложения (основные случаи)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Примеры</a:t>
                      </a:r>
                      <a:endParaRPr lang="ru-RU" sz="200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32495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глав­ным чле­ном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сказуе­мым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определённо-личные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действие, кото­рое совершает оп­ределённое лицо (я, ты, мы, вы): на него указывает окончание глаго­ла-сказуемого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1) глаголом   изъяви­тельного   наклонения 1-го или 2-го лица;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2) глаголом    повели­тельного   наклонения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1) Люблю грозу в нача­ле мая (Тютчев).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2) Зовите, голуби, зови­те к труду   и   миру на земле!         </a:t>
                      </a:r>
                      <a:endParaRPr lang="ru-RU" sz="20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0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08884441"/>
              </p:ext>
            </p:extLst>
          </p:nvPr>
        </p:nvGraphicFramePr>
        <p:xfrm>
          <a:off x="179512" y="332656"/>
          <a:ext cx="8640960" cy="64087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4992"/>
                <a:gridCol w="2231990"/>
                <a:gridCol w="2159990"/>
                <a:gridCol w="2553988"/>
              </a:tblGrid>
              <a:tr h="6408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</a:rPr>
                        <a:t>неопределённо-личные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действие каких-то лиц: они мыслят­ся неопределён­но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1) глаголом 3-го лица множественного  чис­ла;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2) глаголом   прошед­шего времени </a:t>
                      </a:r>
                      <a:r>
                        <a:rPr lang="ru-RU" sz="2800" dirty="0" err="1">
                          <a:effectLst/>
                        </a:rPr>
                        <a:t>множ</a:t>
                      </a:r>
                      <a:r>
                        <a:rPr lang="ru-RU" sz="2800" dirty="0">
                          <a:effectLst/>
                        </a:rPr>
                        <a:t>. числа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1) И на обломках само­властья   напишут    наши имена  (Пушкин).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2) Навеки свергли власть буржуев и дворян.</a:t>
                      </a:r>
                      <a:endParaRPr lang="ru-RU" sz="2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977</Words>
  <Application>Microsoft Office PowerPoint</Application>
  <PresentationFormat>Экран (4:3)</PresentationFormat>
  <Paragraphs>122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ПРЕДЛОЖЕНИЕ. ГРАММАТИЧЕСКАЯ (ПРЕДИКАТИВНАЯ) ОСНОВА ПРЕДЛОЖЕНИЯ. ПОДЛЕЖАЩЕЕ И СКАЗУЕМОЕ.  Односоставные и двусоставные предложения.                 А-9</vt:lpstr>
      <vt:lpstr>CПОСОБЫ ВЫРАЖЕНИЯ ПОДЛЕЖАЩЕГО</vt:lpstr>
      <vt:lpstr> ВИДЫ СКАЗУЕМОГО</vt:lpstr>
      <vt:lpstr>СПОСОБЫ ВЫРАЖЕНИЯ ИМЕННОЙ ЧАСТИ СКАЗУЕМОГО</vt:lpstr>
      <vt:lpstr>ТИРЕ МЕЖДУ ПОДЛЕЖАЩИМ И СКАЗУЕМЫМ </vt:lpstr>
      <vt:lpstr>ТИРЕ МЕЖДУ ПОДЛЕЖАЩИМ И СКАЗУЕМЫМ </vt:lpstr>
      <vt:lpstr>        Двусоставные предложения: подлежащее и сказуемое.         Односоставное: или сказуемое, или подлежащее.</vt:lpstr>
      <vt:lpstr>Односоставные предложения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Обратите внимание!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9</cp:revision>
  <dcterms:modified xsi:type="dcterms:W3CDTF">2015-11-27T17:20:35Z</dcterms:modified>
</cp:coreProperties>
</file>