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65" r:id="rId5"/>
    <p:sldId id="264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Анжела\Мои документы\Downloads\КАРТИНКИ\Аниме\10718629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6632"/>
            <a:ext cx="3876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СИНТАКСИЧЕСКИЕ НОРМЫ.</a:t>
            </a:r>
            <a:br>
              <a:rPr lang="ru-RU" dirty="0"/>
            </a:br>
            <a:r>
              <a:rPr lang="ru-RU" dirty="0"/>
              <a:t>Грамматическая синонимия.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5003322"/>
            <a:ext cx="3742184" cy="1371600"/>
          </a:xfrm>
        </p:spPr>
        <p:txBody>
          <a:bodyPr/>
          <a:lstStyle/>
          <a:p>
            <a:r>
              <a:rPr lang="ru-RU" dirty="0"/>
              <a:t>Русский язык </a:t>
            </a:r>
          </a:p>
          <a:p>
            <a:r>
              <a:rPr lang="ru-RU" dirty="0"/>
              <a:t>Подготовка к ЕГЭ</a:t>
            </a:r>
          </a:p>
          <a:p>
            <a:r>
              <a:rPr lang="ru-RU" dirty="0"/>
              <a:t>Шалагинова Анжела Юрьевна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97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6106846"/>
              </p:ext>
            </p:extLst>
          </p:nvPr>
        </p:nvGraphicFramePr>
        <p:xfrm>
          <a:off x="179512" y="2060848"/>
          <a:ext cx="8640960" cy="4392488"/>
        </p:xfrm>
        <a:graphic>
          <a:graphicData uri="http://schemas.openxmlformats.org/drawingml/2006/table">
            <a:tbl>
              <a:tblPr/>
              <a:tblGrid>
                <a:gridCol w="3589928"/>
                <a:gridCol w="5051032"/>
              </a:tblGrid>
              <a:tr h="4392488"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1.Сказуемое 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выражено формой будущего времени;</a:t>
                      </a:r>
                      <a:endParaRPr lang="ru-RU" sz="32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3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Мы хотим поехать на Олимпийские игры, которые </a:t>
                      </a:r>
                      <a:r>
                        <a:rPr lang="ru-RU" sz="32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будут проходить</a:t>
                      </a:r>
                      <a:r>
                        <a:rPr lang="ru-RU" sz="32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Пекине. </a:t>
                      </a:r>
                      <a:endParaRPr lang="ru-RU" sz="32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endParaRPr lang="ru-RU" sz="32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32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Приходи на мой </a:t>
                      </a:r>
                      <a:r>
                        <a:rPr lang="ru-RU" sz="3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концерт, ко­торый </a:t>
                      </a:r>
                      <a:r>
                        <a:rPr lang="ru-RU" sz="32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состоится</a:t>
                      </a:r>
                      <a:r>
                        <a:rPr lang="ru-RU" sz="3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 нашей школе.</a:t>
                      </a:r>
                      <a:endParaRPr lang="ru-RU" sz="32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32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7504" y="188640"/>
            <a:ext cx="864096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Замена придаточных предложений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причастными оборотами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невоз­можна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если в придаточном определительном: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8" name="Picture 4" descr="C:\Documents and Settings\Анжела\Мои документы\Downloads\КАРТИНКИ\Аниме\7447153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470990"/>
            <a:ext cx="2581275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00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Documents and Settings\Анжела\Мои документы\Downloads\КАРТИНКИ\Аниме\8441715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700" y="908720"/>
            <a:ext cx="3362300" cy="329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50277922"/>
              </p:ext>
            </p:extLst>
          </p:nvPr>
        </p:nvGraphicFramePr>
        <p:xfrm>
          <a:off x="107504" y="116632"/>
          <a:ext cx="8640960" cy="6624736"/>
        </p:xfrm>
        <a:graphic>
          <a:graphicData uri="http://schemas.openxmlformats.org/drawingml/2006/table">
            <a:tbl>
              <a:tblPr/>
              <a:tblGrid>
                <a:gridCol w="3589928"/>
                <a:gridCol w="5051032"/>
              </a:tblGrid>
              <a:tr h="3312368"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В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главной части сложноподчиненного предложения есть указательное слово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(тот, того);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Голос отца не имел </a:t>
                      </a:r>
                      <a:r>
                        <a:rPr lang="ru-RU" sz="28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того</a:t>
                      </a:r>
                      <a:r>
                        <a:rPr lang="ru-RU" sz="28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выражения доброты, которое всегда меня радовало и привлекало.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368"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3.Сказуемое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выражено формой условного наклонения (т.е. при сказуе­мом есть частица бы);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Нашему российскому футболу нужны опытные тренеры, которые </a:t>
                      </a:r>
                      <a:r>
                        <a:rPr lang="ru-RU" sz="28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научили бы</a:t>
                      </a:r>
                      <a:r>
                        <a:rPr lang="ru-RU" sz="28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спортсменов играть интересно, в полную силу.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83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6774330"/>
              </p:ext>
            </p:extLst>
          </p:nvPr>
        </p:nvGraphicFramePr>
        <p:xfrm>
          <a:off x="179512" y="188640"/>
          <a:ext cx="8496944" cy="6552728"/>
        </p:xfrm>
        <a:graphic>
          <a:graphicData uri="http://schemas.openxmlformats.org/drawingml/2006/table">
            <a:tbl>
              <a:tblPr/>
              <a:tblGrid>
                <a:gridCol w="3530095"/>
                <a:gridCol w="4966849"/>
              </a:tblGrid>
              <a:tr h="6552728"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4.Если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союзное слово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который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стоит в косвенном падеже с предлогом.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Обратите </a:t>
                      </a:r>
                      <a:r>
                        <a:rPr lang="ru-RU" sz="2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внимание!</a:t>
                      </a:r>
                      <a:endParaRPr lang="ru-RU" sz="28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Чаще всего этот случай используется в заданиях ЕГЭ!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Она без памяти любила сына, </a:t>
                      </a:r>
                      <a:r>
                        <a:rPr lang="ru-RU" sz="28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кото­ром</a:t>
                      </a:r>
                      <a:r>
                        <a:rPr lang="ru-RU" sz="28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видела черты своего покойного мужа. </a:t>
                      </a:r>
                      <a:endParaRPr lang="ru-RU" sz="28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endParaRPr lang="ru-RU" sz="28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Летчик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8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</a:t>
                      </a:r>
                      <a:r>
                        <a:rPr lang="ru-RU" sz="28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котором</a:t>
                      </a:r>
                      <a:r>
                        <a:rPr lang="ru-RU" sz="28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писали га­зеты, стал гостем телестудии. </a:t>
                      </a:r>
                      <a:endParaRPr lang="ru-RU" sz="28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endParaRPr lang="ru-RU" sz="28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Из-за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ближайшей избы выехали всадники, </a:t>
                      </a:r>
                      <a:r>
                        <a:rPr lang="ru-RU" sz="2800" b="1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которых</a:t>
                      </a:r>
                      <a:r>
                        <a:rPr lang="ru-RU" sz="28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было надето то-то невооб­разимое.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R="179705" algn="just">
                        <a:spcAft>
                          <a:spcPts val="0"/>
                        </a:spcAft>
                      </a:pP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3" name="Picture 1" descr="C:\Documents and Settings\Анжела\Мои документы\Downloads\КАРТИНКИ\Аниме\9943275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391646"/>
            <a:ext cx="2808312" cy="2466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82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431032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 </a:t>
            </a:r>
            <a:r>
              <a:rPr lang="ru-RU" sz="4400" b="1" dirty="0"/>
              <a:t>Обратите внимание!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/>
          <a:lstStyle/>
          <a:p>
            <a:r>
              <a:rPr lang="ru-RU" dirty="0"/>
              <a:t>Синонимическая замена придаточной части сложноподчиненного предложения причастным оборотом </a:t>
            </a:r>
            <a:r>
              <a:rPr lang="ru-RU" dirty="0">
                <a:solidFill>
                  <a:srgbClr val="C00000"/>
                </a:solidFill>
              </a:rPr>
              <a:t>невозможна</a:t>
            </a:r>
            <a:r>
              <a:rPr lang="ru-RU" dirty="0"/>
              <a:t>, если  в главной части сложноподчиненного предложения есть указатель­ное слово </a:t>
            </a:r>
            <a:r>
              <a:rPr lang="ru-RU" b="1" dirty="0"/>
              <a:t>(тот, того и т.д.):</a:t>
            </a:r>
            <a:endParaRPr lang="ru-RU" dirty="0"/>
          </a:p>
          <a:p>
            <a:pPr marL="0" indent="0">
              <a:buNone/>
            </a:pPr>
            <a:r>
              <a:rPr lang="ru-RU" sz="3600" i="1" dirty="0" smtClean="0"/>
              <a:t>Голос </a:t>
            </a:r>
            <a:r>
              <a:rPr lang="ru-RU" sz="3600" i="1" dirty="0"/>
              <a:t>отца не имел </a:t>
            </a:r>
            <a:r>
              <a:rPr lang="ru-RU" sz="3600" b="1" i="1" dirty="0">
                <a:solidFill>
                  <a:schemeClr val="accent3">
                    <a:lumMod val="75000"/>
                  </a:schemeClr>
                </a:solidFill>
              </a:rPr>
              <a:t>того</a:t>
            </a:r>
            <a:r>
              <a:rPr lang="ru-RU" sz="3600" i="1" dirty="0"/>
              <a:t> выражения доброты, которое всегда меня радовало и привлекало.</a:t>
            </a:r>
            <a:endParaRPr lang="ru-RU" sz="3600" dirty="0"/>
          </a:p>
          <a:p>
            <a:endParaRPr lang="ru-RU" dirty="0"/>
          </a:p>
        </p:txBody>
      </p:sp>
      <p:pic>
        <p:nvPicPr>
          <p:cNvPr id="4098" name="Picture 2" descr="C:\Documents and Settings\Анжела\Мои документы\Downloads\КАРТИНКИ\Аниме\16778991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77072"/>
            <a:ext cx="2968352" cy="269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81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Переходим к тесту !</a:t>
            </a:r>
            <a:endParaRPr lang="ru-RU" sz="4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705" y="1600200"/>
            <a:ext cx="4232589" cy="4873625"/>
          </a:xfrm>
        </p:spPr>
      </p:pic>
    </p:spTree>
    <p:extLst>
      <p:ext uri="{BB962C8B-B14F-4D97-AF65-F5344CB8AC3E}">
        <p14:creationId xmlns:p14="http://schemas.microsoft.com/office/powerpoint/2010/main" val="10359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</TotalTime>
  <Words>225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СИНТАКСИЧЕСКИЕ НОРМЫ. Грамматическая синонимия. </vt:lpstr>
      <vt:lpstr>Замена придаточных предложений причастными оборотами невоз­можна, если в придаточном определительном: </vt:lpstr>
      <vt:lpstr>Презентация PowerPoint</vt:lpstr>
      <vt:lpstr>Презентация PowerPoint</vt:lpstr>
      <vt:lpstr> Обратите внимание!   </vt:lpstr>
      <vt:lpstr>Переходим к тесту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СИНТАКСИЧЕСКИЕ НОРМЫ. Грамматическая синонимия. </dc:title>
  <cp:lastModifiedBy>Анжела</cp:lastModifiedBy>
  <cp:revision>4</cp:revision>
  <dcterms:modified xsi:type="dcterms:W3CDTF">2011-12-25T13:14:42Z</dcterms:modified>
</cp:coreProperties>
</file>