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9C92D91-6F09-40F0-B135-75B87CB11D21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A230AE-784B-43E3-89D6-6D4A5D76C18A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36096" y="4365104"/>
            <a:ext cx="3232448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Русский язык </a:t>
            </a:r>
          </a:p>
          <a:p>
            <a:r>
              <a:rPr lang="ru-RU" dirty="0" smtClean="0"/>
              <a:t>Подготовка к ЕГЭ</a:t>
            </a:r>
          </a:p>
          <a:p>
            <a:r>
              <a:rPr lang="ru-RU" dirty="0" smtClean="0"/>
              <a:t>Шалагинова Анжела Юрьевна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7526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>А </a:t>
            </a:r>
            <a:r>
              <a:rPr lang="ru-RU" sz="3200" b="1" dirty="0"/>
              <a:t>5. НАРУШЕНИЕ СИНТАКСИЧЕСКИХ НОРМ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/>
              <a:t>ПРИ ПОСТРОЕНИИ РАЗЛИЧНЫХ ПРЕДЛОЖЕНИЙ.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1175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смешение </a:t>
            </a:r>
            <a:r>
              <a:rPr lang="ru-RU" dirty="0" err="1"/>
              <a:t>родо</a:t>
            </a:r>
            <a:r>
              <a:rPr lang="ru-RU" dirty="0"/>
              <a:t> -  видовых понятий в ряду однородных членов.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В пакете лежали апельсины, сок, бананы, фрукты. </a:t>
            </a:r>
            <a:r>
              <a:rPr lang="ru-RU" i="1" dirty="0"/>
              <a:t>«Апельсины» и «бананы» являются видовыми понятиями по отношению к слову «фрукты», следовательно, не могут стоять с ним в одном ряду однородных членов. </a:t>
            </a:r>
            <a:endParaRPr lang="ru-RU" i="1" dirty="0" smtClean="0"/>
          </a:p>
          <a:p>
            <a:endParaRPr lang="ru-RU" i="1" dirty="0" smtClean="0"/>
          </a:p>
          <a:p>
            <a:r>
              <a:rPr lang="ru-RU" i="1" dirty="0" smtClean="0"/>
              <a:t>Правильный </a:t>
            </a:r>
            <a:r>
              <a:rPr lang="ru-RU" i="1" dirty="0"/>
              <a:t>вариант: </a:t>
            </a:r>
            <a:r>
              <a:rPr lang="ru-RU" i="1" dirty="0">
                <a:solidFill>
                  <a:srgbClr val="00B050"/>
                </a:solidFill>
              </a:rPr>
              <a:t>В пакете лежали </a:t>
            </a:r>
            <a:r>
              <a:rPr lang="ru-RU" b="1" i="1" dirty="0">
                <a:solidFill>
                  <a:srgbClr val="00B050"/>
                </a:solidFill>
              </a:rPr>
              <a:t>сок и фрукты: </a:t>
            </a:r>
            <a:r>
              <a:rPr lang="ru-RU" i="1" dirty="0">
                <a:solidFill>
                  <a:srgbClr val="00B050"/>
                </a:solidFill>
              </a:rPr>
              <a:t>бананы, апельсины.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30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употребление в одном ряду однородных членов логически</a:t>
            </a:r>
            <a:r>
              <a:rPr lang="ru-RU" i="1" dirty="0"/>
              <a:t> </a:t>
            </a:r>
            <a:r>
              <a:rPr lang="ru-RU" dirty="0"/>
              <a:t>несовместимых</a:t>
            </a:r>
          </a:p>
          <a:p>
            <a:r>
              <a:rPr lang="ru-RU" dirty="0"/>
              <a:t>понятий.</a:t>
            </a:r>
            <a:r>
              <a:rPr lang="ru-RU" i="1" dirty="0"/>
              <a:t>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Провожающие шли с сумками и печальными лицами.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/>
              <a:t>соединение в одном ряду однородных членов скрещивающихся понятий.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Навстречу двигались жители села, мужчины, дети. </a:t>
            </a:r>
            <a:r>
              <a:rPr lang="ru-RU" i="1" dirty="0"/>
              <a:t>«Мужчины» и «дети» также являются «жителями села».</a:t>
            </a:r>
            <a:endParaRPr lang="ru-RU" dirty="0"/>
          </a:p>
          <a:p>
            <a:endParaRPr lang="ru-RU" dirty="0"/>
          </a:p>
        </p:txBody>
      </p:sp>
      <p:pic>
        <p:nvPicPr>
          <p:cNvPr id="11266" name="Picture 2" descr="C:\Documents and Settings\Анжела\Мои документы\Downloads\КАРТИНКИ\Смайлики\94480884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445224"/>
            <a:ext cx="169163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68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Употребление имен собственных в предложении.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Если в предложении содержится имя собственное, заключенное в кавычки и являющееся названием чего-либо (газеты, журнала, книги), то необходимо обратить внимание на наличие перед ним имени нарицательного, относящегося к этому имени собственному.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такое нарицательное существительное стоит перед собственным, то изменяется только оно, а имя собственное всегда стоит в </a:t>
            </a:r>
            <a:r>
              <a:rPr lang="ru-RU" dirty="0" err="1"/>
              <a:t>Им.п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557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Если же нарицательное существительное отсутствует, то изменяется (по необходимости) имя собственное. Сравним три предложения:</a:t>
            </a:r>
          </a:p>
          <a:p>
            <a:r>
              <a:rPr lang="ru-RU" i="1" dirty="0"/>
              <a:t>1) В </a:t>
            </a:r>
            <a:r>
              <a:rPr lang="ru-RU" b="1" i="1" dirty="0"/>
              <a:t>картине (</a:t>
            </a:r>
            <a:r>
              <a:rPr lang="ru-RU" b="1" i="1" dirty="0" err="1"/>
              <a:t>П.п</a:t>
            </a:r>
            <a:r>
              <a:rPr lang="ru-RU" b="1" i="1" dirty="0"/>
              <a:t>.) «Спящий пастушок» (</a:t>
            </a:r>
            <a:r>
              <a:rPr lang="ru-RU" b="1" i="1" dirty="0" err="1"/>
              <a:t>Им.п</a:t>
            </a:r>
            <a:r>
              <a:rPr lang="ru-RU" b="1" i="1" dirty="0"/>
              <a:t>.) </a:t>
            </a:r>
            <a:r>
              <a:rPr lang="ru-RU" i="1" dirty="0"/>
              <a:t>Венецианову удалось передать всю прелесть неяркой русской природы.</a:t>
            </a:r>
            <a:endParaRPr lang="ru-RU" dirty="0"/>
          </a:p>
          <a:p>
            <a:r>
              <a:rPr lang="ru-RU" i="1" dirty="0"/>
              <a:t>2) В </a:t>
            </a:r>
            <a:r>
              <a:rPr lang="ru-RU" b="1" i="1" dirty="0"/>
              <a:t>«Спящем пастушке» (</a:t>
            </a:r>
            <a:r>
              <a:rPr lang="ru-RU" b="1" i="1" dirty="0" err="1"/>
              <a:t>П.п</a:t>
            </a:r>
            <a:r>
              <a:rPr lang="ru-RU" b="1" i="1" dirty="0"/>
              <a:t>.) </a:t>
            </a:r>
            <a:r>
              <a:rPr lang="ru-RU" i="1" dirty="0"/>
              <a:t>Венецианову удалось передать всю прелесть неяркой русской природы.</a:t>
            </a:r>
            <a:endParaRPr lang="ru-RU" dirty="0"/>
          </a:p>
          <a:p>
            <a:r>
              <a:rPr lang="ru-RU" i="1" dirty="0"/>
              <a:t>3) В </a:t>
            </a:r>
            <a:r>
              <a:rPr lang="ru-RU" b="1" i="1" dirty="0"/>
              <a:t>картине (</a:t>
            </a:r>
            <a:r>
              <a:rPr lang="ru-RU" b="1" i="1" dirty="0" err="1"/>
              <a:t>П.п</a:t>
            </a:r>
            <a:r>
              <a:rPr lang="ru-RU" b="1" i="1" dirty="0"/>
              <a:t>.) «Спящем пастушке» (</a:t>
            </a:r>
            <a:r>
              <a:rPr lang="ru-RU" b="1" i="1" dirty="0" err="1"/>
              <a:t>П.п</a:t>
            </a:r>
            <a:r>
              <a:rPr lang="ru-RU" b="1" i="1" dirty="0"/>
              <a:t>.) </a:t>
            </a:r>
            <a:r>
              <a:rPr lang="ru-RU" i="1" dirty="0"/>
              <a:t>Венецианову удалось передать всю прелесть неяркой русской природы.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Первые </a:t>
            </a:r>
            <a:r>
              <a:rPr lang="ru-RU" dirty="0"/>
              <a:t>два предложения построены грамматически верно, в третьем содержится грамматическая ошибка, так как при наличии имени нарицательного собственное должно стоять в </a:t>
            </a:r>
            <a:r>
              <a:rPr lang="ru-RU" dirty="0" err="1"/>
              <a:t>Им.п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443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Построение предложений с причастным оборотом.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 В предложениях, содержащих причастный оборот, необходимо обращать внимание на следующие моменты</a:t>
            </a:r>
            <a:r>
              <a:rPr lang="ru-RU" dirty="0" smtClean="0"/>
              <a:t>:</a:t>
            </a:r>
          </a:p>
          <a:p>
            <a:pPr lvl="0"/>
            <a:r>
              <a:rPr lang="ru-RU" dirty="0"/>
              <a:t>согласование причастия с определяемым словом в роде, числе и падеже.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Образ поэта-пророка, созданные Пушкиным, определял и его собственную жизнь.</a:t>
            </a:r>
            <a:r>
              <a:rPr lang="ru-RU" i="1" dirty="0"/>
              <a:t> </a:t>
            </a:r>
            <a:r>
              <a:rPr lang="ru-RU" dirty="0"/>
              <a:t>Определяемое слово </a:t>
            </a:r>
            <a:r>
              <a:rPr lang="ru-RU" i="1" dirty="0"/>
              <a:t>«образ» </a:t>
            </a:r>
            <a:r>
              <a:rPr lang="ru-RU" dirty="0"/>
              <a:t>стоит в </a:t>
            </a:r>
            <a:r>
              <a:rPr lang="ru-RU" i="1" dirty="0" err="1"/>
              <a:t>Им.п</a:t>
            </a:r>
            <a:r>
              <a:rPr lang="ru-RU" i="1" dirty="0"/>
              <a:t>., </a:t>
            </a:r>
            <a:r>
              <a:rPr lang="ru-RU" i="1" dirty="0" err="1"/>
              <a:t>ед.ч</a:t>
            </a:r>
            <a:r>
              <a:rPr lang="ru-RU" i="1" dirty="0"/>
              <a:t>., </a:t>
            </a:r>
            <a:r>
              <a:rPr lang="ru-RU" i="1" dirty="0" err="1"/>
              <a:t>м.р</a:t>
            </a:r>
            <a:r>
              <a:rPr lang="ru-RU" i="1" dirty="0"/>
              <a:t>.</a:t>
            </a:r>
            <a:r>
              <a:rPr lang="ru-RU" dirty="0"/>
              <a:t>, а причастие </a:t>
            </a:r>
            <a:r>
              <a:rPr lang="ru-RU" i="1" dirty="0"/>
              <a:t>«созданные» </a:t>
            </a:r>
            <a:r>
              <a:rPr lang="ru-RU" dirty="0"/>
              <a:t>− в </a:t>
            </a:r>
            <a:r>
              <a:rPr lang="ru-RU" i="1" dirty="0" err="1"/>
              <a:t>Им.п</a:t>
            </a:r>
            <a:r>
              <a:rPr lang="ru-RU" i="1" dirty="0"/>
              <a:t>., </a:t>
            </a:r>
            <a:r>
              <a:rPr lang="ru-RU" i="1" dirty="0" err="1"/>
              <a:t>мн.ч</a:t>
            </a:r>
            <a:r>
              <a:rPr lang="ru-RU" i="1" dirty="0"/>
              <a:t>. </a:t>
            </a:r>
            <a:r>
              <a:rPr lang="ru-RU" dirty="0"/>
              <a:t>Следовательно, данное предложение построено грамматически неверно. </a:t>
            </a:r>
            <a:endParaRPr lang="ru-RU" dirty="0" smtClean="0"/>
          </a:p>
          <a:p>
            <a:r>
              <a:rPr lang="ru-RU" dirty="0" smtClean="0"/>
              <a:t>Правильный </a:t>
            </a:r>
            <a:r>
              <a:rPr lang="ru-RU" dirty="0"/>
              <a:t>вариант: </a:t>
            </a:r>
            <a:r>
              <a:rPr lang="ru-RU" b="1" i="1" dirty="0">
                <a:solidFill>
                  <a:srgbClr val="00B050"/>
                </a:solidFill>
              </a:rPr>
              <a:t>Образ </a:t>
            </a:r>
            <a:r>
              <a:rPr lang="ru-RU" i="1" dirty="0">
                <a:solidFill>
                  <a:srgbClr val="00B050"/>
                </a:solidFill>
              </a:rPr>
              <a:t>поэта - пророка, </a:t>
            </a:r>
            <a:r>
              <a:rPr lang="ru-RU" b="1" i="1" dirty="0">
                <a:solidFill>
                  <a:srgbClr val="00B050"/>
                </a:solidFill>
              </a:rPr>
              <a:t>созданный </a:t>
            </a:r>
            <a:r>
              <a:rPr lang="ru-RU" i="1" dirty="0">
                <a:solidFill>
                  <a:srgbClr val="00B050"/>
                </a:solidFill>
              </a:rPr>
              <a:t>Пушкиным, определял и его собственную жизнь.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9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/>
              <a:t>определяемое слово не должно разрывать причастный оборот, оно может стоять только перед ним или после.</a:t>
            </a:r>
            <a:r>
              <a:rPr lang="ru-RU" i="1" dirty="0"/>
              <a:t>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Мне было поручено уничтожить засевшего снайпера на дереве. </a:t>
            </a:r>
            <a:r>
              <a:rPr lang="ru-RU" dirty="0"/>
              <a:t>Определяемое слово </a:t>
            </a:r>
            <a:r>
              <a:rPr lang="ru-RU" i="1" dirty="0"/>
              <a:t>«снайпера» </a:t>
            </a:r>
            <a:r>
              <a:rPr lang="ru-RU" dirty="0"/>
              <a:t>разрывает в данном предложении причастный оборот </a:t>
            </a:r>
            <a:r>
              <a:rPr lang="ru-RU" i="1" dirty="0"/>
              <a:t>«засевшего на дереве»</a:t>
            </a:r>
            <a:r>
              <a:rPr lang="ru-RU" dirty="0"/>
              <a:t>, следовательно, в этом предложении содержится грамматическая ошибка. </a:t>
            </a:r>
            <a:endParaRPr lang="ru-RU" dirty="0" smtClean="0"/>
          </a:p>
          <a:p>
            <a:pPr lvl="0"/>
            <a:r>
              <a:rPr lang="ru-RU" dirty="0" smtClean="0"/>
              <a:t>Правильные </a:t>
            </a:r>
            <a:r>
              <a:rPr lang="ru-RU" dirty="0"/>
              <a:t>варианты: </a:t>
            </a:r>
            <a:r>
              <a:rPr lang="ru-RU" i="1" dirty="0">
                <a:solidFill>
                  <a:srgbClr val="00B050"/>
                </a:solidFill>
              </a:rPr>
              <a:t>Мне было поручено уничтожить </a:t>
            </a:r>
            <a:r>
              <a:rPr lang="ru-RU" b="1" i="1" dirty="0">
                <a:solidFill>
                  <a:srgbClr val="00B050"/>
                </a:solidFill>
              </a:rPr>
              <a:t>снайпера, засевшего на дереве</a:t>
            </a:r>
            <a:r>
              <a:rPr lang="ru-RU" i="1" dirty="0">
                <a:solidFill>
                  <a:srgbClr val="00B050"/>
                </a:solidFill>
              </a:rPr>
              <a:t>. </a:t>
            </a:r>
            <a:endParaRPr lang="ru-RU" i="1" dirty="0" smtClean="0">
              <a:solidFill>
                <a:srgbClr val="00B050"/>
              </a:solidFill>
            </a:endParaRPr>
          </a:p>
          <a:p>
            <a:pPr lvl="0"/>
            <a:r>
              <a:rPr lang="ru-RU" i="1" dirty="0" smtClean="0">
                <a:solidFill>
                  <a:srgbClr val="00B050"/>
                </a:solidFill>
              </a:rPr>
              <a:t>Мне </a:t>
            </a:r>
            <a:r>
              <a:rPr lang="ru-RU" i="1" dirty="0">
                <a:solidFill>
                  <a:srgbClr val="00B050"/>
                </a:solidFill>
              </a:rPr>
              <a:t>было поручено уничтожить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b="1" i="1" dirty="0">
                <a:solidFill>
                  <a:srgbClr val="00B050"/>
                </a:solidFill>
              </a:rPr>
              <a:t>засевшего на дереве снайпера</a:t>
            </a:r>
            <a:r>
              <a:rPr lang="ru-RU" i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63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необходимо правильно найти определяемое слово.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Он видит лицо (какое?) сына, внимательно прислушивающееся к разговору.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/>
              <a:t>В данном предложении определяемым является слово </a:t>
            </a:r>
            <a:r>
              <a:rPr lang="ru-RU" i="1" dirty="0"/>
              <a:t>«сына»</a:t>
            </a:r>
            <a:r>
              <a:rPr lang="ru-RU" dirty="0"/>
              <a:t>, а не </a:t>
            </a:r>
            <a:r>
              <a:rPr lang="ru-RU" i="1" dirty="0"/>
              <a:t>«лицо»</a:t>
            </a:r>
            <a:r>
              <a:rPr lang="ru-RU" dirty="0"/>
              <a:t>, следовательно, </a:t>
            </a:r>
            <a:endParaRPr lang="ru-RU" dirty="0" smtClean="0"/>
          </a:p>
          <a:p>
            <a:r>
              <a:rPr lang="ru-RU" dirty="0" smtClean="0"/>
              <a:t>верный </a:t>
            </a:r>
            <a:r>
              <a:rPr lang="ru-RU" dirty="0"/>
              <a:t>вариант</a:t>
            </a:r>
            <a:r>
              <a:rPr lang="ru-RU" dirty="0" smtClean="0"/>
              <a:t>:  </a:t>
            </a:r>
            <a:r>
              <a:rPr lang="ru-RU" i="1" dirty="0">
                <a:solidFill>
                  <a:srgbClr val="00B050"/>
                </a:solidFill>
              </a:rPr>
              <a:t>Он видит лицо </a:t>
            </a:r>
            <a:r>
              <a:rPr lang="ru-RU" b="1" i="1" dirty="0">
                <a:solidFill>
                  <a:srgbClr val="00B050"/>
                </a:solidFill>
              </a:rPr>
              <a:t>сына </a:t>
            </a:r>
            <a:r>
              <a:rPr lang="ru-RU" i="1" dirty="0">
                <a:solidFill>
                  <a:srgbClr val="00B050"/>
                </a:solidFill>
              </a:rPr>
              <a:t>(какого?), внимательно </a:t>
            </a:r>
            <a:r>
              <a:rPr lang="ru-RU" b="1" i="1" dirty="0">
                <a:solidFill>
                  <a:srgbClr val="00B050"/>
                </a:solidFill>
              </a:rPr>
              <a:t>прислушивающегося </a:t>
            </a:r>
            <a:r>
              <a:rPr lang="ru-RU" i="1" dirty="0">
                <a:solidFill>
                  <a:srgbClr val="00B050"/>
                </a:solidFill>
              </a:rPr>
              <a:t>к разговору.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  <p:pic>
        <p:nvPicPr>
          <p:cNvPr id="9218" name="Picture 2" descr="C:\Documents and Settings\Анжела\Мои документы\Downloads\КАРТИНКИ\Смайлики\31695090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085184"/>
            <a:ext cx="1728192" cy="150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88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Построение сложноподчиненных предложений.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503920" cy="4572000"/>
          </a:xfrm>
        </p:spPr>
        <p:txBody>
          <a:bodyPr/>
          <a:lstStyle/>
          <a:p>
            <a:r>
              <a:rPr lang="ru-RU" dirty="0"/>
              <a:t>Чаще всего грамматические ошибки в сложноподчиненных предложениях могут быть допущены в следующих случаях:</a:t>
            </a:r>
          </a:p>
          <a:p>
            <a:endParaRPr lang="ru-RU" dirty="0"/>
          </a:p>
        </p:txBody>
      </p:sp>
      <p:pic>
        <p:nvPicPr>
          <p:cNvPr id="8194" name="Picture 2" descr="C:\Documents and Settings\Анжела\Мои документы\Downloads\КАРТИНКИ\Смайлики\35154845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74" y="2962275"/>
            <a:ext cx="3639269" cy="3128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96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534400" cy="758952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dirty="0">
                <a:solidFill>
                  <a:schemeClr val="tx2"/>
                </a:solidFill>
              </a:rPr>
              <a:t>предложения, в которых придаточная часть присоединяется с помощью союзного слова </a:t>
            </a:r>
            <a:r>
              <a:rPr lang="ru-RU" i="1" dirty="0">
                <a:solidFill>
                  <a:schemeClr val="tx2"/>
                </a:solidFill>
              </a:rPr>
              <a:t>«кто»</a:t>
            </a:r>
            <a:r>
              <a:rPr lang="ru-RU" dirty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527048"/>
            <a:ext cx="9144000" cy="45720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Обычно </a:t>
            </a:r>
            <a:r>
              <a:rPr lang="ru-RU" dirty="0"/>
              <a:t>такие предложения начинаются со слов: </a:t>
            </a:r>
            <a:r>
              <a:rPr lang="ru-RU" i="1" dirty="0"/>
              <a:t>«все, кто…», «те, кто…», «тот, кто…», «никто из тех, кто…» </a:t>
            </a:r>
            <a:r>
              <a:rPr lang="ru-RU" dirty="0"/>
              <a:t>и т.п.</a:t>
            </a:r>
            <a:r>
              <a:rPr lang="ru-RU" i="1" dirty="0"/>
              <a:t> </a:t>
            </a:r>
            <a:r>
              <a:rPr lang="ru-RU" dirty="0"/>
              <a:t>Важно помнить, что местоимение </a:t>
            </a:r>
            <a:r>
              <a:rPr lang="ru-RU" i="1" dirty="0"/>
              <a:t>«кто» </a:t>
            </a:r>
            <a:r>
              <a:rPr lang="ru-RU" dirty="0"/>
              <a:t>употребляется только </a:t>
            </a:r>
            <a:r>
              <a:rPr lang="ru-RU" i="1" dirty="0"/>
              <a:t>с глаголами в форме </a:t>
            </a:r>
            <a:r>
              <a:rPr lang="ru-RU" i="1" dirty="0" err="1"/>
              <a:t>ед.ч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этом также необходимо обращать внимание на единство грамматических форм подлежащего и сказуемого в главной части предложения.</a:t>
            </a:r>
            <a:r>
              <a:rPr lang="ru-RU" i="1" dirty="0"/>
              <a:t> </a:t>
            </a:r>
            <a:r>
              <a:rPr lang="ru-RU" b="1" i="1" dirty="0">
                <a:solidFill>
                  <a:srgbClr val="00B050"/>
                </a:solidFill>
              </a:rPr>
              <a:t>Все</a:t>
            </a:r>
            <a:r>
              <a:rPr lang="ru-RU" i="1" dirty="0">
                <a:solidFill>
                  <a:srgbClr val="00B050"/>
                </a:solidFill>
              </a:rPr>
              <a:t>, </a:t>
            </a:r>
            <a:r>
              <a:rPr lang="ru-RU" b="1" i="1" dirty="0">
                <a:solidFill>
                  <a:srgbClr val="00B050"/>
                </a:solidFill>
              </a:rPr>
              <a:t>кто интересуется </a:t>
            </a:r>
            <a:r>
              <a:rPr lang="ru-RU" i="1" dirty="0">
                <a:solidFill>
                  <a:srgbClr val="00B050"/>
                </a:solidFill>
              </a:rPr>
              <a:t>театром, </a:t>
            </a:r>
            <a:r>
              <a:rPr lang="ru-RU" b="1" i="1" dirty="0">
                <a:solidFill>
                  <a:srgbClr val="00B050"/>
                </a:solidFill>
              </a:rPr>
              <a:t>знают </a:t>
            </a:r>
            <a:r>
              <a:rPr lang="ru-RU" i="1" dirty="0">
                <a:solidFill>
                  <a:srgbClr val="00B050"/>
                </a:solidFill>
              </a:rPr>
              <a:t>имя Алексея Бахрушина – основателя музея истории театра. </a:t>
            </a:r>
            <a:r>
              <a:rPr lang="ru-RU" dirty="0"/>
              <a:t>Данное предложение построено грамматически верно.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Ошибочными </a:t>
            </a:r>
            <a:r>
              <a:rPr lang="ru-RU" dirty="0"/>
              <a:t>были бы следующие варианты такого предложения:</a:t>
            </a:r>
            <a:r>
              <a:rPr lang="ru-RU" i="1" dirty="0"/>
              <a:t>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Все, кто интересуются (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мн.ч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. вместо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едч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.) театром, знают имя Алексея Бахрушина – основателя музея истории театра. </a:t>
            </a:r>
            <a:endParaRPr lang="ru-RU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Все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, кто интересуется театром, знает (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ед.ч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. вместо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мн.ч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.) имя Алексея Бахрушина – основателя музея истории театра.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80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неверное присоединение придаточной части, создающее неоднозначность восприятия смысла предложения.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В письме говорилось, что в город едет ревизор, которым управляет </a:t>
            </a:r>
            <a:r>
              <a:rPr lang="ru-RU" i="1" dirty="0" err="1">
                <a:solidFill>
                  <a:schemeClr val="accent1">
                    <a:lumMod val="75000"/>
                  </a:schemeClr>
                </a:solidFill>
              </a:rPr>
              <a:t>Сквозник-Дмухановский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При </a:t>
            </a:r>
            <a:r>
              <a:rPr lang="ru-RU" dirty="0"/>
              <a:t>таком построении предложения неясно, к какому из слов относится придаточная часть </a:t>
            </a:r>
            <a:r>
              <a:rPr lang="ru-RU" i="1" dirty="0"/>
              <a:t>«которым управляет </a:t>
            </a:r>
            <a:r>
              <a:rPr lang="ru-RU" i="1" dirty="0" err="1"/>
              <a:t>Сквозник-Дмухановский</a:t>
            </a:r>
            <a:r>
              <a:rPr lang="ru-RU" i="1" dirty="0"/>
              <a:t>». </a:t>
            </a:r>
            <a:endParaRPr lang="ru-RU" i="1" dirty="0" smtClean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Правильный </a:t>
            </a:r>
            <a:r>
              <a:rPr lang="ru-RU" dirty="0"/>
              <a:t>вариант: </a:t>
            </a:r>
            <a:r>
              <a:rPr lang="ru-RU" i="1" dirty="0">
                <a:solidFill>
                  <a:srgbClr val="00B050"/>
                </a:solidFill>
              </a:rPr>
              <a:t>В письме говорилось, что в </a:t>
            </a:r>
            <a:r>
              <a:rPr lang="ru-RU" b="1" i="1" dirty="0">
                <a:solidFill>
                  <a:srgbClr val="00B050"/>
                </a:solidFill>
              </a:rPr>
              <a:t>город</a:t>
            </a:r>
            <a:r>
              <a:rPr lang="ru-RU" i="1" dirty="0">
                <a:solidFill>
                  <a:srgbClr val="00B050"/>
                </a:solidFill>
              </a:rPr>
              <a:t>, </a:t>
            </a:r>
            <a:r>
              <a:rPr lang="ru-RU" b="1" i="1" dirty="0">
                <a:solidFill>
                  <a:srgbClr val="00B050"/>
                </a:solidFill>
              </a:rPr>
              <a:t>которым</a:t>
            </a:r>
            <a:r>
              <a:rPr lang="ru-RU" i="1" dirty="0">
                <a:solidFill>
                  <a:srgbClr val="00B050"/>
                </a:solidFill>
              </a:rPr>
              <a:t> </a:t>
            </a:r>
            <a:r>
              <a:rPr lang="ru-RU" b="1" i="1" dirty="0">
                <a:solidFill>
                  <a:srgbClr val="00B050"/>
                </a:solidFill>
              </a:rPr>
              <a:t>управляет </a:t>
            </a:r>
            <a:r>
              <a:rPr lang="ru-RU" b="1" i="1" dirty="0" err="1">
                <a:solidFill>
                  <a:srgbClr val="00B050"/>
                </a:solidFill>
              </a:rPr>
              <a:t>Сквозник-Дмухановский</a:t>
            </a:r>
            <a:r>
              <a:rPr lang="ru-RU" i="1" dirty="0">
                <a:solidFill>
                  <a:srgbClr val="00B050"/>
                </a:solidFill>
              </a:rPr>
              <a:t>, едет ревизор.</a:t>
            </a: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68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Построение </a:t>
            </a:r>
            <a:r>
              <a:rPr lang="ru-RU" b="1" dirty="0"/>
              <a:t>предложений с однородными членами.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Чаще всего в задании А5 встречаются следующие типы предложений с однородными членами, в которых могут быть допущены грамматические ошибки</a:t>
            </a:r>
            <a:r>
              <a:rPr lang="ru-RU" dirty="0" smtClean="0"/>
              <a:t>: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предложения, в которых однородные сказуемые имеют </a:t>
            </a:r>
            <a:r>
              <a:rPr lang="ru-RU" b="1" dirty="0"/>
              <a:t>одно и то же зависимое слово</a:t>
            </a:r>
            <a:r>
              <a:rPr lang="ru-RU" dirty="0"/>
              <a:t>. В таких предложениях очень важно обращать внимание на то, могут ли оба эти слова управлять тем падежом, в котором стоит зависимое слово.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3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/>
              <a:t>нарушение грамматической формы союзного слова в придаточной части.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В комедии «Ревизор» развертывается конфликт, котор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ым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ведут герои. </a:t>
            </a:r>
            <a:endParaRPr lang="ru-RU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 smtClean="0"/>
          </a:p>
          <a:p>
            <a:r>
              <a:rPr lang="ru-RU" dirty="0" smtClean="0"/>
              <a:t>Правильный </a:t>
            </a:r>
            <a:r>
              <a:rPr lang="ru-RU" dirty="0"/>
              <a:t>вариант: </a:t>
            </a:r>
            <a:r>
              <a:rPr lang="ru-RU" i="1" dirty="0">
                <a:solidFill>
                  <a:srgbClr val="00B050"/>
                </a:solidFill>
              </a:rPr>
              <a:t>В комедии «Ревизор» развертывается </a:t>
            </a:r>
            <a:r>
              <a:rPr lang="ru-RU" b="1" i="1" dirty="0">
                <a:solidFill>
                  <a:srgbClr val="00B050"/>
                </a:solidFill>
              </a:rPr>
              <a:t>конфликт (какой?), который </a:t>
            </a:r>
            <a:r>
              <a:rPr lang="ru-RU" i="1" dirty="0">
                <a:solidFill>
                  <a:srgbClr val="00B050"/>
                </a:solidFill>
              </a:rPr>
              <a:t>ведут герои.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  <p:pic>
        <p:nvPicPr>
          <p:cNvPr id="12290" name="Picture 2" descr="C:\Documents and Settings\Анжела\Мои документы\Downloads\КАРТИНКИ\Смайлики\9667698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941168"/>
            <a:ext cx="1673721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232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/>
              <a:t>неверное соединение с помощью союза «и» причастного аппарата и придаточной части.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Я пил кофе, /приготовленный барменом/ и (в который добавили виски).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/>
              <a:t>В </a:t>
            </a:r>
            <a:r>
              <a:rPr lang="ru-RU" dirty="0"/>
              <a:t>подобных предложениях причастный оборот следует ставить перед определяемым словом. </a:t>
            </a:r>
            <a:endParaRPr lang="ru-RU" dirty="0" smtClean="0"/>
          </a:p>
          <a:p>
            <a:r>
              <a:rPr lang="ru-RU" dirty="0" smtClean="0"/>
              <a:t>Правильный </a:t>
            </a:r>
            <a:r>
              <a:rPr lang="ru-RU" dirty="0"/>
              <a:t>вариант: </a:t>
            </a:r>
            <a:r>
              <a:rPr lang="ru-RU" i="1" dirty="0">
                <a:solidFill>
                  <a:srgbClr val="00B050"/>
                </a:solidFill>
              </a:rPr>
              <a:t>Я пил /</a:t>
            </a:r>
            <a:r>
              <a:rPr lang="ru-RU" b="1" i="1" dirty="0">
                <a:solidFill>
                  <a:srgbClr val="00B050"/>
                </a:solidFill>
              </a:rPr>
              <a:t>приготовленный барменом/ кофе, (в который добавили виски)</a:t>
            </a:r>
            <a:r>
              <a:rPr lang="ru-RU" i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523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Трудные случаи управления.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Довольно часто в тестах ЕГЭ встречаются предложения, в которых грамматические ошибки допущены в падежной форме существительного или местоимения, стоящего после предлога. Так, наиболее распространенными являются следующие случаи: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0698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3200" dirty="0"/>
              <a:t>употребление предлога </a:t>
            </a:r>
            <a:r>
              <a:rPr lang="ru-RU" sz="3200" i="1" dirty="0"/>
              <a:t>«по»</a:t>
            </a:r>
            <a:r>
              <a:rPr lang="ru-RU" sz="3200" dirty="0"/>
              <a:t>. В значении </a:t>
            </a:r>
            <a:r>
              <a:rPr lang="ru-RU" sz="3200" i="1" dirty="0"/>
              <a:t>«после чего-либо» </a:t>
            </a:r>
            <a:r>
              <a:rPr lang="ru-RU" sz="3200" dirty="0"/>
              <a:t>предлог </a:t>
            </a:r>
            <a:r>
              <a:rPr lang="ru-RU" sz="3200" i="1" dirty="0"/>
              <a:t>«по» </a:t>
            </a:r>
            <a:r>
              <a:rPr lang="ru-RU" sz="3200" dirty="0"/>
              <a:t>управляет </a:t>
            </a:r>
            <a:r>
              <a:rPr lang="ru-RU" sz="3200" dirty="0" err="1"/>
              <a:t>П.п</a:t>
            </a:r>
            <a:r>
              <a:rPr lang="ru-RU" sz="3200" dirty="0"/>
              <a:t>., то есть то слово, которое стоит после предлога, необходимо поставить в </a:t>
            </a:r>
            <a:r>
              <a:rPr lang="ru-RU" sz="3200" dirty="0" err="1"/>
              <a:t>П.п</a:t>
            </a:r>
            <a:r>
              <a:rPr lang="ru-RU" sz="3200" dirty="0" smtClean="0"/>
              <a:t>.</a:t>
            </a:r>
          </a:p>
          <a:p>
            <a:pPr lvl="0"/>
            <a:r>
              <a:rPr lang="ru-RU" sz="3200" dirty="0" smtClean="0"/>
              <a:t> </a:t>
            </a:r>
            <a:r>
              <a:rPr lang="ru-RU" sz="3200" dirty="0"/>
              <a:t>(</a:t>
            </a:r>
            <a:r>
              <a:rPr lang="ru-RU" sz="3200" i="1" dirty="0"/>
              <a:t>по приезд</a:t>
            </a:r>
            <a:r>
              <a:rPr lang="ru-RU" sz="3200" b="1" i="1" dirty="0"/>
              <a:t>е </a:t>
            </a:r>
            <a:r>
              <a:rPr lang="ru-RU" sz="3200" i="1" dirty="0"/>
              <a:t>в Москву = после приезда в Москву; </a:t>
            </a:r>
            <a:endParaRPr lang="ru-RU" sz="3200" i="1" dirty="0" smtClean="0"/>
          </a:p>
          <a:p>
            <a:pPr lvl="0"/>
            <a:r>
              <a:rPr lang="ru-RU" sz="3200" i="1" dirty="0" smtClean="0"/>
              <a:t>по </a:t>
            </a:r>
            <a:r>
              <a:rPr lang="ru-RU" sz="3200" i="1" dirty="0"/>
              <a:t>истечени</a:t>
            </a:r>
            <a:r>
              <a:rPr lang="ru-RU" sz="3200" b="1" i="1" dirty="0"/>
              <a:t>и</a:t>
            </a:r>
            <a:r>
              <a:rPr lang="ru-RU" sz="3200" dirty="0"/>
              <a:t> </a:t>
            </a:r>
            <a:r>
              <a:rPr lang="ru-RU" sz="3200" i="1" dirty="0"/>
              <a:t>срока = после истечения срока </a:t>
            </a:r>
            <a:r>
              <a:rPr lang="ru-RU" sz="3200" dirty="0"/>
              <a:t>и </a:t>
            </a:r>
            <a:r>
              <a:rPr lang="ru-RU" sz="3200" dirty="0" err="1"/>
              <a:t>т.п</a:t>
            </a:r>
            <a:r>
              <a:rPr lang="ru-RU" sz="3200" dirty="0"/>
              <a:t>).</a:t>
            </a:r>
          </a:p>
          <a:p>
            <a:r>
              <a:rPr lang="ru-RU" sz="3200" i="1" dirty="0"/>
              <a:t>По прибыти</a:t>
            </a:r>
            <a:r>
              <a:rPr lang="ru-RU" sz="3200" b="1" i="1" dirty="0"/>
              <a:t>и </a:t>
            </a:r>
            <a:r>
              <a:rPr lang="ru-RU" sz="3200" i="1" dirty="0"/>
              <a:t>домой (= после прибытия домой) он чувствовал себя плохо.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74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/>
              <a:t>употребление предлога </a:t>
            </a:r>
            <a:r>
              <a:rPr lang="ru-RU" i="1" dirty="0"/>
              <a:t>«благодаря»</a:t>
            </a:r>
            <a:r>
              <a:rPr lang="ru-RU" dirty="0"/>
              <a:t>. Предлог </a:t>
            </a:r>
            <a:r>
              <a:rPr lang="ru-RU" i="1" dirty="0"/>
              <a:t>«благодаря» </a:t>
            </a:r>
            <a:r>
              <a:rPr lang="ru-RU" dirty="0"/>
              <a:t>управляет </a:t>
            </a:r>
            <a:r>
              <a:rPr lang="ru-RU" dirty="0" err="1"/>
              <a:t>Д.п</a:t>
            </a:r>
            <a:r>
              <a:rPr lang="ru-RU" dirty="0"/>
              <a:t>.</a:t>
            </a:r>
          </a:p>
          <a:p>
            <a:r>
              <a:rPr lang="ru-RU" i="1" dirty="0"/>
              <a:t>Он многого достиг в жизни (благодаря чему?) благодаря этому влиянию.</a:t>
            </a:r>
            <a:endParaRPr lang="ru-RU" dirty="0"/>
          </a:p>
          <a:p>
            <a:pPr lvl="0"/>
            <a:r>
              <a:rPr lang="ru-RU" dirty="0"/>
              <a:t>употребление предлога </a:t>
            </a:r>
            <a:r>
              <a:rPr lang="ru-RU" i="1" dirty="0"/>
              <a:t>«согласно»</a:t>
            </a:r>
            <a:r>
              <a:rPr lang="ru-RU" dirty="0"/>
              <a:t>. Предлог </a:t>
            </a:r>
            <a:r>
              <a:rPr lang="ru-RU" i="1" dirty="0"/>
              <a:t>«согласно» </a:t>
            </a:r>
            <a:r>
              <a:rPr lang="ru-RU" dirty="0"/>
              <a:t>также управляет </a:t>
            </a:r>
            <a:r>
              <a:rPr lang="ru-RU" dirty="0" err="1"/>
              <a:t>Д.п</a:t>
            </a:r>
            <a:r>
              <a:rPr lang="ru-RU" dirty="0"/>
              <a:t>.</a:t>
            </a:r>
          </a:p>
          <a:p>
            <a:r>
              <a:rPr lang="ru-RU" i="1" dirty="0"/>
              <a:t>Предоставьте Сергеевой отпуск (согласно чему?) согласно личному заявлению.</a:t>
            </a:r>
            <a:endParaRPr lang="ru-RU" dirty="0"/>
          </a:p>
          <a:p>
            <a:endParaRPr lang="ru-RU" dirty="0"/>
          </a:p>
        </p:txBody>
      </p:sp>
      <p:pic>
        <p:nvPicPr>
          <p:cNvPr id="7170" name="Picture 2" descr="C:\Documents and Settings\Анжела\Мои документы\Downloads\КАРТИНКИ\Смайлики\29794738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941167"/>
            <a:ext cx="1711821" cy="1731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13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6. Построение предложений с косвенной речью.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1) Самой распространенной ошибкой при построении предложений с косвенной речью является использование в придаточной части местоимений 1 и 2 лица.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допустимо только при передаче прямой речи. </a:t>
            </a:r>
            <a:r>
              <a:rPr lang="ru-RU" i="1" dirty="0">
                <a:solidFill>
                  <a:srgbClr val="C00000"/>
                </a:solidFill>
              </a:rPr>
              <a:t>Осуждая своих современников, </a:t>
            </a:r>
            <a:r>
              <a:rPr lang="ru-RU" i="1" dirty="0" err="1">
                <a:solidFill>
                  <a:srgbClr val="C00000"/>
                </a:solidFill>
              </a:rPr>
              <a:t>М.Ю.Лермонтов</a:t>
            </a:r>
            <a:r>
              <a:rPr lang="ru-RU" i="1" dirty="0">
                <a:solidFill>
                  <a:srgbClr val="C00000"/>
                </a:solidFill>
              </a:rPr>
              <a:t> пишет, что «печально я гляжу на наше поколенье». </a:t>
            </a:r>
            <a:endParaRPr lang="ru-RU" i="1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Правильные </a:t>
            </a:r>
            <a:r>
              <a:rPr lang="ru-RU" dirty="0"/>
              <a:t>варианты: </a:t>
            </a:r>
            <a:r>
              <a:rPr lang="ru-RU" i="1" dirty="0">
                <a:solidFill>
                  <a:srgbClr val="00B050"/>
                </a:solidFill>
              </a:rPr>
              <a:t>Осуждая своих современников, </a:t>
            </a:r>
            <a:r>
              <a:rPr lang="ru-RU" i="1" dirty="0" err="1">
                <a:solidFill>
                  <a:srgbClr val="00B050"/>
                </a:solidFill>
              </a:rPr>
              <a:t>М.Ю.Лермонтов</a:t>
            </a:r>
            <a:r>
              <a:rPr lang="ru-RU" i="1" dirty="0">
                <a:solidFill>
                  <a:srgbClr val="00B050"/>
                </a:solidFill>
              </a:rPr>
              <a:t> пишет: </a:t>
            </a:r>
            <a:r>
              <a:rPr lang="ru-RU" b="1" i="1" dirty="0">
                <a:solidFill>
                  <a:srgbClr val="00B050"/>
                </a:solidFill>
              </a:rPr>
              <a:t>«Печально я гляжу</a:t>
            </a:r>
            <a:r>
              <a:rPr lang="ru-RU" i="1" dirty="0">
                <a:solidFill>
                  <a:srgbClr val="00B050"/>
                </a:solidFill>
              </a:rPr>
              <a:t> </a:t>
            </a:r>
            <a:r>
              <a:rPr lang="ru-RU" b="1" i="1" dirty="0">
                <a:solidFill>
                  <a:srgbClr val="00B050"/>
                </a:solidFill>
              </a:rPr>
              <a:t>на наше поколенье»</a:t>
            </a:r>
            <a:r>
              <a:rPr lang="ru-RU" i="1" dirty="0">
                <a:solidFill>
                  <a:srgbClr val="00B050"/>
                </a:solidFill>
              </a:rPr>
              <a:t>. </a:t>
            </a:r>
            <a:endParaRPr lang="ru-RU" i="1" dirty="0" smtClean="0">
              <a:solidFill>
                <a:srgbClr val="00B050"/>
              </a:solidFill>
            </a:endParaRPr>
          </a:p>
          <a:p>
            <a:endParaRPr lang="ru-RU" i="1" dirty="0">
              <a:solidFill>
                <a:srgbClr val="00B050"/>
              </a:solidFill>
            </a:endParaRPr>
          </a:p>
          <a:p>
            <a:r>
              <a:rPr lang="ru-RU" i="1" dirty="0" smtClean="0">
                <a:solidFill>
                  <a:srgbClr val="00B050"/>
                </a:solidFill>
              </a:rPr>
              <a:t>Осуждая </a:t>
            </a:r>
            <a:r>
              <a:rPr lang="ru-RU" i="1" dirty="0">
                <a:solidFill>
                  <a:srgbClr val="00B050"/>
                </a:solidFill>
              </a:rPr>
              <a:t>своих современников, </a:t>
            </a:r>
            <a:r>
              <a:rPr lang="ru-RU" i="1" dirty="0" err="1">
                <a:solidFill>
                  <a:srgbClr val="00B050"/>
                </a:solidFill>
              </a:rPr>
              <a:t>М.Ю.Лермонтов</a:t>
            </a:r>
            <a:r>
              <a:rPr lang="ru-RU" i="1" dirty="0">
                <a:solidFill>
                  <a:srgbClr val="00B050"/>
                </a:solidFill>
              </a:rPr>
              <a:t> пишет о том, что он печально смотрит на свое поколенье.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58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Также одной из распространенных ошибок является употребление союза </a:t>
            </a:r>
            <a:r>
              <a:rPr lang="ru-RU" sz="3600" i="1" dirty="0"/>
              <a:t>«что» </a:t>
            </a:r>
            <a:r>
              <a:rPr lang="ru-RU" sz="3600" dirty="0"/>
              <a:t>в придаточной части при наличии </a:t>
            </a:r>
            <a:r>
              <a:rPr lang="ru-RU" sz="3600" i="1" dirty="0"/>
              <a:t>«ли».</a:t>
            </a:r>
            <a:r>
              <a:rPr lang="ru-RU" sz="3600" dirty="0"/>
              <a:t> </a:t>
            </a:r>
            <a:r>
              <a:rPr lang="ru-RU" sz="3600" i="1" dirty="0">
                <a:solidFill>
                  <a:schemeClr val="accent1">
                    <a:lumMod val="75000"/>
                  </a:schemeClr>
                </a:solidFill>
              </a:rPr>
              <a:t>Я не заметил, что находится ли он в комнате.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600" dirty="0" smtClean="0"/>
              <a:t>Правильный </a:t>
            </a:r>
            <a:r>
              <a:rPr lang="ru-RU" sz="3600" dirty="0"/>
              <a:t>вариант: </a:t>
            </a:r>
            <a:r>
              <a:rPr lang="ru-RU" sz="3600" i="1" dirty="0">
                <a:solidFill>
                  <a:srgbClr val="00B050"/>
                </a:solidFill>
              </a:rPr>
              <a:t>Я не заметил, находится </a:t>
            </a:r>
            <a:r>
              <a:rPr lang="ru-RU" sz="3600" b="1" i="1" dirty="0">
                <a:solidFill>
                  <a:srgbClr val="00B050"/>
                </a:solidFill>
              </a:rPr>
              <a:t>ли </a:t>
            </a:r>
            <a:r>
              <a:rPr lang="ru-RU" sz="3600" i="1" dirty="0">
                <a:solidFill>
                  <a:srgbClr val="00B050"/>
                </a:solidFill>
              </a:rPr>
              <a:t>он в комнате.</a:t>
            </a:r>
            <a:endParaRPr lang="ru-RU" sz="3600" dirty="0">
              <a:solidFill>
                <a:srgbClr val="00B050"/>
              </a:solidFill>
            </a:endParaRPr>
          </a:p>
          <a:p>
            <a:endParaRPr lang="ru-RU" sz="3600" dirty="0"/>
          </a:p>
        </p:txBody>
      </p:sp>
      <p:pic>
        <p:nvPicPr>
          <p:cNvPr id="6146" name="Picture 2" descr="C:\Documents and Settings\Анжела\Мои документы\Downloads\КАРТИНКИ\Смайлики\20380099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373216"/>
            <a:ext cx="1628006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22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503920" cy="4572000"/>
          </a:xfrm>
        </p:spPr>
        <p:txBody>
          <a:bodyPr>
            <a:noAutofit/>
          </a:bodyPr>
          <a:lstStyle/>
          <a:p>
            <a:r>
              <a:rPr lang="ru-RU" sz="3600" dirty="0"/>
              <a:t>Нельзя оформлять предложение, которое начинается с вводной конструкции, как прямую речь. Неверный вариант: </a:t>
            </a:r>
            <a:r>
              <a:rPr lang="ru-RU" sz="3600" i="1" dirty="0">
                <a:solidFill>
                  <a:schemeClr val="accent1">
                    <a:lumMod val="75000"/>
                  </a:schemeClr>
                </a:solidFill>
              </a:rPr>
              <a:t>Как сказал </a:t>
            </a:r>
            <a:r>
              <a:rPr lang="ru-RU" sz="3600" i="1" dirty="0" err="1">
                <a:solidFill>
                  <a:schemeClr val="accent1">
                    <a:lumMod val="75000"/>
                  </a:schemeClr>
                </a:solidFill>
              </a:rPr>
              <a:t>А.П.Чехов</a:t>
            </a:r>
            <a:r>
              <a:rPr lang="ru-RU" sz="3600" i="1" dirty="0">
                <a:solidFill>
                  <a:schemeClr val="accent1">
                    <a:lumMod val="75000"/>
                  </a:schemeClr>
                </a:solidFill>
              </a:rPr>
              <a:t>: «В человеке должно быть все прекрасно»</a:t>
            </a:r>
            <a:r>
              <a:rPr lang="ru-RU" sz="3600" i="1" dirty="0"/>
              <a:t>.</a:t>
            </a:r>
            <a:r>
              <a:rPr lang="ru-RU" sz="3600" dirty="0"/>
              <a:t> </a:t>
            </a:r>
            <a:endParaRPr lang="ru-RU" sz="3600" dirty="0" smtClean="0"/>
          </a:p>
          <a:p>
            <a:r>
              <a:rPr lang="ru-RU" sz="3600" dirty="0" smtClean="0"/>
              <a:t>Правильный </a:t>
            </a:r>
            <a:r>
              <a:rPr lang="ru-RU" sz="3600" dirty="0"/>
              <a:t>вариант: </a:t>
            </a:r>
            <a:r>
              <a:rPr lang="ru-RU" sz="3600" i="1" dirty="0">
                <a:solidFill>
                  <a:srgbClr val="00B050"/>
                </a:solidFill>
              </a:rPr>
              <a:t>Как сказал </a:t>
            </a:r>
            <a:r>
              <a:rPr lang="ru-RU" sz="3600" i="1" dirty="0" err="1">
                <a:solidFill>
                  <a:srgbClr val="00B050"/>
                </a:solidFill>
              </a:rPr>
              <a:t>А.П.Чехов</a:t>
            </a:r>
            <a:r>
              <a:rPr lang="ru-RU" sz="3600" i="1" dirty="0">
                <a:solidFill>
                  <a:srgbClr val="00B050"/>
                </a:solidFill>
              </a:rPr>
              <a:t>, «в человеке должно быть все прекрасно».</a:t>
            </a:r>
            <a:endParaRPr lang="ru-RU" sz="3600" dirty="0">
              <a:solidFill>
                <a:srgbClr val="00B050"/>
              </a:solidFill>
            </a:endParaRPr>
          </a:p>
          <a:p>
            <a:endParaRPr lang="ru-RU" sz="3600" dirty="0"/>
          </a:p>
        </p:txBody>
      </p:sp>
      <p:pic>
        <p:nvPicPr>
          <p:cNvPr id="5122" name="Picture 2" descr="C:\Documents and Settings\Анжела\Мои документы\Downloads\КАРТИНКИ\Смайлики\7169407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32656"/>
            <a:ext cx="176477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14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Ошибочным является использование большой буквы в цитате при передачи косвенной речи. Неверный вариант: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Сенат же постановил, что «Челобитчик лишился сына по тому одному, что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положился на уверение ответчика сделать его сына счастливым…».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Правильный </a:t>
            </a:r>
            <a:r>
              <a:rPr lang="ru-RU" dirty="0"/>
              <a:t>вариант: </a:t>
            </a:r>
            <a:r>
              <a:rPr lang="ru-RU" i="1" dirty="0">
                <a:solidFill>
                  <a:srgbClr val="00B050"/>
                </a:solidFill>
              </a:rPr>
              <a:t>Сенат же постановил, что «</a:t>
            </a:r>
            <a:r>
              <a:rPr lang="ru-RU" b="1" i="1" dirty="0">
                <a:solidFill>
                  <a:srgbClr val="00B050"/>
                </a:solidFill>
              </a:rPr>
              <a:t>челобитчик </a:t>
            </a:r>
            <a:r>
              <a:rPr lang="ru-RU" i="1" dirty="0">
                <a:solidFill>
                  <a:srgbClr val="00B050"/>
                </a:solidFill>
              </a:rPr>
              <a:t>лишился сына по тому одному, что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i="1" dirty="0">
                <a:solidFill>
                  <a:srgbClr val="00B050"/>
                </a:solidFill>
              </a:rPr>
              <a:t>положился на уверение ответчика сделать его сына счастливым…».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1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dirty="0" smtClean="0"/>
              <a:t>Переходим к тесту </a:t>
            </a:r>
            <a:endParaRPr lang="ru-RU" sz="6600" dirty="0"/>
          </a:p>
        </p:txBody>
      </p:sp>
      <p:pic>
        <p:nvPicPr>
          <p:cNvPr id="4098" name="Picture 2" descr="C:\Documents and Settings\Анжела\Мои документы\Downloads\КАРТИНКИ\Кошки,котята\21144588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068960"/>
            <a:ext cx="2314575" cy="320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88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Рассмотрим на примере: </a:t>
            </a:r>
            <a:r>
              <a:rPr lang="ru-RU" i="1" dirty="0">
                <a:solidFill>
                  <a:srgbClr val="C00000"/>
                </a:solidFill>
              </a:rPr>
              <a:t>Раскольников придумал и восхищается своей теорией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pPr lvl="0"/>
            <a:r>
              <a:rPr lang="ru-RU" dirty="0" smtClean="0"/>
              <a:t>Сказуемые </a:t>
            </a:r>
            <a:r>
              <a:rPr lang="ru-RU" i="1" dirty="0"/>
              <a:t>«придумал» </a:t>
            </a:r>
            <a:r>
              <a:rPr lang="ru-RU" dirty="0"/>
              <a:t>и </a:t>
            </a:r>
            <a:r>
              <a:rPr lang="ru-RU" i="1" dirty="0"/>
              <a:t>«восхищается» </a:t>
            </a:r>
            <a:r>
              <a:rPr lang="ru-RU" dirty="0"/>
              <a:t>имеют одно зависимое слово </a:t>
            </a:r>
            <a:r>
              <a:rPr lang="ru-RU" i="1" dirty="0"/>
              <a:t>«</a:t>
            </a:r>
            <a:r>
              <a:rPr lang="ru-RU" i="1" dirty="0">
                <a:solidFill>
                  <a:srgbClr val="C00000"/>
                </a:solidFill>
              </a:rPr>
              <a:t>теорией</a:t>
            </a:r>
            <a:r>
              <a:rPr lang="ru-RU" i="1" dirty="0"/>
              <a:t>»</a:t>
            </a:r>
            <a:r>
              <a:rPr lang="ru-RU" dirty="0"/>
              <a:t>, которое стоит в Т.п. Но глагол «придумал» не может управлять Т.п. (</a:t>
            </a:r>
            <a:r>
              <a:rPr lang="ru-RU" i="1" dirty="0"/>
              <a:t>придумал (</a:t>
            </a:r>
            <a:r>
              <a:rPr lang="ru-RU" i="1" dirty="0" err="1"/>
              <a:t>кем?чем</a:t>
            </a:r>
            <a:r>
              <a:rPr lang="ru-RU" i="1" dirty="0"/>
              <a:t>?)…</a:t>
            </a:r>
            <a:r>
              <a:rPr lang="ru-RU" dirty="0"/>
              <a:t>), следовательно, данное предложение построено неверно. Правильный вариант: </a:t>
            </a:r>
            <a:r>
              <a:rPr lang="ru-RU" i="1" dirty="0">
                <a:solidFill>
                  <a:srgbClr val="00B050"/>
                </a:solidFill>
              </a:rPr>
              <a:t>Раскольников придумал (</a:t>
            </a:r>
            <a:r>
              <a:rPr lang="ru-RU" i="1" dirty="0" err="1">
                <a:solidFill>
                  <a:srgbClr val="00B050"/>
                </a:solidFill>
              </a:rPr>
              <a:t>кого?что</a:t>
            </a:r>
            <a:r>
              <a:rPr lang="ru-RU" i="1" dirty="0">
                <a:solidFill>
                  <a:srgbClr val="00B050"/>
                </a:solidFill>
              </a:rPr>
              <a:t>?) свою теорию и восхищается (</a:t>
            </a:r>
            <a:r>
              <a:rPr lang="ru-RU" i="1" dirty="0" err="1">
                <a:solidFill>
                  <a:srgbClr val="00B050"/>
                </a:solidFill>
              </a:rPr>
              <a:t>кем?чем</a:t>
            </a:r>
            <a:r>
              <a:rPr lang="ru-RU" i="1" dirty="0">
                <a:solidFill>
                  <a:srgbClr val="00B050"/>
                </a:solidFill>
              </a:rPr>
              <a:t>?) ею.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  <p:pic>
        <p:nvPicPr>
          <p:cNvPr id="2050" name="Picture 2" descr="C:\Documents and Settings\Анжела\Мои документы\Downloads\КАРТИНКИ\Животные\49190475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-23745"/>
            <a:ext cx="2543944" cy="1652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72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предложения, в которых однородные члены связаны </a:t>
            </a:r>
            <a:r>
              <a:rPr lang="ru-RU" sz="3600" b="1" dirty="0"/>
              <a:t>двойными союзами</a:t>
            </a:r>
            <a:r>
              <a:rPr lang="ru-RU" sz="3600" dirty="0"/>
              <a:t>: </a:t>
            </a:r>
            <a:r>
              <a:rPr lang="ru-RU" sz="3600" i="1" dirty="0"/>
              <a:t>не только…, но и…; если не…, то… и др. </a:t>
            </a:r>
            <a:r>
              <a:rPr lang="ru-RU" sz="3600" dirty="0"/>
              <a:t>В таких предложениях нужно обращать внимание на два момента:</a:t>
            </a:r>
            <a:r>
              <a:rPr lang="ru-RU" sz="3600" i="1" dirty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8009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i="1" dirty="0"/>
              <a:t>1)</a:t>
            </a:r>
            <a:r>
              <a:rPr lang="ru-RU" sz="3200" dirty="0"/>
              <a:t>части двойного союза должны соединять непосредственно однородные члены</a:t>
            </a:r>
            <a:r>
              <a:rPr lang="ru-RU" sz="3200" i="1" dirty="0"/>
              <a:t> </a:t>
            </a:r>
            <a:r>
              <a:rPr lang="ru-RU" sz="3200" dirty="0"/>
              <a:t>Ср.: </a:t>
            </a:r>
            <a:r>
              <a:rPr lang="ru-RU" sz="3200" i="1" dirty="0"/>
              <a:t>Можно утверждать, что настроение было не только главным для создателя стихотворения</a:t>
            </a:r>
            <a:r>
              <a:rPr lang="ru-RU" sz="3200" b="1" i="1" dirty="0"/>
              <a:t>, </a:t>
            </a:r>
            <a:r>
              <a:rPr lang="ru-RU" sz="3200" i="1" dirty="0"/>
              <a:t>но и для его читателей. </a:t>
            </a:r>
            <a:r>
              <a:rPr lang="ru-RU" sz="3200" dirty="0"/>
              <a:t> </a:t>
            </a:r>
            <a:r>
              <a:rPr lang="ru-RU" sz="3200" i="1" dirty="0"/>
              <a:t>Можно утверждать, что настроение было главным </a:t>
            </a:r>
            <a:r>
              <a:rPr lang="ru-RU" sz="3200" b="1" i="1" dirty="0"/>
              <a:t>не только для создателя </a:t>
            </a:r>
            <a:r>
              <a:rPr lang="ru-RU" sz="3200" i="1" dirty="0"/>
              <a:t>стихотворения, </a:t>
            </a:r>
            <a:r>
              <a:rPr lang="ru-RU" sz="3200" b="1" i="1" dirty="0"/>
              <a:t>но и для </a:t>
            </a:r>
            <a:r>
              <a:rPr lang="ru-RU" sz="3200" i="1" dirty="0"/>
              <a:t>его </a:t>
            </a:r>
            <a:r>
              <a:rPr lang="ru-RU" sz="3200" b="1" i="1" dirty="0"/>
              <a:t>читателей</a:t>
            </a:r>
            <a:r>
              <a:rPr lang="ru-RU" sz="3200" i="1" dirty="0"/>
              <a:t>. </a:t>
            </a:r>
            <a:endParaRPr lang="ru-RU" sz="3200" dirty="0"/>
          </a:p>
        </p:txBody>
      </p:sp>
      <p:pic>
        <p:nvPicPr>
          <p:cNvPr id="3074" name="Picture 2" descr="C:\Documents and Settings\Анжела\Мои документы\Downloads\КАРТИНКИ\Животные\98710659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0"/>
            <a:ext cx="2088232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05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первом предложении союз соединяет слова «</a:t>
            </a:r>
            <a:r>
              <a:rPr lang="ru-RU" b="1" i="1" dirty="0"/>
              <a:t>не только главным.., но и для читателей</a:t>
            </a:r>
            <a:r>
              <a:rPr lang="ru-RU" dirty="0"/>
              <a:t>», а они не являются однородными членами предложения. </a:t>
            </a:r>
            <a:endParaRPr lang="ru-RU" dirty="0" smtClean="0"/>
          </a:p>
          <a:p>
            <a:r>
              <a:rPr lang="ru-RU" dirty="0" smtClean="0"/>
              <a:t>Следовательно</a:t>
            </a:r>
            <a:r>
              <a:rPr lang="ru-RU" dirty="0"/>
              <a:t>, этот вариант является ошибочным.</a:t>
            </a:r>
            <a:r>
              <a:rPr lang="ru-RU" i="1" dirty="0"/>
              <a:t> </a:t>
            </a:r>
            <a:r>
              <a:rPr lang="ru-RU" dirty="0"/>
              <a:t>Верным является второе предложение, так как союз в нем соединяет однородные дополнения: «</a:t>
            </a:r>
            <a:r>
              <a:rPr lang="ru-RU" b="1" i="1" dirty="0"/>
              <a:t>не только для создателя.., но и для читателей</a:t>
            </a:r>
            <a:r>
              <a:rPr lang="ru-RU" dirty="0"/>
              <a:t>»</a:t>
            </a:r>
            <a:r>
              <a:rPr lang="ru-RU" b="1" i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1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i="1" dirty="0"/>
              <a:t>2) </a:t>
            </a:r>
            <a:r>
              <a:rPr lang="ru-RU" sz="3200" dirty="0"/>
              <a:t>части двойного союза являются постоянными, их </a:t>
            </a:r>
            <a:r>
              <a:rPr lang="ru-RU" sz="3200" b="1" dirty="0"/>
              <a:t>нельзя</a:t>
            </a:r>
            <a:r>
              <a:rPr lang="ru-RU" sz="3200" dirty="0"/>
              <a:t> заменять другими словами. Так, </a:t>
            </a:r>
            <a:r>
              <a:rPr lang="ru-RU" sz="3200" dirty="0">
                <a:solidFill>
                  <a:schemeClr val="bg2">
                    <a:lumMod val="50000"/>
                  </a:schemeClr>
                </a:solidFill>
              </a:rPr>
              <a:t>ошибочным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r>
              <a:rPr lang="ru-RU" sz="3200" dirty="0"/>
              <a:t>будет предложение </a:t>
            </a:r>
            <a:r>
              <a:rPr lang="ru-RU" sz="3200" dirty="0">
                <a:solidFill>
                  <a:srgbClr val="C00000"/>
                </a:solidFill>
              </a:rPr>
              <a:t>«</a:t>
            </a:r>
            <a:r>
              <a:rPr lang="ru-RU" sz="3200" i="1" dirty="0">
                <a:solidFill>
                  <a:srgbClr val="C00000"/>
                </a:solidFill>
              </a:rPr>
              <a:t>Можно утверждать, что настроение было главным не только для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r>
              <a:rPr lang="ru-RU" sz="3200" i="1" dirty="0">
                <a:solidFill>
                  <a:srgbClr val="C00000"/>
                </a:solidFill>
              </a:rPr>
              <a:t>создателя стихотворения, а также для его читателей»</a:t>
            </a:r>
            <a:r>
              <a:rPr lang="ru-RU" sz="3200" dirty="0"/>
              <a:t>, так как союза </a:t>
            </a:r>
            <a:r>
              <a:rPr lang="ru-RU" sz="3200" i="1" dirty="0"/>
              <a:t>«не только.., а также..» </a:t>
            </a:r>
            <a:r>
              <a:rPr lang="ru-RU" sz="3200" b="1" dirty="0"/>
              <a:t>нет</a:t>
            </a:r>
            <a:r>
              <a:rPr lang="ru-RU" sz="3200" dirty="0"/>
              <a:t>.</a:t>
            </a:r>
          </a:p>
          <a:p>
            <a:endParaRPr lang="ru-RU" sz="3200" dirty="0"/>
          </a:p>
        </p:txBody>
      </p:sp>
      <p:pic>
        <p:nvPicPr>
          <p:cNvPr id="10242" name="Picture 2" descr="C:\Documents and Settings\Анжела\Мои документы\Downloads\КАРТИНКИ\Смайлики\65496598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301208"/>
            <a:ext cx="185583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15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626160" cy="507030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предложения </a:t>
            </a:r>
            <a:r>
              <a:rPr lang="ru-RU" b="1" dirty="0"/>
              <a:t>с обобщающим словом при однородных членах</a:t>
            </a:r>
            <a:r>
              <a:rPr lang="ru-RU" dirty="0"/>
              <a:t>. Необходимо учитывать, что все однородные члены должны стоять в том же падеже, в котором стоит обобщающее слово. Рассмотрим предложение: </a:t>
            </a:r>
            <a:r>
              <a:rPr lang="ru-RU" i="1" dirty="0">
                <a:solidFill>
                  <a:srgbClr val="C00000"/>
                </a:solidFill>
              </a:rPr>
              <a:t>Жизнь крестьян изображена в произведениях русских классиков: Гоголь, Тургенев,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i="1" dirty="0">
                <a:solidFill>
                  <a:srgbClr val="C00000"/>
                </a:solidFill>
              </a:rPr>
              <a:t>Толстой.</a:t>
            </a:r>
            <a:r>
              <a:rPr lang="ru-RU" i="1" dirty="0"/>
              <a:t> </a:t>
            </a:r>
            <a:r>
              <a:rPr lang="ru-RU" dirty="0"/>
              <a:t>В данном предложении обобщающее слово </a:t>
            </a:r>
            <a:r>
              <a:rPr lang="ru-RU" i="1" dirty="0"/>
              <a:t>«русских классиков» </a:t>
            </a:r>
            <a:r>
              <a:rPr lang="ru-RU" dirty="0"/>
              <a:t>стоит в форме </a:t>
            </a:r>
            <a:r>
              <a:rPr lang="ru-RU" dirty="0" err="1"/>
              <a:t>Р.п</a:t>
            </a:r>
            <a:r>
              <a:rPr lang="ru-RU" dirty="0"/>
              <a:t>., а все однородные члены: </a:t>
            </a:r>
            <a:r>
              <a:rPr lang="ru-RU" i="1" dirty="0"/>
              <a:t>«Гоголь, Тургенев, Толстой» </a:t>
            </a:r>
            <a:r>
              <a:rPr lang="ru-RU" dirty="0"/>
              <a:t>− в форме </a:t>
            </a:r>
            <a:r>
              <a:rPr lang="ru-RU" dirty="0" err="1"/>
              <a:t>Им.п</a:t>
            </a:r>
            <a:r>
              <a:rPr lang="ru-RU" dirty="0"/>
              <a:t>. </a:t>
            </a:r>
            <a:endParaRPr lang="ru-RU" dirty="0" smtClean="0"/>
          </a:p>
          <a:p>
            <a:pPr lvl="0"/>
            <a:r>
              <a:rPr lang="ru-RU" dirty="0" smtClean="0"/>
              <a:t>Следовательно</a:t>
            </a:r>
            <a:r>
              <a:rPr lang="ru-RU" dirty="0"/>
              <a:t>, данное предложение построено неверно. </a:t>
            </a:r>
            <a:r>
              <a:rPr lang="ru-RU" b="1" dirty="0"/>
              <a:t>Правильный вариант</a:t>
            </a:r>
            <a:r>
              <a:rPr lang="ru-RU" dirty="0"/>
              <a:t>: </a:t>
            </a:r>
            <a:r>
              <a:rPr lang="ru-RU" i="1" dirty="0">
                <a:solidFill>
                  <a:srgbClr val="00B050"/>
                </a:solidFill>
              </a:rPr>
              <a:t>Жизнь крестьян изображена в произведениях </a:t>
            </a:r>
            <a:r>
              <a:rPr lang="ru-RU" b="1" i="1" dirty="0">
                <a:solidFill>
                  <a:srgbClr val="00B050"/>
                </a:solidFill>
              </a:rPr>
              <a:t>русских классиков: Гоголя, Тургенева, Толстого</a:t>
            </a:r>
            <a:r>
              <a:rPr lang="ru-RU" i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28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Следующие грамматические ошибки встречаются реже в тестах ЕГЭ, но на них тоже следует обратить внимание.</a:t>
            </a:r>
          </a:p>
          <a:p>
            <a:pPr lvl="0"/>
            <a:r>
              <a:rPr lang="ru-RU" dirty="0"/>
              <a:t>пропуск предлога при однородных членах.</a:t>
            </a:r>
          </a:p>
          <a:p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Толпы людей были повсюду: на улицах, площадях, скверах.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/>
              <a:t>Перед словом </a:t>
            </a:r>
            <a:r>
              <a:rPr lang="ru-RU" i="1" dirty="0"/>
              <a:t>«скверах» </a:t>
            </a:r>
            <a:r>
              <a:rPr lang="ru-RU" dirty="0"/>
              <a:t>необходимо добавить предлог </a:t>
            </a:r>
            <a:r>
              <a:rPr lang="ru-RU" i="1" dirty="0"/>
              <a:t>«в»</a:t>
            </a:r>
            <a:r>
              <a:rPr lang="ru-RU" dirty="0"/>
              <a:t>, так как это слово не употребляется с предлогом </a:t>
            </a:r>
            <a:r>
              <a:rPr lang="ru-RU" i="1" dirty="0"/>
              <a:t>«на»</a:t>
            </a:r>
            <a:r>
              <a:rPr lang="ru-RU" dirty="0"/>
              <a:t>. Правильный вариант: </a:t>
            </a:r>
            <a:r>
              <a:rPr lang="ru-RU" i="1" dirty="0">
                <a:solidFill>
                  <a:srgbClr val="00B050"/>
                </a:solidFill>
              </a:rPr>
              <a:t>Толпы людей были повсюду: </a:t>
            </a:r>
            <a:r>
              <a:rPr lang="ru-RU" b="1" i="1" dirty="0">
                <a:solidFill>
                  <a:srgbClr val="00B050"/>
                </a:solidFill>
              </a:rPr>
              <a:t>на улицах, площадях, в скверах</a:t>
            </a:r>
            <a:r>
              <a:rPr lang="ru-RU" i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2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97</TotalTime>
  <Words>1690</Words>
  <Application>Microsoft Office PowerPoint</Application>
  <PresentationFormat>Экран (4:3)</PresentationFormat>
  <Paragraphs>95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Официальная</vt:lpstr>
      <vt:lpstr>    А 5. НАРУШЕНИЕ СИНТАКСИЧЕСКИХ НОРМ  ПРИ ПОСТРОЕНИИ РАЗЛИЧНЫХ ПРЕДЛОЖЕНИЙ.  </vt:lpstr>
      <vt:lpstr>     Построение предложений с однородными членами.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Употребление имен собственных в предложении. </vt:lpstr>
      <vt:lpstr>Презентация PowerPoint</vt:lpstr>
      <vt:lpstr>Построение предложений с причастным оборотом. </vt:lpstr>
      <vt:lpstr>Презентация PowerPoint</vt:lpstr>
      <vt:lpstr>Презентация PowerPoint</vt:lpstr>
      <vt:lpstr>Построение сложноподчиненных предложений. </vt:lpstr>
      <vt:lpstr>предложения, в которых придаточная часть присоединяется с помощью союзного слова «кто».</vt:lpstr>
      <vt:lpstr>Презентация PowerPoint</vt:lpstr>
      <vt:lpstr>Презентация PowerPoint</vt:lpstr>
      <vt:lpstr>Презентация PowerPoint</vt:lpstr>
      <vt:lpstr>Трудные случаи управления. </vt:lpstr>
      <vt:lpstr>Презентация PowerPoint</vt:lpstr>
      <vt:lpstr>Презентация PowerPoint</vt:lpstr>
      <vt:lpstr>6. Построение предложений с косвенной речью.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компьютер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А 5. НАРУШЕНИЕ СИНТАКСИЧЕСКИХ НОРМ  ПРИ ПОСТРОЕНИИ РАЗЛИЧНЫХ ПРЕДЛОЖЕНИЙ.  </dc:title>
  <dc:creator>Анжела</dc:creator>
  <cp:lastModifiedBy>Анжела</cp:lastModifiedBy>
  <cp:revision>8</cp:revision>
  <dcterms:created xsi:type="dcterms:W3CDTF">2011-12-19T15:05:46Z</dcterms:created>
  <dcterms:modified xsi:type="dcterms:W3CDTF">2011-12-19T16:43:19Z</dcterms:modified>
</cp:coreProperties>
</file>