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78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B6308F7-7BD6-4A56-87C8-6BDA34A3A7F0}" type="datetimeFigureOut">
              <a:rPr lang="ru-RU" smtClean="0"/>
              <a:t>21.11.2011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242659-8C27-4274-815B-0FA62221D9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052736"/>
            <a:ext cx="6694512" cy="1894362"/>
          </a:xfrm>
        </p:spPr>
        <p:txBody>
          <a:bodyPr>
            <a:noAutofit/>
          </a:bodyPr>
          <a:lstStyle/>
          <a:p>
            <a:r>
              <a:rPr lang="ru-RU" sz="4000" b="1" dirty="0"/>
              <a:t>А3.   МОРФОЛОГИЧЕСКИЕ НОРМЫ.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3573016"/>
            <a:ext cx="6172200" cy="1371600"/>
          </a:xfrm>
        </p:spPr>
        <p:txBody>
          <a:bodyPr/>
          <a:lstStyle/>
          <a:p>
            <a:r>
              <a:rPr lang="ru-RU" sz="3600" b="1" dirty="0"/>
              <a:t>Образование форм слов различных частей речи.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822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19256" cy="6285312"/>
          </a:xfrm>
        </p:spPr>
        <p:txBody>
          <a:bodyPr/>
          <a:lstStyle/>
          <a:p>
            <a:pPr lvl="0"/>
            <a:r>
              <a:rPr lang="ru-RU" dirty="0"/>
              <a:t>В форме множественного числа повелительного наклонения возвратных глаголов употребляется постфикс  </a:t>
            </a:r>
            <a:r>
              <a:rPr lang="ru-RU" i="1" dirty="0"/>
              <a:t>- </a:t>
            </a:r>
            <a:r>
              <a:rPr lang="ru-RU" i="1" dirty="0" err="1"/>
              <a:t>сь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b="1" dirty="0"/>
              <a:t>Инфинитив </a:t>
            </a:r>
            <a:r>
              <a:rPr lang="ru-RU" dirty="0"/>
              <a:t>                                     </a:t>
            </a:r>
            <a:r>
              <a:rPr lang="ru-RU" b="1" dirty="0" err="1"/>
              <a:t>Ед.ч</a:t>
            </a:r>
            <a:r>
              <a:rPr lang="ru-RU" b="1" dirty="0"/>
              <a:t>.</a:t>
            </a:r>
            <a:r>
              <a:rPr lang="ru-RU" dirty="0"/>
              <a:t>                             </a:t>
            </a:r>
            <a:r>
              <a:rPr lang="ru-RU" b="1" dirty="0" err="1"/>
              <a:t>Мн.ч</a:t>
            </a:r>
            <a:r>
              <a:rPr lang="ru-RU" b="1" dirty="0"/>
              <a:t>.</a:t>
            </a:r>
            <a:endParaRPr lang="ru-RU" dirty="0"/>
          </a:p>
          <a:p>
            <a:r>
              <a:rPr lang="ru-RU" i="1" dirty="0"/>
              <a:t>Умываться                               Умывайся                         </a:t>
            </a:r>
            <a:r>
              <a:rPr lang="ru-RU" i="1" dirty="0" err="1"/>
              <a:t>умывайтеСЬ</a:t>
            </a:r>
            <a:endParaRPr lang="ru-RU" dirty="0"/>
          </a:p>
          <a:p>
            <a:r>
              <a:rPr lang="ru-RU" i="1" dirty="0"/>
              <a:t>Встречаться                         Встречайся                      </a:t>
            </a:r>
            <a:r>
              <a:rPr lang="ru-RU" i="1" dirty="0" err="1"/>
              <a:t>встречайтеСЬ</a:t>
            </a:r>
            <a:endParaRPr lang="ru-RU" dirty="0"/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Глагол </a:t>
            </a:r>
            <a:r>
              <a:rPr lang="ru-RU" b="1" i="1" dirty="0"/>
              <a:t>класть</a:t>
            </a:r>
            <a:r>
              <a:rPr lang="ru-RU" i="1" dirty="0"/>
              <a:t> </a:t>
            </a:r>
            <a:r>
              <a:rPr lang="ru-RU" dirty="0"/>
              <a:t>употребляется только без приставки, однокоренные с ним глаголы с корнем </a:t>
            </a:r>
            <a:r>
              <a:rPr lang="ru-RU" i="1" dirty="0"/>
              <a:t>-лож- </a:t>
            </a:r>
            <a:r>
              <a:rPr lang="ru-RU" dirty="0"/>
              <a:t>– только с приставкой (</a:t>
            </a:r>
            <a:r>
              <a:rPr lang="ru-RU" i="1" dirty="0"/>
              <a:t>положить, выложить, переложить и др.</a:t>
            </a:r>
            <a:r>
              <a:rPr lang="ru-RU" dirty="0"/>
              <a:t>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5520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Образование форм деепричастий.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219256" cy="5421216"/>
          </a:xfrm>
        </p:spPr>
        <p:txBody>
          <a:bodyPr>
            <a:normAutofit/>
          </a:bodyPr>
          <a:lstStyle/>
          <a:p>
            <a:r>
              <a:rPr lang="ru-RU" dirty="0"/>
              <a:t>Необходимо помнить, что: </a:t>
            </a:r>
          </a:p>
          <a:p>
            <a:pPr lvl="0"/>
            <a:r>
              <a:rPr lang="ru-RU" dirty="0"/>
              <a:t>деепричастия несовершенного вида образуются от основы инфинитивов несовершенного вида с помощью суффиксов -а, -я (</a:t>
            </a:r>
            <a:r>
              <a:rPr lang="ru-RU" i="1" dirty="0"/>
              <a:t>читать – читая, решать - решая</a:t>
            </a:r>
            <a:r>
              <a:rPr lang="ru-RU" dirty="0"/>
              <a:t>);</a:t>
            </a:r>
          </a:p>
          <a:p>
            <a:pPr lvl="0"/>
            <a:r>
              <a:rPr lang="ru-RU" dirty="0"/>
              <a:t>деепричастия совершенного вида образуются от основы инфинитивов совершенного вида с помощью суффиксов -в, -вши (</a:t>
            </a:r>
            <a:r>
              <a:rPr lang="ru-RU" i="1" dirty="0"/>
              <a:t>прочитать – прочитав, решить - решив</a:t>
            </a:r>
            <a:r>
              <a:rPr lang="ru-RU" dirty="0"/>
              <a:t>);</a:t>
            </a:r>
          </a:p>
          <a:p>
            <a:pPr lvl="0"/>
            <a:r>
              <a:rPr lang="ru-RU" dirty="0"/>
              <a:t>иногда деепричастия совершенного вида образуются от основы будущего времени с помощью суффиксов -а, -я (</a:t>
            </a:r>
            <a:r>
              <a:rPr lang="ru-RU" i="1" dirty="0"/>
              <a:t>прочтут – прочтя, найдут – найдя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5320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Образование форм местоимений.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Важно обращать внимание на такой момент: </a:t>
            </a:r>
            <a:r>
              <a:rPr lang="ru-RU" sz="3200" b="1" dirty="0"/>
              <a:t>притяжательное местоимение </a:t>
            </a:r>
            <a:r>
              <a:rPr lang="ru-RU" sz="3200" b="1" i="1" dirty="0"/>
              <a:t>их</a:t>
            </a:r>
            <a:r>
              <a:rPr lang="ru-RU" sz="3200" i="1" dirty="0"/>
              <a:t> </a:t>
            </a:r>
            <a:r>
              <a:rPr lang="ru-RU" sz="3200" dirty="0"/>
              <a:t>имеет только эту форму. </a:t>
            </a:r>
            <a:endParaRPr lang="ru-RU" sz="3200" dirty="0" smtClean="0"/>
          </a:p>
          <a:p>
            <a:r>
              <a:rPr lang="ru-RU" sz="4800" dirty="0">
                <a:solidFill>
                  <a:srgbClr val="FF0000"/>
                </a:solidFill>
              </a:rPr>
              <a:t>!</a:t>
            </a:r>
            <a:r>
              <a:rPr lang="ru-RU" sz="3200" dirty="0" smtClean="0"/>
              <a:t>Грубой </a:t>
            </a:r>
            <a:r>
              <a:rPr lang="ru-RU" sz="3200" dirty="0"/>
              <a:t>ошибкой считается прибавление к нему падежного окончания прилагательного (</a:t>
            </a:r>
            <a:r>
              <a:rPr lang="ru-RU" sz="3200" i="1" dirty="0" err="1">
                <a:solidFill>
                  <a:srgbClr val="FF0000"/>
                </a:solidFill>
              </a:rPr>
              <a:t>ихний</a:t>
            </a:r>
            <a:r>
              <a:rPr lang="ru-RU" sz="3200" i="1" dirty="0">
                <a:solidFill>
                  <a:srgbClr val="FF0000"/>
                </a:solidFill>
              </a:rPr>
              <a:t>, </a:t>
            </a:r>
            <a:r>
              <a:rPr lang="ru-RU" sz="3200" i="1" dirty="0" err="1">
                <a:solidFill>
                  <a:srgbClr val="FF0000"/>
                </a:solidFill>
              </a:rPr>
              <a:t>ихняя</a:t>
            </a:r>
            <a:r>
              <a:rPr lang="ru-RU" sz="3200" dirty="0"/>
              <a:t>)!!!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54694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Образование форм существительных.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91264" cy="5781256"/>
          </a:xfrm>
        </p:spPr>
        <p:txBody>
          <a:bodyPr>
            <a:noAutofit/>
          </a:bodyPr>
          <a:lstStyle/>
          <a:p>
            <a:r>
              <a:rPr lang="ru-RU" sz="3200" dirty="0"/>
              <a:t>Что касается образования форм имен существительных, то этот момент является одним из самых сложных. Это связано с тем, что нет каких-либо определенных правил для запоминания написаний окончаний существительных </a:t>
            </a:r>
            <a:r>
              <a:rPr lang="ru-RU" sz="3200" dirty="0" err="1"/>
              <a:t>Им.п</a:t>
            </a:r>
            <a:r>
              <a:rPr lang="ru-RU" sz="3200" dirty="0"/>
              <a:t>. </a:t>
            </a:r>
            <a:r>
              <a:rPr lang="ru-RU" sz="3200" dirty="0" err="1"/>
              <a:t>ед.ч</a:t>
            </a:r>
            <a:r>
              <a:rPr lang="ru-RU" sz="3200" dirty="0"/>
              <a:t>. (</a:t>
            </a:r>
            <a:r>
              <a:rPr lang="ru-RU" sz="3200" i="1" dirty="0"/>
              <a:t>директор – директора; бухгалтер – бухгалтеры</a:t>
            </a:r>
            <a:r>
              <a:rPr lang="ru-RU" sz="3200" dirty="0"/>
              <a:t>) и </a:t>
            </a:r>
            <a:r>
              <a:rPr lang="ru-RU" sz="3200" dirty="0" err="1"/>
              <a:t>Р.п</a:t>
            </a:r>
            <a:r>
              <a:rPr lang="ru-RU" sz="3200" dirty="0"/>
              <a:t>., </a:t>
            </a:r>
            <a:r>
              <a:rPr lang="ru-RU" sz="3200" dirty="0" err="1"/>
              <a:t>мн.ч</a:t>
            </a:r>
            <a:r>
              <a:rPr lang="ru-RU" sz="3200" dirty="0"/>
              <a:t>. (</a:t>
            </a:r>
            <a:r>
              <a:rPr lang="ru-RU" sz="3200" i="1" dirty="0"/>
              <a:t>мандарины – мандаринов, партизаны – партизан; вафля – вафель, ружье – ружей, басня – басен</a:t>
            </a:r>
            <a:r>
              <a:rPr lang="ru-RU" sz="32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471222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435280" cy="6213304"/>
          </a:xfrm>
        </p:spPr>
        <p:txBody>
          <a:bodyPr>
            <a:normAutofit lnSpcReduction="10000"/>
          </a:bodyPr>
          <a:lstStyle/>
          <a:p>
            <a:r>
              <a:rPr lang="ru-RU" sz="2800" dirty="0"/>
              <a:t>Но, несмотря на это, есть некоторые моменты, на которые, на наш взгляд, стоит обратить внимание:</a:t>
            </a:r>
          </a:p>
          <a:p>
            <a:pPr lvl="0"/>
            <a:endParaRPr lang="ru-RU" sz="2800" dirty="0" smtClean="0"/>
          </a:p>
          <a:p>
            <a:pPr lvl="0"/>
            <a:r>
              <a:rPr lang="ru-RU" sz="2800" dirty="0" smtClean="0"/>
              <a:t>существительные</a:t>
            </a:r>
            <a:r>
              <a:rPr lang="ru-RU" sz="2800" dirty="0"/>
              <a:t>, обозначающие название овощей и фруктов, в основном в форме Р.П., </a:t>
            </a:r>
            <a:r>
              <a:rPr lang="ru-RU" sz="2800" dirty="0" err="1"/>
              <a:t>мн.ч</a:t>
            </a:r>
            <a:r>
              <a:rPr lang="ru-RU" sz="2800" dirty="0"/>
              <a:t>. имеют окончание -</a:t>
            </a:r>
            <a:r>
              <a:rPr lang="ru-RU" sz="2800" dirty="0" err="1"/>
              <a:t>ов</a:t>
            </a:r>
            <a:r>
              <a:rPr lang="ru-RU" sz="2800" dirty="0"/>
              <a:t> (</a:t>
            </a:r>
            <a:r>
              <a:rPr lang="ru-RU" sz="2800" i="1" dirty="0"/>
              <a:t>томатов, апельсинов</a:t>
            </a:r>
            <a:r>
              <a:rPr lang="ru-RU" sz="2800" dirty="0"/>
              <a:t>). НО: </a:t>
            </a:r>
            <a:r>
              <a:rPr lang="ru-RU" sz="2800" i="1" dirty="0"/>
              <a:t>яблок</a:t>
            </a:r>
            <a:r>
              <a:rPr lang="ru-RU" sz="2800" dirty="0"/>
              <a:t>;</a:t>
            </a:r>
          </a:p>
          <a:p>
            <a:pPr lvl="0"/>
            <a:endParaRPr lang="ru-RU" sz="2800" dirty="0" smtClean="0"/>
          </a:p>
          <a:p>
            <a:pPr lvl="0"/>
            <a:r>
              <a:rPr lang="ru-RU" sz="2800" dirty="0" smtClean="0"/>
              <a:t>существительные</a:t>
            </a:r>
            <a:r>
              <a:rPr lang="ru-RU" sz="2800" dirty="0"/>
              <a:t>, обозначающие название национальностей, в основном в форме Р.П., </a:t>
            </a:r>
            <a:r>
              <a:rPr lang="ru-RU" sz="2800" dirty="0" err="1"/>
              <a:t>мн.ч</a:t>
            </a:r>
            <a:r>
              <a:rPr lang="ru-RU" sz="2800" dirty="0"/>
              <a:t>. имеют нулевое окончание (</a:t>
            </a:r>
            <a:r>
              <a:rPr lang="ru-RU" sz="2800" i="1" dirty="0"/>
              <a:t>армян, башкир, грузин, осетин, туркмен, молдаван</a:t>
            </a:r>
            <a:r>
              <a:rPr lang="ru-RU" sz="2800" dirty="0"/>
              <a:t>). НО: </a:t>
            </a:r>
            <a:r>
              <a:rPr lang="ru-RU" sz="2800" i="1" dirty="0"/>
              <a:t>монголов, якутов,</a:t>
            </a:r>
            <a:r>
              <a:rPr lang="ru-RU" sz="2800" dirty="0"/>
              <a:t> </a:t>
            </a:r>
            <a:r>
              <a:rPr lang="ru-RU" sz="2800" i="1" dirty="0"/>
              <a:t>таджиков и некоторые др.</a:t>
            </a:r>
            <a:r>
              <a:rPr lang="ru-RU" sz="2800" dirty="0"/>
              <a:t>;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26050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91264" cy="6213304"/>
          </a:xfrm>
        </p:spPr>
        <p:txBody>
          <a:bodyPr>
            <a:normAutofit/>
          </a:bodyPr>
          <a:lstStyle/>
          <a:p>
            <a:pPr lvl="0"/>
            <a:r>
              <a:rPr lang="ru-RU" sz="3200" dirty="0"/>
              <a:t>существительные, обозначающие название парных предметов, в основном в форме Р.П., </a:t>
            </a:r>
            <a:r>
              <a:rPr lang="ru-RU" sz="3200" dirty="0" err="1"/>
              <a:t>мн.ч</a:t>
            </a:r>
            <a:r>
              <a:rPr lang="ru-RU" sz="3200" dirty="0"/>
              <a:t>. имеют нулевое окончание (</a:t>
            </a:r>
            <a:r>
              <a:rPr lang="ru-RU" sz="3200" i="1" dirty="0"/>
              <a:t>ботинок, бот, брюк, погон, шорт, эполет</a:t>
            </a:r>
            <a:r>
              <a:rPr lang="ru-RU" sz="3200" dirty="0"/>
              <a:t>). </a:t>
            </a:r>
            <a:endParaRPr lang="ru-RU" sz="3200" dirty="0" smtClean="0"/>
          </a:p>
          <a:p>
            <a:pPr marL="0" lvl="0" indent="0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НО</a:t>
            </a:r>
            <a:r>
              <a:rPr lang="ru-RU" sz="3200" dirty="0">
                <a:solidFill>
                  <a:srgbClr val="FF0000"/>
                </a:solidFill>
              </a:rPr>
              <a:t>:</a:t>
            </a:r>
            <a:r>
              <a:rPr lang="ru-RU" sz="3200" dirty="0"/>
              <a:t> </a:t>
            </a:r>
            <a:r>
              <a:rPr lang="ru-RU" sz="3200" i="1" dirty="0"/>
              <a:t>носков, гольфов, клипсов</a:t>
            </a:r>
            <a:r>
              <a:rPr lang="ru-RU" sz="3200" dirty="0"/>
              <a:t>;</a:t>
            </a:r>
          </a:p>
          <a:p>
            <a:pPr lvl="0"/>
            <a:r>
              <a:rPr lang="ru-RU" sz="3200" dirty="0"/>
              <a:t>существительные </a:t>
            </a:r>
            <a:r>
              <a:rPr lang="ru-RU" sz="3200" dirty="0" err="1"/>
              <a:t>ж.р</a:t>
            </a:r>
            <a:r>
              <a:rPr lang="ru-RU" sz="3200" dirty="0"/>
              <a:t>. на -</a:t>
            </a:r>
            <a:r>
              <a:rPr lang="ru-RU" sz="3200" dirty="0" err="1"/>
              <a:t>ня</a:t>
            </a:r>
            <a:r>
              <a:rPr lang="ru-RU" sz="3200" dirty="0"/>
              <a:t> в форме Р.П., </a:t>
            </a:r>
            <a:r>
              <a:rPr lang="ru-RU" sz="3200" dirty="0" err="1"/>
              <a:t>мн.ч</a:t>
            </a:r>
            <a:r>
              <a:rPr lang="ru-RU" sz="3200" dirty="0"/>
              <a:t>. имеют нулевое окончание (</a:t>
            </a:r>
            <a:r>
              <a:rPr lang="ru-RU" sz="3200" i="1" dirty="0"/>
              <a:t>пустыня – пустынь, голубятня – голубятен, монахиня – монахинь, басня – басен</a:t>
            </a:r>
            <a:r>
              <a:rPr lang="ru-RU" sz="3200" dirty="0"/>
              <a:t>);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56362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Род имён существительных.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91264" cy="5709248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sz="3600" dirty="0"/>
              <a:t>Род имён существительных относится к постоянным признакам. Опреде­лить род существительного не сложно, достаточно правильно подобрать ме­стоимение (он, она, оно). Ошибки в определении рода имён существительных связаны со следую­щими случаями: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92401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84904541"/>
              </p:ext>
            </p:extLst>
          </p:nvPr>
        </p:nvGraphicFramePr>
        <p:xfrm>
          <a:off x="323528" y="188640"/>
          <a:ext cx="8424936" cy="2194560"/>
        </p:xfrm>
        <a:graphic>
          <a:graphicData uri="http://schemas.openxmlformats.org/drawingml/2006/table">
            <a:tbl>
              <a:tblPr/>
              <a:tblGrid>
                <a:gridCol w="4643074"/>
                <a:gridCol w="3781862"/>
              </a:tblGrid>
              <a:tr h="15121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Слова предполагают колебания в: роде — группа подобных существительных немногочисленна и требует запоминания.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Банкнот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м. р. и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банкнота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ж. р.,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манжет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м. р. и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манжета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ж. р.,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ставень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м. р. и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ставня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ж. р.,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лан­густ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м. р. и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лангуста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ж. р.,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раз­вилок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м. р. и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развилка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ж. р.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380681"/>
              </p:ext>
            </p:extLst>
          </p:nvPr>
        </p:nvGraphicFramePr>
        <p:xfrm>
          <a:off x="323528" y="2420889"/>
          <a:ext cx="8424936" cy="4104455"/>
        </p:xfrm>
        <a:graphic>
          <a:graphicData uri="http://schemas.openxmlformats.org/drawingml/2006/table">
            <a:tbl>
              <a:tblPr/>
              <a:tblGrid>
                <a:gridCol w="4643074"/>
                <a:gridCol w="3781862"/>
              </a:tblGrid>
              <a:tr h="11521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Существительные относятся к словам общего рода.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Настоящая невежа (ж. р.) </a:t>
                      </a:r>
                      <a:r>
                        <a:rPr lang="ru-RU" sz="2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и </a:t>
                      </a:r>
                      <a:r>
                        <a:rPr lang="ru-RU" sz="2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на­стоящий невежа (м. </a:t>
                      </a:r>
                      <a:r>
                        <a:rPr lang="ru-RU" sz="2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р.)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Несклоняемые неодушевлённые имена существительные, оканчивающиеся на о/е, как правило, отно­сятся к среднему роду.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Безе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(ср. р.),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домино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(ср. р.),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кафе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(ср. р.),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рандеву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(ср. р.),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бра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(ср. р.); исключение могут составлять слова, имеющие иную родовую закреплён­ность: 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кофе(м. 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р.)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5593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5010528"/>
              </p:ext>
            </p:extLst>
          </p:nvPr>
        </p:nvGraphicFramePr>
        <p:xfrm>
          <a:off x="179512" y="188640"/>
          <a:ext cx="8568952" cy="2926080"/>
        </p:xfrm>
        <a:graphic>
          <a:graphicData uri="http://schemas.openxmlformats.org/drawingml/2006/table">
            <a:tbl>
              <a:tblPr/>
              <a:tblGrid>
                <a:gridCol w="4586283"/>
                <a:gridCol w="3982669"/>
              </a:tblGrid>
              <a:tr h="6490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Несклоняемые имена существитель­ные, обозначающие географические названия или понятия.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Онтарио (озеро) — ср. р., 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Тити-кака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(озеро) — ср. р., 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Чикаго (го­род) — м. р. и т. д.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0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Несклоняемые одушевлённые имена существительные, указывающие на представителей животного мира.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Хитрая шимпанзе — огромный шимпанзе, грациозная фламин­го — розовый фламинго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796093"/>
              </p:ext>
            </p:extLst>
          </p:nvPr>
        </p:nvGraphicFramePr>
        <p:xfrm>
          <a:off x="179512" y="3140968"/>
          <a:ext cx="8568952" cy="2560320"/>
        </p:xfrm>
        <a:graphic>
          <a:graphicData uri="http://schemas.openxmlformats.org/drawingml/2006/table">
            <a:tbl>
              <a:tblPr/>
              <a:tblGrid>
                <a:gridCol w="4586283"/>
                <a:gridCol w="3982669"/>
              </a:tblGrid>
              <a:tr h="8870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Склоняемые и несклоняемые оду­шевлённые имена существительные, именующие лиц по профессии, как правило, употребляются в форме м. р., независимо от принадлежности к полу.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Он хороший врач, она хороший врач; она была прекрасным ат­таше, он был прекрасным ат­таше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2399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11719443"/>
              </p:ext>
            </p:extLst>
          </p:nvPr>
        </p:nvGraphicFramePr>
        <p:xfrm>
          <a:off x="107504" y="64394"/>
          <a:ext cx="8712968" cy="6676974"/>
        </p:xfrm>
        <a:graphic>
          <a:graphicData uri="http://schemas.openxmlformats.org/drawingml/2006/table">
            <a:tbl>
              <a:tblPr/>
              <a:tblGrid>
                <a:gridCol w="4663364"/>
                <a:gridCol w="4049604"/>
              </a:tblGrid>
              <a:tr h="14774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Если аббревиатура может склонять­ся, то её род определяется по грам­матическому принципу.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Наш вуз (муж. р.) провёл день от­крытых дверей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12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Если аббревиатура не склоняется, то её род определяется по роду глав­ного слова словосочетания, из на­чальных букв слов которого состоит аббревиатура.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МГУ (Московский государственный университет) проводил международную студенческую олимпиаду по математике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83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Некоторые слова не имеют пары, обозначающей лицо, относящееся к муж.  роду.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Маникюрша, кухарка, швея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348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/>
              <a:t>Образование форм числительных.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600" dirty="0"/>
              <a:t>Прежде всего, необходимо обратить внимание на </a:t>
            </a:r>
            <a:r>
              <a:rPr lang="ru-RU" sz="2600" b="1" dirty="0"/>
              <a:t>собирательные числительные </a:t>
            </a:r>
            <a:r>
              <a:rPr lang="ru-RU" sz="2600" dirty="0"/>
              <a:t>(</a:t>
            </a:r>
            <a:r>
              <a:rPr lang="ru-RU" sz="2600" i="1" dirty="0"/>
              <a:t>двое, трое, четверо, пятеро, шестеро, семеро</a:t>
            </a:r>
            <a:r>
              <a:rPr lang="ru-RU" sz="2600" dirty="0"/>
              <a:t>), которые употребляются только в следующих случаях:</a:t>
            </a:r>
          </a:p>
          <a:p>
            <a:pPr lvl="0"/>
            <a:r>
              <a:rPr lang="ru-RU" sz="2600" dirty="0"/>
              <a:t>с существительными, обозначающими лиц мужского пола (</a:t>
            </a:r>
            <a:r>
              <a:rPr lang="ru-RU" sz="2600" i="1" dirty="0"/>
              <a:t>двое друзей, трое братьев</a:t>
            </a:r>
            <a:r>
              <a:rPr lang="ru-RU" sz="2600" dirty="0"/>
              <a:t>); </a:t>
            </a:r>
            <a:r>
              <a:rPr lang="ru-RU" sz="2600" b="1" dirty="0"/>
              <a:t> </a:t>
            </a:r>
            <a:r>
              <a:rPr lang="ru-RU" sz="2600" dirty="0"/>
              <a:t>Ни в коем случае их </a:t>
            </a:r>
            <a:r>
              <a:rPr lang="ru-RU" sz="2600" b="1" dirty="0"/>
              <a:t>нельзя</a:t>
            </a:r>
            <a:r>
              <a:rPr lang="ru-RU" sz="2600" dirty="0"/>
              <a:t> употреблять с существительными, обозначающими лиц женского пола (</a:t>
            </a:r>
            <a:r>
              <a:rPr lang="ru-RU" sz="2600" i="1" dirty="0"/>
              <a:t>двое подруг, трое сестер</a:t>
            </a:r>
            <a:r>
              <a:rPr lang="ru-RU" sz="2600" dirty="0"/>
              <a:t>).</a:t>
            </a:r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0743360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467600" cy="1228998"/>
          </a:xfrm>
        </p:spPr>
        <p:txBody>
          <a:bodyPr>
            <a:noAutofit/>
          </a:bodyPr>
          <a:lstStyle/>
          <a:p>
            <a:r>
              <a:rPr lang="ru-RU" sz="2000" b="1" dirty="0"/>
              <a:t>Склонение собственных имён существительных: фамилий и </a:t>
            </a:r>
            <a:r>
              <a:rPr lang="ru-RU" sz="2000" dirty="0"/>
              <a:t> </a:t>
            </a:r>
            <a:r>
              <a:rPr lang="ru-RU" sz="2000" b="1" dirty="0" smtClean="0"/>
              <a:t>географических </a:t>
            </a:r>
            <a:r>
              <a:rPr lang="ru-RU" sz="2000" b="1" dirty="0"/>
              <a:t>названий.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/>
              <a:t>Склонения фамилий.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50507202"/>
              </p:ext>
            </p:extLst>
          </p:nvPr>
        </p:nvGraphicFramePr>
        <p:xfrm>
          <a:off x="107504" y="1052736"/>
          <a:ext cx="8712968" cy="4389120"/>
        </p:xfrm>
        <a:graphic>
          <a:graphicData uri="http://schemas.openxmlformats.org/drawingml/2006/table">
            <a:tbl>
              <a:tblPr/>
              <a:tblGrid>
                <a:gridCol w="3313785"/>
                <a:gridCol w="2577099"/>
                <a:gridCol w="2822084"/>
              </a:tblGrid>
              <a:tr h="2559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Фамилии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Нормы </a:t>
                      </a:r>
                      <a:r>
                        <a:rPr lang="ru-RU" sz="2400" dirty="0" smtClean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склонения            </a:t>
                      </a:r>
                      <a:r>
                        <a:rPr lang="ru-RU" sz="2400" dirty="0" smtClean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Примеры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6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1. Иноязычные и рус­ские фамилии на со­гласный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Склоняются, если от­носятся к мужчинам, и не склоняются, если относятся к женщинам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к Олегу Финкелю и   к Марии Финкель; от Ивана Волка и от Ирины Волк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2. Русские фамилии на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-ЫХ, -ИХ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 склоняются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Алексею Седых от Нины Черных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3. Фамилии на -ч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Муж. фамилии склоняются, жен­ские — нет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у </a:t>
                      </a:r>
                      <a:r>
                        <a:rPr lang="ru-RU" sz="2400" i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Вулича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Саши, от Марии Романович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9570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65510334"/>
              </p:ext>
            </p:extLst>
          </p:nvPr>
        </p:nvGraphicFramePr>
        <p:xfrm>
          <a:off x="107504" y="51515"/>
          <a:ext cx="8640960" cy="6400800"/>
        </p:xfrm>
        <a:graphic>
          <a:graphicData uri="http://schemas.openxmlformats.org/drawingml/2006/table">
            <a:tbl>
              <a:tblPr/>
              <a:tblGrid>
                <a:gridCol w="3286398"/>
                <a:gridCol w="2555801"/>
                <a:gridCol w="2798761"/>
              </a:tblGrid>
              <a:tr h="844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4. Фамилии, совпадаю­щие с именами нарицательными или географическими названиями | типа Нос, Чуб, Ремень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Склоняются, если относятся к мужчинам, и не склоняются, если относятся к женщинам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об Александре Рысе, роль Елены Соловей</a:t>
                      </a:r>
                      <a:endParaRPr lang="ru-RU" sz="28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5. Мужские и женские </a:t>
                      </a:r>
                      <a:r>
                        <a:rPr lang="ru-RU" sz="28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фами-лии</a:t>
                      </a:r>
                      <a:r>
                        <a:rPr lang="ru-RU" sz="28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на -</a:t>
                      </a:r>
                      <a:r>
                        <a:rPr lang="ru-RU" sz="28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ово</a:t>
                      </a:r>
                      <a:r>
                        <a:rPr lang="ru-RU" sz="28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, -</a:t>
                      </a:r>
                      <a:r>
                        <a:rPr lang="ru-RU" sz="28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ако</a:t>
                      </a:r>
                      <a:r>
                        <a:rPr lang="ru-RU" sz="28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, -</a:t>
                      </a:r>
                      <a:r>
                        <a:rPr lang="ru-RU" sz="28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аго</a:t>
                      </a:r>
                      <a:r>
                        <a:rPr lang="ru-RU" sz="28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,-</a:t>
                      </a:r>
                      <a:r>
                        <a:rPr lang="ru-RU" sz="28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яго</a:t>
                      </a:r>
                      <a:endParaRPr lang="ru-RU" sz="2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 склоняются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речь Плевако, Жи­ваго, Дурново</a:t>
                      </a:r>
                      <a:endParaRPr lang="ru-RU" sz="28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7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6. Иностранные фами­лии на гласный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 склоняются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роман Золя Эмиля, пьеса Бернарда Шоу, у мадам </a:t>
                      </a:r>
                      <a:r>
                        <a:rPr lang="ru-RU" sz="2800" i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Бо</a:t>
                      </a:r>
                      <a:r>
                        <a:rPr lang="ru-RU" sz="28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-вари</a:t>
                      </a:r>
                      <a:endParaRPr lang="ru-RU" sz="2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29600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03038962"/>
              </p:ext>
            </p:extLst>
          </p:nvPr>
        </p:nvGraphicFramePr>
        <p:xfrm>
          <a:off x="179512" y="116633"/>
          <a:ext cx="8712968" cy="6552728"/>
        </p:xfrm>
        <a:graphic>
          <a:graphicData uri="http://schemas.openxmlformats.org/drawingml/2006/table">
            <a:tbl>
              <a:tblPr/>
              <a:tblGrid>
                <a:gridCol w="3313785"/>
                <a:gridCol w="2577099"/>
                <a:gridCol w="2822084"/>
              </a:tblGrid>
              <a:tr h="1008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7. Фамилии на -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иа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и финские фамилии на -а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 склоняются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Гулиа, Эриа, Куусе-ла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8. Фамилии на -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ия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Склоняются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стихи Гарсии, до­клад Берии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1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9. Фамилии на -ко, -о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 склоняются в официальной речи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у Ивана Франко, от Клары Лучко, за Иваном Сито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43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10. Фамилии на ударный а(я) славянского 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происхож-дения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; на неударный -а(я) независимо от происхождения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Склоняются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у Григория Сково­роды, труды Кампанеллы, стихи Пабло Неруды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1682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66544822"/>
              </p:ext>
            </p:extLst>
          </p:nvPr>
        </p:nvGraphicFramePr>
        <p:xfrm>
          <a:off x="107504" y="116632"/>
          <a:ext cx="8712967" cy="6566485"/>
        </p:xfrm>
        <a:graphic>
          <a:graphicData uri="http://schemas.openxmlformats.org/drawingml/2006/table">
            <a:tbl>
              <a:tblPr/>
              <a:tblGrid>
                <a:gridCol w="3313784"/>
                <a:gridCol w="2577099"/>
                <a:gridCol w="2822084"/>
              </a:tblGrid>
              <a:tr h="21842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11. Фамилии на -а, 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образо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-ванные на основе  сочетаний глагола с сущ. в вин. падеже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 склоняются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Семёна Забейворота, Дарьи Намнибока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1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12. Фамилии на -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ок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, -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ек</a:t>
                      </a: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, -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ец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Мужские фамилии склоняются, женс­кие — нет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Александра Почин­ка, Юрия Коринца и Марии Коринец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2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13. Грузинские и японс­кие фамилии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Нет четкой нормы: то склоняются, то не склоняются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Эдуарда Шевар­днадзе, о </a:t>
                      </a:r>
                      <a:r>
                        <a:rPr lang="ru-RU" sz="2400" i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Фукусиме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, стихи Булата Окуджавы, профес­сор </a:t>
                      </a:r>
                      <a:r>
                        <a:rPr lang="ru-RU" sz="2400" i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Арташез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Чикобава — профессора  </a:t>
                      </a:r>
                      <a:r>
                        <a:rPr lang="ru-RU" sz="2400" i="1" dirty="0" err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Арташеза</a:t>
                      </a:r>
                      <a:r>
                        <a:rPr lang="ru-RU" sz="24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3594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Склонение географических названий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64386471"/>
              </p:ext>
            </p:extLst>
          </p:nvPr>
        </p:nvGraphicFramePr>
        <p:xfrm>
          <a:off x="179512" y="1124744"/>
          <a:ext cx="8509619" cy="5472607"/>
        </p:xfrm>
        <a:graphic>
          <a:graphicData uri="http://schemas.openxmlformats.org/drawingml/2006/table">
            <a:tbl>
              <a:tblPr/>
              <a:tblGrid>
                <a:gridCol w="3349845"/>
                <a:gridCol w="2392144"/>
                <a:gridCol w="2767630"/>
              </a:tblGrid>
              <a:tr h="398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Нормы склонения</a:t>
                      </a:r>
                      <a:endParaRPr lang="ru-RU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Примеры</a:t>
                      </a:r>
                      <a:endParaRPr lang="ru-RU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714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Географические названия 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типа Шереме­тьево, Комарове, 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Мурино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, Царицыно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Склоняемый и не­склоняемый вариан­ты нормативны НО: не склоняются, если </a:t>
                      </a:r>
                      <a:endParaRPr lang="ru-RU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1) находятся при родовых названиях; 2)наименования за­ключены в кавычки</a:t>
                      </a:r>
                      <a:endParaRPr lang="ru-RU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в Кемерове из Комерово, в Царицыне и в Царицыно на станции Лихово, от порта Ванино около фермы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«Г</a:t>
                      </a:r>
                      <a:r>
                        <a:rPr lang="ru-RU" sz="20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оловлево»</a:t>
                      </a:r>
                      <a:endParaRPr lang="ru-RU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7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2. Географические названия на согласный типа Красноярск, </a:t>
                      </a:r>
                      <a:r>
                        <a:rPr lang="ru-RU" sz="20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Суздаль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и на гласный типа Горки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3. Названия княжеств, герцогств, штатов, провинций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Склоняются при употреблении с родо­выми названиями </a:t>
                      </a:r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го­род, село, поселок, река, хутор, деревня, станция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и т. д.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 склоняются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из города Краснояр­ска, в городе Сузда­ле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в Княжестве Лих­тенштейн, в шта­те Калифорния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3726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38405474"/>
              </p:ext>
            </p:extLst>
          </p:nvPr>
        </p:nvGraphicFramePr>
        <p:xfrm>
          <a:off x="107503" y="188637"/>
          <a:ext cx="8640960" cy="6408714"/>
        </p:xfrm>
        <a:graphic>
          <a:graphicData uri="http://schemas.openxmlformats.org/drawingml/2006/table">
            <a:tbl>
              <a:tblPr/>
              <a:tblGrid>
                <a:gridCol w="3401548"/>
                <a:gridCol w="2429065"/>
                <a:gridCol w="2810347"/>
              </a:tblGrid>
              <a:tr h="1641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4. Названия озёр, урочищ, островов, гор, пустынь, мысов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 склоняются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в пустыне Сахара, на мысе Челюскин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9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5. Сложносоставные названия — приложе­ния и названия, выра­женные словосочетани­ями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 склоняются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в городке Санта-Барбара, </a:t>
                      </a:r>
                      <a:endParaRPr lang="ru-RU" sz="2400" i="1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до </a:t>
                      </a:r>
                      <a:r>
                        <a:rPr lang="ru-RU" sz="24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города Гусь-Хрустальный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7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6. Географические на­звания, представляю­щие собой полные фор­мы прилагательных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Склоняются вместе с родовым наименова­нием</a:t>
                      </a:r>
                      <a:endParaRPr lang="ru-RU" sz="24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на горе Железной, до острова Каменного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23173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Образование причастий.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363272" cy="5565232"/>
          </a:xfrm>
        </p:spPr>
        <p:txBody>
          <a:bodyPr>
            <a:normAutofit/>
          </a:bodyPr>
          <a:lstStyle/>
          <a:p>
            <a:r>
              <a:rPr lang="ru-RU" sz="2800" dirty="0"/>
              <a:t>Страдательные причастия прошедшего времени (суффиксы –н, -</a:t>
            </a:r>
            <a:r>
              <a:rPr lang="ru-RU" sz="2800" dirty="0" err="1"/>
              <a:t>нн</a:t>
            </a:r>
            <a:r>
              <a:rPr lang="ru-RU" sz="2800" dirty="0"/>
              <a:t>, -т) не образуются:</a:t>
            </a:r>
          </a:p>
          <a:p>
            <a:r>
              <a:rPr lang="ru-RU" sz="2800" dirty="0"/>
              <a:t>— от глаголов на — </a:t>
            </a:r>
            <a:r>
              <a:rPr lang="ru-RU" sz="2800" i="1" dirty="0"/>
              <a:t>(а)</a:t>
            </a:r>
            <a:r>
              <a:rPr lang="ru-RU" sz="2800" i="1" dirty="0" err="1"/>
              <a:t>нуть</a:t>
            </a:r>
            <a:r>
              <a:rPr lang="ru-RU" sz="2800" i="1" dirty="0"/>
              <a:t>: толкануть, садануть, стегануть, мазануть, одёрнуть, распахнуть </a:t>
            </a:r>
            <a:r>
              <a:rPr lang="ru-RU" sz="2800" dirty="0"/>
              <a:t>и др.;</a:t>
            </a:r>
          </a:p>
          <a:p>
            <a:r>
              <a:rPr lang="ru-RU" sz="2800" dirty="0"/>
              <a:t>— от глаголов </a:t>
            </a:r>
            <a:r>
              <a:rPr lang="ru-RU" sz="2800" i="1" dirty="0"/>
              <a:t>облобызать, пролепетать, обкорнать, прощебе­тать, просклонять, проспрягать, приютить, занозить, оттузить, сглазить, осиротить, насочинять, перерешать </a:t>
            </a:r>
            <a:r>
              <a:rPr lang="ru-RU" sz="2800" dirty="0"/>
              <a:t>и др.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946123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91264" cy="6141296"/>
          </a:xfrm>
        </p:spPr>
        <p:txBody>
          <a:bodyPr>
            <a:normAutofit/>
          </a:bodyPr>
          <a:lstStyle/>
          <a:p>
            <a:r>
              <a:rPr lang="ru-RU" sz="3200" dirty="0"/>
              <a:t>Страдательные причастия настоящего времени (-ом, -ем, -им) не образуются от не­которых глаголов, обозначающих действия, относящихся к быту (на­пример, </a:t>
            </a:r>
            <a:r>
              <a:rPr lang="ru-RU" sz="3200" i="1" dirty="0"/>
              <a:t>кушаемый, подметаемый, стираемый </a:t>
            </a:r>
            <a:r>
              <a:rPr lang="ru-RU" sz="3200" dirty="0"/>
              <a:t>и др.). Существуют глаголы, от которых образовать страдательные причастия настоящего времени невозможно: </a:t>
            </a:r>
            <a:r>
              <a:rPr lang="ru-RU" sz="3200" i="1" dirty="0"/>
              <a:t>брать, пить, жевать, тереть, петь </a:t>
            </a:r>
            <a:r>
              <a:rPr lang="ru-RU" sz="3200" dirty="0"/>
              <a:t>и др.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892007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19256" cy="6069288"/>
          </a:xfrm>
        </p:spPr>
        <p:txBody>
          <a:bodyPr>
            <a:normAutofit/>
          </a:bodyPr>
          <a:lstStyle/>
          <a:p>
            <a:r>
              <a:rPr lang="ru-RU" sz="3200" dirty="0"/>
              <a:t>От бесприставочных глаголов на  </a:t>
            </a:r>
            <a:r>
              <a:rPr lang="ru-RU" sz="3200" i="1" dirty="0" smtClean="0"/>
              <a:t>-</a:t>
            </a:r>
            <a:r>
              <a:rPr lang="ru-RU" sz="3200" i="1" dirty="0" err="1" smtClean="0"/>
              <a:t>нуть</a:t>
            </a:r>
            <a:r>
              <a:rPr lang="ru-RU" sz="3200" i="1" dirty="0" smtClean="0"/>
              <a:t> </a:t>
            </a:r>
            <a:r>
              <a:rPr lang="ru-RU" sz="3200" dirty="0"/>
              <a:t>образуются причастия, в кото­рых сохраняется суффикс -ну: </a:t>
            </a:r>
            <a:r>
              <a:rPr lang="ru-RU" sz="3200" i="1" dirty="0" err="1"/>
              <a:t>пахнутъ</a:t>
            </a:r>
            <a:r>
              <a:rPr lang="ru-RU" sz="3200" i="1" dirty="0"/>
              <a:t>, гибнуть, мёрзнуть </a:t>
            </a:r>
            <a:r>
              <a:rPr lang="ru-RU" sz="3200" dirty="0"/>
              <a:t>-» </a:t>
            </a:r>
            <a:r>
              <a:rPr lang="ru-RU" sz="3200" i="1" dirty="0"/>
              <a:t>пах­нувший, гибнувший, мёрзнувший.</a:t>
            </a:r>
            <a:endParaRPr lang="ru-RU" sz="3200" dirty="0"/>
          </a:p>
          <a:p>
            <a:r>
              <a:rPr lang="ru-RU" sz="3200" dirty="0"/>
              <a:t>От приставочных глаголов на </a:t>
            </a:r>
            <a:r>
              <a:rPr lang="ru-RU" sz="3200" i="1" dirty="0"/>
              <a:t>-</a:t>
            </a:r>
            <a:r>
              <a:rPr lang="ru-RU" sz="3200" i="1" dirty="0" err="1"/>
              <a:t>нуть</a:t>
            </a:r>
            <a:r>
              <a:rPr lang="ru-RU" sz="3200" i="1" dirty="0"/>
              <a:t> </a:t>
            </a:r>
            <a:r>
              <a:rPr lang="ru-RU" sz="3200" dirty="0"/>
              <a:t>образуются </a:t>
            </a:r>
            <a:r>
              <a:rPr lang="ru-RU" sz="3200" dirty="0" err="1"/>
              <a:t>бессуффиксные</a:t>
            </a:r>
            <a:r>
              <a:rPr lang="ru-RU" sz="3200" dirty="0"/>
              <a:t> вари­анты причастий: </a:t>
            </a:r>
            <a:r>
              <a:rPr lang="ru-RU" sz="3200" i="1" dirty="0"/>
              <a:t>взмокнуть, засохнуть, стихнуть  -   взмокший, засохший, стихший.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762703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640960" cy="6357320"/>
          </a:xfrm>
        </p:spPr>
        <p:txBody>
          <a:bodyPr>
            <a:normAutofit/>
          </a:bodyPr>
          <a:lstStyle/>
          <a:p>
            <a:r>
              <a:rPr lang="ru-RU" sz="4000" dirty="0"/>
              <a:t>Не следует забывать о том, что:</a:t>
            </a:r>
          </a:p>
          <a:p>
            <a:r>
              <a:rPr lang="ru-RU" sz="4000" dirty="0"/>
              <a:t>причастия от возвратных глаголов сохраняют постфикс -</a:t>
            </a:r>
            <a:r>
              <a:rPr lang="ru-RU" sz="4000" dirty="0" err="1"/>
              <a:t>ся</a:t>
            </a:r>
            <a:r>
              <a:rPr lang="ru-RU" sz="4000" dirty="0"/>
              <a:t>, -</a:t>
            </a:r>
            <a:r>
              <a:rPr lang="ru-RU" sz="4000" dirty="0" err="1"/>
              <a:t>сь</a:t>
            </a:r>
            <a:r>
              <a:rPr lang="ru-RU" sz="4000" dirty="0"/>
              <a:t>: </a:t>
            </a:r>
            <a:r>
              <a:rPr lang="ru-RU" sz="4000" i="1" dirty="0"/>
              <a:t>улы­баться - улыбающийся.</a:t>
            </a:r>
            <a:endParaRPr lang="ru-RU" sz="4000" dirty="0"/>
          </a:p>
          <a:p>
            <a:r>
              <a:rPr lang="ru-RU" sz="4000" dirty="0"/>
              <a:t>причастия согласуются в роде, числе и падеже с тем существительным, от которого к  ним ставится вопрос.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506394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>
            <a:normAutofit/>
          </a:bodyPr>
          <a:lstStyle/>
          <a:p>
            <a:pPr lvl="0"/>
            <a:r>
              <a:rPr lang="ru-RU" sz="2600" dirty="0"/>
              <a:t>с существительными </a:t>
            </a:r>
            <a:r>
              <a:rPr lang="ru-RU" sz="2600" i="1" dirty="0"/>
              <a:t>дети, люди, </a:t>
            </a:r>
            <a:r>
              <a:rPr lang="ru-RU" sz="2600" dirty="0"/>
              <a:t>а также с существительными, обозначающими названия детёнышей животных </a:t>
            </a:r>
            <a:r>
              <a:rPr lang="ru-RU" sz="2600" i="1" dirty="0"/>
              <a:t>(четверо детей, семеро козлят, трое зайчат). </a:t>
            </a:r>
            <a:r>
              <a:rPr lang="ru-RU" sz="2600" dirty="0"/>
              <a:t>Ни в коем случае их </a:t>
            </a:r>
            <a:r>
              <a:rPr lang="ru-RU" sz="2600" b="1" dirty="0"/>
              <a:t>нельзя</a:t>
            </a:r>
            <a:r>
              <a:rPr lang="ru-RU" sz="2600" dirty="0"/>
              <a:t> употреблять с существительными, обозначающими взрослых особей животных (</a:t>
            </a:r>
            <a:r>
              <a:rPr lang="ru-RU" sz="2600" i="1" dirty="0"/>
              <a:t>двое волков, трое медведей</a:t>
            </a:r>
            <a:r>
              <a:rPr lang="ru-RU" sz="2600" dirty="0"/>
              <a:t>).</a:t>
            </a:r>
          </a:p>
          <a:p>
            <a:pPr lvl="0"/>
            <a:endParaRPr lang="ru-RU" sz="2600" dirty="0" smtClean="0"/>
          </a:p>
          <a:p>
            <a:pPr lvl="0"/>
            <a:r>
              <a:rPr lang="ru-RU" sz="2600" dirty="0" smtClean="0"/>
              <a:t>с </a:t>
            </a:r>
            <a:r>
              <a:rPr lang="ru-RU" sz="2600" dirty="0"/>
              <a:t>существительными, имеющими форму только множественного числа и обозначающими названия парных или составных предметов </a:t>
            </a:r>
            <a:r>
              <a:rPr lang="ru-RU" sz="2600" i="1" dirty="0"/>
              <a:t>(двое саней, четверо ворот, семеро суток).</a:t>
            </a:r>
            <a:endParaRPr lang="ru-RU" sz="2600" dirty="0"/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8356222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Употребление предлогов в речи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859216" cy="5421216"/>
          </a:xfrm>
        </p:spPr>
        <p:txBody>
          <a:bodyPr>
            <a:noAutofit/>
          </a:bodyPr>
          <a:lstStyle/>
          <a:p>
            <a:r>
              <a:rPr lang="ru-RU" sz="3200" dirty="0"/>
              <a:t>Неправильный выбор предлогов нарушает нормы синтаксического управления. Неправильный выбор предлогов </a:t>
            </a:r>
            <a:r>
              <a:rPr lang="ru-RU" sz="3200" b="1" i="1" dirty="0"/>
              <a:t>в </a:t>
            </a:r>
            <a:r>
              <a:rPr lang="ru-RU" sz="3200" dirty="0"/>
              <a:t>или </a:t>
            </a:r>
            <a:r>
              <a:rPr lang="ru-RU" sz="3200" b="1" i="1" dirty="0"/>
              <a:t>на </a:t>
            </a:r>
            <a:r>
              <a:rPr lang="ru-RU" sz="3200" dirty="0"/>
              <a:t>влияет на значение высказывания, хотя оба предлога имеют общее значение направления дви­жения (куда?) или местонахождения (где?): </a:t>
            </a:r>
            <a:r>
              <a:rPr lang="ru-RU" sz="3200" i="1" dirty="0"/>
              <a:t>в море </a:t>
            </a:r>
            <a:r>
              <a:rPr lang="ru-RU" sz="3200" dirty="0"/>
              <a:t>(в глубине моря) и </a:t>
            </a:r>
            <a:r>
              <a:rPr lang="ru-RU" sz="3200" i="1" dirty="0"/>
              <a:t>на море </a:t>
            </a:r>
            <a:r>
              <a:rPr lang="ru-RU" sz="3200" dirty="0"/>
              <a:t>(на поверхности моря).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973609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91264" cy="6285312"/>
          </a:xfrm>
        </p:spPr>
        <p:txBody>
          <a:bodyPr>
            <a:normAutofit/>
          </a:bodyPr>
          <a:lstStyle/>
          <a:p>
            <a:r>
              <a:rPr lang="ru-RU" sz="3600" dirty="0"/>
              <a:t>В настоящее время в употреблении этих предлогов нет однозначного выбора. Так, например, в одних случаях, указывая направление движения, правильно говорить </a:t>
            </a:r>
            <a:r>
              <a:rPr lang="ru-RU" sz="3600" i="1" dirty="0"/>
              <a:t>в Одессу, в Сибирь, в горы, </a:t>
            </a:r>
            <a:r>
              <a:rPr lang="ru-RU" sz="3600" dirty="0"/>
              <a:t>а в другом — </a:t>
            </a:r>
            <a:r>
              <a:rPr lang="ru-RU" sz="3600" i="1" dirty="0"/>
              <a:t>на Кавказ, на море, на Байкал. </a:t>
            </a:r>
            <a:r>
              <a:rPr lang="ru-RU" sz="3600" dirty="0"/>
              <a:t>Правильность выбора можно проверить через подбор предлогов-антонимов.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780475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19256" cy="6213304"/>
          </a:xfrm>
        </p:spPr>
        <p:txBody>
          <a:bodyPr>
            <a:normAutofit lnSpcReduction="10000"/>
          </a:bodyPr>
          <a:lstStyle/>
          <a:p>
            <a:r>
              <a:rPr lang="ru-RU" sz="4000" dirty="0"/>
              <a:t>Антонимичными являются предлоги </a:t>
            </a:r>
            <a:r>
              <a:rPr lang="ru-RU" sz="4000" b="1" dirty="0" smtClean="0"/>
              <a:t>«на </a:t>
            </a:r>
            <a:r>
              <a:rPr lang="ru-RU" sz="4000" dirty="0"/>
              <a:t>и </a:t>
            </a:r>
            <a:r>
              <a:rPr lang="ru-RU" sz="4000" b="1" dirty="0"/>
              <a:t>с, в </a:t>
            </a:r>
            <a:r>
              <a:rPr lang="ru-RU" sz="4000" dirty="0"/>
              <a:t>и </a:t>
            </a:r>
            <a:r>
              <a:rPr lang="ru-RU" sz="4000" b="1" i="1" dirty="0"/>
              <a:t>из. </a:t>
            </a:r>
            <a:r>
              <a:rPr lang="ru-RU" sz="4000" dirty="0"/>
              <a:t>По этим парам можно легко установить правильное употребление предло­гов: </a:t>
            </a:r>
            <a:endParaRPr lang="ru-RU" sz="4000" dirty="0" smtClean="0"/>
          </a:p>
          <a:p>
            <a:r>
              <a:rPr lang="ru-RU" sz="4000" i="1" dirty="0" smtClean="0"/>
              <a:t>на </a:t>
            </a:r>
            <a:r>
              <a:rPr lang="ru-RU" sz="4000" i="1" dirty="0"/>
              <a:t>фабрику — с фабрики, </a:t>
            </a:r>
            <a:endParaRPr lang="ru-RU" sz="4000" i="1" dirty="0" smtClean="0"/>
          </a:p>
          <a:p>
            <a:r>
              <a:rPr lang="ru-RU" sz="4000" i="1" dirty="0" smtClean="0"/>
              <a:t>в </a:t>
            </a:r>
            <a:r>
              <a:rPr lang="ru-RU" sz="4000" i="1" dirty="0"/>
              <a:t>Польшу — из Польши, </a:t>
            </a:r>
            <a:endParaRPr lang="ru-RU" sz="4000" i="1" dirty="0" smtClean="0"/>
          </a:p>
          <a:p>
            <a:r>
              <a:rPr lang="ru-RU" sz="4000" i="1" dirty="0" smtClean="0"/>
              <a:t>в </a:t>
            </a:r>
            <a:r>
              <a:rPr lang="ru-RU" sz="4000" i="1" dirty="0"/>
              <a:t>театр — из театра, </a:t>
            </a:r>
            <a:endParaRPr lang="ru-RU" sz="4000" i="1" dirty="0" smtClean="0"/>
          </a:p>
          <a:p>
            <a:r>
              <a:rPr lang="ru-RU" sz="4000" i="1" dirty="0" smtClean="0"/>
              <a:t>на </a:t>
            </a:r>
            <a:r>
              <a:rPr lang="ru-RU" sz="4000" i="1" dirty="0"/>
              <a:t>Кавказ — с Кавказа, </a:t>
            </a:r>
            <a:endParaRPr lang="ru-RU" sz="4000" i="1" dirty="0" smtClean="0"/>
          </a:p>
          <a:p>
            <a:r>
              <a:rPr lang="ru-RU" sz="4000" i="1" dirty="0" smtClean="0"/>
              <a:t>на </a:t>
            </a:r>
            <a:r>
              <a:rPr lang="ru-RU" sz="4000" i="1" dirty="0"/>
              <a:t>свадьбу — со свадьбы </a:t>
            </a:r>
            <a:r>
              <a:rPr lang="ru-RU" sz="4000" dirty="0"/>
              <a:t>и т. п.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517810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91264" cy="6213304"/>
          </a:xfrm>
        </p:spPr>
        <p:txBody>
          <a:bodyPr>
            <a:normAutofit/>
          </a:bodyPr>
          <a:lstStyle/>
          <a:p>
            <a:r>
              <a:rPr lang="ru-RU" sz="2800" dirty="0"/>
              <a:t>Производные предлоги </a:t>
            </a:r>
            <a:r>
              <a:rPr lang="ru-RU" sz="2800" b="1" i="1" dirty="0"/>
              <a:t>благодаря </a:t>
            </a:r>
            <a:r>
              <a:rPr lang="ru-RU" sz="2800" dirty="0"/>
              <a:t>и </a:t>
            </a:r>
            <a:r>
              <a:rPr lang="ru-RU" sz="2800" b="1" i="1" dirty="0"/>
              <a:t>вопреки </a:t>
            </a:r>
            <a:r>
              <a:rPr lang="ru-RU" sz="2800" dirty="0"/>
              <a:t>употребляются в кон­струкциях с дательным падежом: </a:t>
            </a:r>
            <a:r>
              <a:rPr lang="ru-RU" sz="2800" i="1" dirty="0"/>
              <a:t>благодаря усилиям, вопреки указаниям. </a:t>
            </a:r>
            <a:r>
              <a:rPr lang="ru-RU" sz="2800" dirty="0"/>
              <a:t>Предлог </a:t>
            </a:r>
            <a:r>
              <a:rPr lang="ru-RU" sz="2800" i="1" dirty="0"/>
              <a:t>благодаря </a:t>
            </a:r>
            <a:r>
              <a:rPr lang="ru-RU" sz="2800" dirty="0"/>
              <a:t>связан лексически с глаголом </a:t>
            </a:r>
            <a:r>
              <a:rPr lang="ru-RU" sz="2800" i="1" dirty="0"/>
              <a:t>благодарить, </a:t>
            </a:r>
            <a:r>
              <a:rPr lang="ru-RU" sz="2800" dirty="0"/>
              <a:t>поэтому употребление этого предлога указывает на причину, которая влияет на по­ложительный результат (нельзя говорить </a:t>
            </a:r>
            <a:r>
              <a:rPr lang="ru-RU" sz="2800" i="1" dirty="0"/>
              <a:t>благодаря болезни я не смог всё выполнить </a:t>
            </a:r>
            <a:r>
              <a:rPr lang="ru-RU" sz="2800" dirty="0"/>
              <a:t>— в данном случае уместно использование непроизводного предлога из-за). Предлог </a:t>
            </a:r>
            <a:r>
              <a:rPr lang="ru-RU" sz="2800" i="1" dirty="0"/>
              <a:t>вопреки </a:t>
            </a:r>
            <a:r>
              <a:rPr lang="ru-RU" sz="2800" dirty="0"/>
              <a:t>имеет значение «несмотря на что-нибудь или кого-нибудь».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037178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91264" cy="6285312"/>
          </a:xfrm>
        </p:spPr>
        <p:txBody>
          <a:bodyPr/>
          <a:lstStyle/>
          <a:p>
            <a:r>
              <a:rPr lang="ru-RU" sz="3600" dirty="0"/>
              <a:t>Наиболее употребительным является предлог </a:t>
            </a:r>
            <a:r>
              <a:rPr lang="ru-RU" sz="3600" b="1" i="1" dirty="0"/>
              <a:t>по. </a:t>
            </a:r>
            <a:r>
              <a:rPr lang="ru-RU" sz="3600" dirty="0"/>
              <a:t>В современном языке наблюдается тенденция к ещё большей его нагрузке: часто встречается неу­местное и тавтологическое его употребление, нарушающее нормы литера­турного языка: </a:t>
            </a:r>
            <a:r>
              <a:rPr lang="ru-RU" sz="3600" i="1" dirty="0"/>
              <a:t>По завершению информационной программы состоится премьера телефильма (по </a:t>
            </a:r>
            <a:r>
              <a:rPr lang="ru-RU" sz="3600" dirty="0"/>
              <a:t>вместо </a:t>
            </a:r>
            <a:r>
              <a:rPr lang="ru-RU" sz="3600" i="1" dirty="0"/>
              <a:t>после).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2498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424936" cy="6213304"/>
          </a:xfrm>
        </p:spPr>
        <p:txBody>
          <a:bodyPr>
            <a:normAutofit/>
          </a:bodyPr>
          <a:lstStyle/>
          <a:p>
            <a:r>
              <a:rPr lang="ru-RU" sz="3200" dirty="0"/>
              <a:t>В речи встречаются ошибки в употреблении предлогов </a:t>
            </a:r>
            <a:r>
              <a:rPr lang="ru-RU" sz="3200" b="1" i="1" dirty="0"/>
              <a:t>под </a:t>
            </a:r>
            <a:r>
              <a:rPr lang="ru-RU" sz="3200" dirty="0"/>
              <a:t>и </a:t>
            </a:r>
            <a:r>
              <a:rPr lang="ru-RU" sz="3200" b="1" i="1" dirty="0"/>
              <a:t>против. </a:t>
            </a:r>
            <a:r>
              <a:rPr lang="ru-RU" sz="3200" dirty="0"/>
              <a:t>В соответствии с морфологическими нормами нельзя употреблять предлог </a:t>
            </a:r>
            <a:r>
              <a:rPr lang="ru-RU" sz="3200" i="1" dirty="0"/>
              <a:t>под </a:t>
            </a:r>
            <a:r>
              <a:rPr lang="ru-RU" sz="3200" dirty="0"/>
              <a:t>в сочетании с существительными, имеющими абстрактное значение </a:t>
            </a:r>
            <a:r>
              <a:rPr lang="ru-RU" sz="3200" i="1" dirty="0"/>
              <a:t>(выделить средства </a:t>
            </a:r>
            <a:r>
              <a:rPr lang="ru-RU" sz="3200" b="1" i="1" dirty="0"/>
              <a:t>под </a:t>
            </a:r>
            <a:r>
              <a:rPr lang="ru-RU" sz="3200" i="1" dirty="0"/>
              <a:t>проведение праздничных мероприятий </a:t>
            </a:r>
            <a:r>
              <a:rPr lang="ru-RU" sz="3200" dirty="0"/>
              <a:t>— на­до: </a:t>
            </a:r>
            <a:r>
              <a:rPr lang="ru-RU" sz="3200" i="1" dirty="0"/>
              <a:t>выделить средства </a:t>
            </a:r>
            <a:r>
              <a:rPr lang="ru-RU" sz="3200" b="1" i="1" dirty="0"/>
              <a:t>для </a:t>
            </a:r>
            <a:r>
              <a:rPr lang="ru-RU" sz="3200" i="1" dirty="0"/>
              <a:t>проведения праздничных мероприятий).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08753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19256" cy="6213304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/>
              <a:t>числительное </a:t>
            </a:r>
            <a:r>
              <a:rPr lang="ru-RU" i="1" dirty="0"/>
              <a:t>оба </a:t>
            </a:r>
            <a:r>
              <a:rPr lang="ru-RU" dirty="0"/>
              <a:t>(</a:t>
            </a:r>
            <a:r>
              <a:rPr lang="ru-RU" i="1" dirty="0"/>
              <a:t>обоих, обоим, обоими</a:t>
            </a:r>
            <a:r>
              <a:rPr lang="ru-RU" dirty="0"/>
              <a:t>) употребляется только с существительными мужского рода (</a:t>
            </a:r>
            <a:r>
              <a:rPr lang="ru-RU" i="1" dirty="0"/>
              <a:t>оба брата, на обоих столах</a:t>
            </a:r>
            <a:r>
              <a:rPr lang="ru-RU" dirty="0"/>
              <a:t>), а числительное </a:t>
            </a:r>
            <a:r>
              <a:rPr lang="ru-RU" i="1" dirty="0"/>
              <a:t>обе </a:t>
            </a:r>
            <a:r>
              <a:rPr lang="ru-RU" dirty="0"/>
              <a:t>(</a:t>
            </a:r>
            <a:r>
              <a:rPr lang="ru-RU" i="1" dirty="0"/>
              <a:t>обеих, обеим, обеими</a:t>
            </a:r>
            <a:r>
              <a:rPr lang="ru-RU" dirty="0"/>
              <a:t>) – только с существительными женского рода (</a:t>
            </a:r>
            <a:r>
              <a:rPr lang="ru-RU" i="1" dirty="0"/>
              <a:t>обе сестра, по обеим сторонам</a:t>
            </a:r>
            <a:r>
              <a:rPr lang="ru-RU" dirty="0"/>
              <a:t>).</a:t>
            </a:r>
          </a:p>
          <a:p>
            <a:endParaRPr lang="ru-RU" dirty="0" smtClean="0"/>
          </a:p>
          <a:p>
            <a:r>
              <a:rPr lang="ru-RU" dirty="0" smtClean="0"/>
              <a:t>Кроме </a:t>
            </a:r>
            <a:r>
              <a:rPr lang="ru-RU" dirty="0"/>
              <a:t>этого, в задании А3 часто встречаются словосочетания с ошибками в употреблении падежных форм </a:t>
            </a:r>
            <a:r>
              <a:rPr lang="ru-RU" b="1" dirty="0"/>
              <a:t>целых и дробных числительных</a:t>
            </a:r>
            <a:r>
              <a:rPr lang="ru-RU" dirty="0"/>
              <a:t>. Важно помнить, что: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у </a:t>
            </a:r>
            <a:r>
              <a:rPr lang="ru-RU" dirty="0"/>
              <a:t>сложных числительных при склонении изменяются обе части (</a:t>
            </a:r>
            <a:r>
              <a:rPr lang="ru-RU" i="1" dirty="0"/>
              <a:t>пятьюстами (Т.п.), семьюдесятью (</a:t>
            </a:r>
            <a:r>
              <a:rPr lang="ru-RU" i="1" dirty="0" err="1"/>
              <a:t>Т.п</a:t>
            </a:r>
            <a:r>
              <a:rPr lang="ru-RU" i="1" dirty="0"/>
              <a:t>), о восьмистах (</a:t>
            </a:r>
            <a:r>
              <a:rPr lang="ru-RU" i="1" dirty="0" err="1"/>
              <a:t>П.п</a:t>
            </a:r>
            <a:r>
              <a:rPr lang="ru-RU" i="1" dirty="0"/>
              <a:t>.), шестисот (</a:t>
            </a:r>
            <a:r>
              <a:rPr lang="ru-RU" i="1" dirty="0" err="1"/>
              <a:t>Р.п</a:t>
            </a:r>
            <a:r>
              <a:rPr lang="ru-RU" i="1" dirty="0"/>
              <a:t>.)</a:t>
            </a:r>
            <a:r>
              <a:rPr lang="ru-RU" dirty="0"/>
              <a:t>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206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19256" cy="6285312"/>
          </a:xfrm>
        </p:spPr>
        <p:txBody>
          <a:bodyPr/>
          <a:lstStyle/>
          <a:p>
            <a:pPr lvl="0"/>
            <a:r>
              <a:rPr lang="ru-RU" dirty="0"/>
              <a:t>при склонении составных числительных изменяется каждое слово (</a:t>
            </a:r>
            <a:r>
              <a:rPr lang="ru-RU" i="1" dirty="0"/>
              <a:t>двум тысячам пятистам семидесяти трём (</a:t>
            </a:r>
            <a:r>
              <a:rPr lang="ru-RU" i="1" dirty="0" err="1"/>
              <a:t>Д.п</a:t>
            </a:r>
            <a:r>
              <a:rPr lang="ru-RU" i="1" dirty="0"/>
              <a:t>.), тремя тысячами шестьюстами восьмьюдесятью девятью (</a:t>
            </a:r>
            <a:r>
              <a:rPr lang="ru-RU" i="1" dirty="0" err="1"/>
              <a:t>Т.п</a:t>
            </a:r>
            <a:r>
              <a:rPr lang="ru-RU" i="1" dirty="0" smtClean="0"/>
              <a:t>)</a:t>
            </a:r>
            <a:r>
              <a:rPr lang="ru-RU" dirty="0" smtClean="0"/>
              <a:t>);</a:t>
            </a:r>
          </a:p>
          <a:p>
            <a:endParaRPr lang="ru-RU" dirty="0" smtClean="0"/>
          </a:p>
          <a:p>
            <a:r>
              <a:rPr lang="ru-RU" dirty="0" smtClean="0"/>
              <a:t>Числительные </a:t>
            </a:r>
            <a:r>
              <a:rPr lang="ru-RU" i="1" dirty="0"/>
              <a:t>сорок, девяносто, сто </a:t>
            </a:r>
            <a:r>
              <a:rPr lang="ru-RU" dirty="0"/>
              <a:t>при склонении имеют лишь две формы: </a:t>
            </a:r>
            <a:r>
              <a:rPr lang="ru-RU" dirty="0" err="1"/>
              <a:t>Им.п</a:t>
            </a:r>
            <a:r>
              <a:rPr lang="ru-RU" dirty="0"/>
              <a:t>. и </a:t>
            </a:r>
            <a:r>
              <a:rPr lang="ru-RU" dirty="0" err="1"/>
              <a:t>Вин.п</a:t>
            </a:r>
            <a:r>
              <a:rPr lang="ru-RU" dirty="0"/>
              <a:t>. – </a:t>
            </a:r>
            <a:r>
              <a:rPr lang="ru-RU" i="1" dirty="0"/>
              <a:t>сорок, девяносто, сто, </a:t>
            </a:r>
            <a:r>
              <a:rPr lang="ru-RU" dirty="0"/>
              <a:t>остальные падежи – </a:t>
            </a:r>
            <a:r>
              <a:rPr lang="ru-RU" i="1" dirty="0"/>
              <a:t>сорока, девяноста, ста;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склонении дробных числительных изменяются все слова, при этом числитель изменяется как соответствующее целое число, а знаменатель как прилагательное во множественном числе (</a:t>
            </a:r>
            <a:r>
              <a:rPr lang="ru-RU" i="1" dirty="0"/>
              <a:t>двух (каких?) третьих; трем (каким?) седьмым</a:t>
            </a:r>
            <a:r>
              <a:rPr lang="ru-RU" dirty="0"/>
              <a:t>);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4415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075240" cy="6141296"/>
          </a:xfrm>
        </p:spPr>
        <p:txBody>
          <a:bodyPr>
            <a:normAutofit/>
          </a:bodyPr>
          <a:lstStyle/>
          <a:p>
            <a:pPr lvl="0"/>
            <a:r>
              <a:rPr lang="ru-RU" sz="3600" dirty="0"/>
              <a:t>Числительные </a:t>
            </a:r>
            <a:r>
              <a:rPr lang="ru-RU" sz="3600" i="1" dirty="0"/>
              <a:t>полтора (</a:t>
            </a:r>
            <a:r>
              <a:rPr lang="ru-RU" sz="3600" i="1" dirty="0" err="1"/>
              <a:t>ж.р</a:t>
            </a:r>
            <a:r>
              <a:rPr lang="ru-RU" sz="3600" i="1" dirty="0"/>
              <a:t>. – полторы) </a:t>
            </a:r>
            <a:r>
              <a:rPr lang="ru-RU" sz="3600" dirty="0"/>
              <a:t>и </a:t>
            </a:r>
            <a:r>
              <a:rPr lang="ru-RU" sz="3600" i="1" dirty="0"/>
              <a:t>полтораста </a:t>
            </a:r>
            <a:r>
              <a:rPr lang="ru-RU" sz="3600" dirty="0"/>
              <a:t>в именительном и винительном падежах указанную форму, а во всех остальных падежах – форму </a:t>
            </a:r>
            <a:r>
              <a:rPr lang="ru-RU" sz="3600" i="1" dirty="0"/>
              <a:t>полутора </a:t>
            </a:r>
            <a:r>
              <a:rPr lang="ru-RU" sz="3600" dirty="0"/>
              <a:t>и </a:t>
            </a:r>
            <a:r>
              <a:rPr lang="ru-RU" sz="3600" i="1" dirty="0"/>
              <a:t>полутораста (полторы недели</a:t>
            </a:r>
            <a:r>
              <a:rPr lang="ru-RU" sz="3600" dirty="0"/>
              <a:t> </a:t>
            </a:r>
            <a:r>
              <a:rPr lang="ru-RU" sz="3600" i="1" dirty="0"/>
              <a:t>(</a:t>
            </a:r>
            <a:r>
              <a:rPr lang="ru-RU" sz="3600" i="1" dirty="0" err="1"/>
              <a:t>И.п</a:t>
            </a:r>
            <a:r>
              <a:rPr lang="ru-RU" sz="3600" i="1" dirty="0"/>
              <a:t>.), полутора недель (</a:t>
            </a:r>
            <a:r>
              <a:rPr lang="ru-RU" sz="3600" i="1" dirty="0" err="1"/>
              <a:t>Р.п</a:t>
            </a:r>
            <a:r>
              <a:rPr lang="ru-RU" sz="3600" i="1" dirty="0"/>
              <a:t>.), полтораста километров (</a:t>
            </a:r>
            <a:r>
              <a:rPr lang="ru-RU" sz="3600" i="1" dirty="0" err="1"/>
              <a:t>И.п</a:t>
            </a:r>
            <a:r>
              <a:rPr lang="ru-RU" sz="3600" i="1" dirty="0"/>
              <a:t>.), полутораста километрами (Т.п.).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2075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Образование форм различных степеней сравнения прилагательных.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sz="3200" dirty="0"/>
              <a:t>Необходимо помнить следующее: </a:t>
            </a:r>
            <a:r>
              <a:rPr lang="ru-RU" sz="3200" b="1" dirty="0"/>
              <a:t>нельзя</a:t>
            </a:r>
            <a:r>
              <a:rPr lang="ru-RU" sz="3200" dirty="0"/>
              <a:t> ни в коем случае смешивать </a:t>
            </a:r>
            <a:r>
              <a:rPr lang="ru-RU" sz="3200" b="1" i="1" dirty="0"/>
              <a:t>простую </a:t>
            </a:r>
            <a:r>
              <a:rPr lang="ru-RU" sz="3200" b="1" dirty="0"/>
              <a:t>и </a:t>
            </a:r>
            <a:r>
              <a:rPr lang="ru-RU" sz="3200" b="1" i="1" dirty="0"/>
              <a:t>составную</a:t>
            </a:r>
            <a:r>
              <a:rPr lang="ru-RU" sz="3200" i="1" dirty="0"/>
              <a:t> </a:t>
            </a:r>
            <a:r>
              <a:rPr lang="ru-RU" sz="3200" dirty="0"/>
              <a:t>формы степеней сравнения. Так, к примеру, рассмотрим образование степеней сравнения прилагательного </a:t>
            </a:r>
            <a:r>
              <a:rPr lang="ru-RU" sz="3200" i="1" dirty="0"/>
              <a:t>красивый</a:t>
            </a:r>
            <a:r>
              <a:rPr lang="ru-RU" sz="3200" i="1" dirty="0" smtClean="0"/>
              <a:t>: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49361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93831495"/>
              </p:ext>
            </p:extLst>
          </p:nvPr>
        </p:nvGraphicFramePr>
        <p:xfrm>
          <a:off x="179512" y="188640"/>
          <a:ext cx="8496943" cy="2952328"/>
        </p:xfrm>
        <a:graphic>
          <a:graphicData uri="http://schemas.openxmlformats.org/drawingml/2006/table">
            <a:tbl>
              <a:tblPr firstRow="1" firstCol="1" bandRow="1"/>
              <a:tblGrid>
                <a:gridCol w="1823668"/>
                <a:gridCol w="1823668"/>
                <a:gridCol w="1615973"/>
                <a:gridCol w="1616817"/>
                <a:gridCol w="1616817"/>
              </a:tblGrid>
              <a:tr h="73808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Нейтральная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Сравнительная степень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       Превосходная степень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90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простая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составная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простая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составная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52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                                                                                                                                              </a:t>
                      </a:r>
                      <a:r>
                        <a:rPr lang="ru-RU" sz="20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Красивый</a:t>
                      </a:r>
                      <a:endParaRPr lang="ru-RU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красивее</a:t>
                      </a:r>
                      <a:endParaRPr lang="ru-RU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более (менее)</a:t>
                      </a:r>
                      <a:endParaRPr lang="ru-RU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красивый</a:t>
                      </a:r>
                      <a:endParaRPr lang="ru-RU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красивейший</a:t>
                      </a:r>
                      <a:endParaRPr lang="ru-RU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Самый красивый,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наиболее красивый,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красивее всех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71600" y="24796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284984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5400" dirty="0" smtClean="0">
                <a:solidFill>
                  <a:srgbClr val="FF0000"/>
                </a:solidFill>
              </a:rPr>
              <a:t>!</a:t>
            </a:r>
            <a:r>
              <a:rPr lang="ru-RU" sz="3600" dirty="0" smtClean="0"/>
              <a:t>Грубой </a:t>
            </a:r>
            <a:r>
              <a:rPr lang="ru-RU" sz="3600" dirty="0"/>
              <a:t>ошибкой будет следующее формообразование: </a:t>
            </a:r>
            <a:r>
              <a:rPr lang="ru-RU" sz="3600" i="1" dirty="0">
                <a:solidFill>
                  <a:schemeClr val="accent3">
                    <a:lumMod val="75000"/>
                  </a:schemeClr>
                </a:solidFill>
              </a:rPr>
              <a:t>более красивее, самый красивейший.</a:t>
            </a:r>
            <a:endParaRPr lang="ru-RU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589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Образование форм глаголов.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980728"/>
            <a:ext cx="7467600" cy="5421216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 Важно обращать внимание на следующие моменты</a:t>
            </a:r>
            <a:r>
              <a:rPr lang="ru-RU" dirty="0" smtClean="0"/>
              <a:t>:</a:t>
            </a:r>
          </a:p>
          <a:p>
            <a:pPr lvl="0"/>
            <a:r>
              <a:rPr lang="ru-RU" dirty="0"/>
              <a:t>Образование форм </a:t>
            </a:r>
            <a:r>
              <a:rPr lang="ru-RU" b="1" dirty="0"/>
              <a:t>повелительного наклонения</a:t>
            </a:r>
            <a:r>
              <a:rPr lang="ru-RU" dirty="0"/>
              <a:t> некоторых глаголов: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b="1" dirty="0"/>
              <a:t>Инфинитив  </a:t>
            </a:r>
            <a:r>
              <a:rPr lang="ru-RU" dirty="0"/>
              <a:t>                   </a:t>
            </a:r>
            <a:r>
              <a:rPr lang="ru-RU" b="1" dirty="0" err="1"/>
              <a:t>Ед.ч</a:t>
            </a:r>
            <a:r>
              <a:rPr lang="ru-RU" b="1" dirty="0"/>
              <a:t>.</a:t>
            </a:r>
            <a:r>
              <a:rPr lang="ru-RU" dirty="0"/>
              <a:t>                                 </a:t>
            </a:r>
            <a:r>
              <a:rPr lang="ru-RU" b="1" dirty="0" err="1"/>
              <a:t>Мн.ч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/>
              <a:t>Глядеть                          гляди                              глядите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ехать                           поезжай                        поезжайте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лазать                             лазь                                  лазьте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лезть                           полезай, лезь               полезайте, лезьте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лечь                                   ляг                                    лягте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трогать                        трогай                            трогайте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 </a:t>
            </a:r>
            <a:endParaRPr lang="ru-RU" dirty="0"/>
          </a:p>
          <a:p>
            <a:r>
              <a:rPr lang="ru-RU" dirty="0"/>
              <a:t>   Формы повелительного наклонения этих глаголов необходимо </a:t>
            </a:r>
            <a:r>
              <a:rPr lang="ru-RU" b="1" dirty="0"/>
              <a:t>запомнить !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42203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70</TotalTime>
  <Words>2309</Words>
  <Application>Microsoft Office PowerPoint</Application>
  <PresentationFormat>Экран (4:3)</PresentationFormat>
  <Paragraphs>196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Эркер</vt:lpstr>
      <vt:lpstr>А3.   МОРФОЛОГИЧЕСКИЕ НОРМЫ. </vt:lpstr>
      <vt:lpstr>Образование форм числительных. </vt:lpstr>
      <vt:lpstr>Презентация PowerPoint</vt:lpstr>
      <vt:lpstr>Презентация PowerPoint</vt:lpstr>
      <vt:lpstr>Презентация PowerPoint</vt:lpstr>
      <vt:lpstr>Презентация PowerPoint</vt:lpstr>
      <vt:lpstr>Образование форм различных степеней сравнения прилагательных. </vt:lpstr>
      <vt:lpstr>Презентация PowerPoint</vt:lpstr>
      <vt:lpstr>Образование форм глаголов. </vt:lpstr>
      <vt:lpstr>Презентация PowerPoint</vt:lpstr>
      <vt:lpstr>Образование форм деепричастий. </vt:lpstr>
      <vt:lpstr>Образование форм местоимений. </vt:lpstr>
      <vt:lpstr>Образование форм существительных.   </vt:lpstr>
      <vt:lpstr>Презентация PowerPoint</vt:lpstr>
      <vt:lpstr>Презентация PowerPoint</vt:lpstr>
      <vt:lpstr>Род имён существительных. </vt:lpstr>
      <vt:lpstr>Презентация PowerPoint</vt:lpstr>
      <vt:lpstr>Презентация PowerPoint</vt:lpstr>
      <vt:lpstr>Презентация PowerPoint</vt:lpstr>
      <vt:lpstr>Склонение собственных имён существительных: фамилий и  географических названий. Склонения фамилий. </vt:lpstr>
      <vt:lpstr>Презентация PowerPoint</vt:lpstr>
      <vt:lpstr>Презентация PowerPoint</vt:lpstr>
      <vt:lpstr>Презентация PowerPoint</vt:lpstr>
      <vt:lpstr>Склонение географических названий </vt:lpstr>
      <vt:lpstr>Презентация PowerPoint</vt:lpstr>
      <vt:lpstr>Образование причастий. </vt:lpstr>
      <vt:lpstr>Презентация PowerPoint</vt:lpstr>
      <vt:lpstr>Презентация PowerPoint</vt:lpstr>
      <vt:lpstr>Презентация PowerPoint</vt:lpstr>
      <vt:lpstr>Употребление предлогов в речи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Домашний компьютер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А3.   МОРФОЛОГИЧЕСКИЕ НОРМЫ. </dc:title>
  <dc:creator>Анжела</dc:creator>
  <cp:lastModifiedBy>Анжела</cp:lastModifiedBy>
  <cp:revision>4</cp:revision>
  <dcterms:created xsi:type="dcterms:W3CDTF">2011-11-21T17:09:21Z</dcterms:created>
  <dcterms:modified xsi:type="dcterms:W3CDTF">2011-11-21T18:21:05Z</dcterms:modified>
</cp:coreProperties>
</file>