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ms-powerpoint.presentation.macroEnabled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54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28939E7-5C3D-4931-8D74-B1201EC8C380}" type="datetimeFigureOut">
              <a:rPr lang="ru-RU" smtClean="0"/>
              <a:t>21.11.2011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8B2129A-C980-4FB4-B7E8-507154B9EC1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8939E7-5C3D-4931-8D74-B1201EC8C380}" type="datetimeFigureOut">
              <a:rPr lang="ru-RU" smtClean="0"/>
              <a:t>21.11.2011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8B2129A-C980-4FB4-B7E8-507154B9EC1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8939E7-5C3D-4931-8D74-B1201EC8C380}" type="datetimeFigureOut">
              <a:rPr lang="ru-RU" smtClean="0"/>
              <a:t>21.11.2011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8B2129A-C980-4FB4-B7E8-507154B9EC1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8939E7-5C3D-4931-8D74-B1201EC8C380}" type="datetimeFigureOut">
              <a:rPr lang="ru-RU" smtClean="0"/>
              <a:t>21.11.2011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8B2129A-C980-4FB4-B7E8-507154B9EC11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8939E7-5C3D-4931-8D74-B1201EC8C380}" type="datetimeFigureOut">
              <a:rPr lang="ru-RU" smtClean="0"/>
              <a:t>21.11.2011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8B2129A-C980-4FB4-B7E8-507154B9EC11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8939E7-5C3D-4931-8D74-B1201EC8C380}" type="datetimeFigureOut">
              <a:rPr lang="ru-RU" smtClean="0"/>
              <a:t>21.11.2011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8B2129A-C980-4FB4-B7E8-507154B9EC11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8939E7-5C3D-4931-8D74-B1201EC8C380}" type="datetimeFigureOut">
              <a:rPr lang="ru-RU" smtClean="0"/>
              <a:t>21.11.2011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8B2129A-C980-4FB4-B7E8-507154B9EC11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8939E7-5C3D-4931-8D74-B1201EC8C380}" type="datetimeFigureOut">
              <a:rPr lang="ru-RU" smtClean="0"/>
              <a:t>21.11.2011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8B2129A-C980-4FB4-B7E8-507154B9EC11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8939E7-5C3D-4931-8D74-B1201EC8C380}" type="datetimeFigureOut">
              <a:rPr lang="ru-RU" smtClean="0"/>
              <a:t>21.11.2011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8B2129A-C980-4FB4-B7E8-507154B9EC1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28939E7-5C3D-4931-8D74-B1201EC8C380}" type="datetimeFigureOut">
              <a:rPr lang="ru-RU" smtClean="0"/>
              <a:t>21.11.2011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8B2129A-C980-4FB4-B7E8-507154B9EC11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28939E7-5C3D-4931-8D74-B1201EC8C380}" type="datetimeFigureOut">
              <a:rPr lang="ru-RU" smtClean="0"/>
              <a:t>21.11.2011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8B2129A-C980-4FB4-B7E8-507154B9EC11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28939E7-5C3D-4931-8D74-B1201EC8C380}" type="datetimeFigureOut">
              <a:rPr lang="ru-RU" smtClean="0"/>
              <a:t>21.11.2011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8B2129A-C980-4FB4-B7E8-507154B9EC1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3608" y="476672"/>
            <a:ext cx="5723468" cy="1202017"/>
          </a:xfrm>
        </p:spPr>
        <p:txBody>
          <a:bodyPr>
            <a:normAutofit fontScale="90000"/>
          </a:bodyPr>
          <a:lstStyle/>
          <a:p>
            <a:r>
              <a:rPr lang="ru-RU" sz="3200" b="1" dirty="0"/>
              <a:t>А 1.     ОРФОЭПИЧЕСКИЕ НОРМЫ.</a:t>
            </a:r>
            <a:r>
              <a:rPr lang="ru-RU" sz="3200" dirty="0"/>
              <a:t/>
            </a:r>
            <a:br>
              <a:rPr lang="ru-RU" sz="3200" dirty="0"/>
            </a:b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1268760"/>
            <a:ext cx="8784976" cy="5589240"/>
          </a:xfrm>
        </p:spPr>
        <p:txBody>
          <a:bodyPr>
            <a:noAutofit/>
          </a:bodyPr>
          <a:lstStyle/>
          <a:p>
            <a:pPr algn="l"/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2800" b="0" dirty="0">
                <a:solidFill>
                  <a:schemeClr val="bg2">
                    <a:lumMod val="25000"/>
                  </a:schemeClr>
                </a:solidFill>
                <a:latin typeface="Consolas" pitchFamily="49" charset="0"/>
                <a:cs typeface="Consolas" pitchFamily="49" charset="0"/>
              </a:rPr>
              <a:t>Важной стороной орфоэпии является </a:t>
            </a:r>
            <a:r>
              <a:rPr lang="ru-RU" sz="2800" b="0" i="1" dirty="0">
                <a:solidFill>
                  <a:schemeClr val="bg2">
                    <a:lumMod val="25000"/>
                  </a:schemeClr>
                </a:solidFill>
                <a:latin typeface="Consolas" pitchFamily="49" charset="0"/>
                <a:cs typeface="Consolas" pitchFamily="49" charset="0"/>
              </a:rPr>
              <a:t>ударение</a:t>
            </a:r>
            <a:r>
              <a:rPr lang="ru-RU" sz="2800" b="0" dirty="0">
                <a:solidFill>
                  <a:schemeClr val="bg2">
                    <a:lumMod val="25000"/>
                  </a:schemeClr>
                </a:solidFill>
                <a:latin typeface="Consolas" pitchFamily="49" charset="0"/>
                <a:cs typeface="Consolas" pitchFamily="49" charset="0"/>
              </a:rPr>
              <a:t>, то есть звуковое выделение одного из слогов слова. Особенно важной в этом плане представляется роль ударения как способа выражения грамматических значений и преодоления омонимии словоформ».	Приведём некоторые правила орфоэпии в области ударения, которые помогут предупредить соответствующие ошибки.</a:t>
            </a:r>
          </a:p>
        </p:txBody>
      </p:sp>
    </p:spTree>
    <p:extLst>
      <p:ext uri="{BB962C8B-B14F-4D97-AF65-F5344CB8AC3E}">
        <p14:creationId xmlns:p14="http://schemas.microsoft.com/office/powerpoint/2010/main" val="22222163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/>
              <a:t>У глаголов </a:t>
            </a:r>
            <a:r>
              <a:rPr lang="ru-RU" sz="4000" i="1" dirty="0"/>
              <a:t>класть, красть, слать, послать </a:t>
            </a:r>
            <a:r>
              <a:rPr lang="ru-RU" sz="4000" dirty="0"/>
              <a:t>ударение в форме женского рода прошедшего времени остаётся на основе: </a:t>
            </a:r>
            <a:r>
              <a:rPr lang="ru-RU" sz="4000" i="1" dirty="0"/>
              <a:t> </a:t>
            </a:r>
            <a:r>
              <a:rPr lang="ru-RU" sz="4000" i="1" dirty="0" err="1"/>
              <a:t>крАла</a:t>
            </a:r>
            <a:r>
              <a:rPr lang="ru-RU" sz="4000" i="1" dirty="0"/>
              <a:t>, </a:t>
            </a:r>
            <a:r>
              <a:rPr lang="ru-RU" sz="4000" i="1" dirty="0" err="1"/>
              <a:t>слАла</a:t>
            </a:r>
            <a:r>
              <a:rPr lang="ru-RU" sz="4000" i="1" dirty="0"/>
              <a:t>, </a:t>
            </a:r>
            <a:r>
              <a:rPr lang="ru-RU" sz="4000" i="1" dirty="0" err="1"/>
              <a:t>послАла</a:t>
            </a:r>
            <a:r>
              <a:rPr lang="ru-RU" sz="4000" i="1" dirty="0"/>
              <a:t>, </a:t>
            </a:r>
            <a:r>
              <a:rPr lang="ru-RU" sz="4000" i="1" dirty="0" err="1"/>
              <a:t>стлАла</a:t>
            </a:r>
            <a:r>
              <a:rPr lang="ru-RU" sz="4000" i="1" dirty="0"/>
              <a:t>.</a:t>
            </a:r>
            <a:endParaRPr lang="ru-RU" sz="4000" dirty="0"/>
          </a:p>
          <a:p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4829720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602627"/>
          </a:xfrm>
        </p:spPr>
        <p:txBody>
          <a:bodyPr>
            <a:normAutofit/>
          </a:bodyPr>
          <a:lstStyle/>
          <a:p>
            <a:r>
              <a:rPr lang="ru-RU" sz="3200" dirty="0"/>
              <a:t>И ещё одна закономерность. Довольно часто в возвратных глаголах (в сравнении с невозвратными) ударение в форме прошедшего времени переходит на окончание: </a:t>
            </a:r>
            <a:r>
              <a:rPr lang="ru-RU" sz="3200" i="1" dirty="0" err="1"/>
              <a:t>начАться</a:t>
            </a:r>
            <a:r>
              <a:rPr lang="ru-RU" sz="3200" dirty="0"/>
              <a:t>— </a:t>
            </a:r>
            <a:r>
              <a:rPr lang="ru-RU" sz="3200" i="1" dirty="0" err="1"/>
              <a:t>началсяЯ</a:t>
            </a:r>
            <a:r>
              <a:rPr lang="ru-RU" sz="3200" i="1" dirty="0"/>
              <a:t>,  </a:t>
            </a:r>
            <a:r>
              <a:rPr lang="ru-RU" sz="3200" i="1" dirty="0" err="1"/>
              <a:t>началАсь</a:t>
            </a:r>
            <a:r>
              <a:rPr lang="ru-RU" sz="3200" i="1" dirty="0"/>
              <a:t>, </a:t>
            </a:r>
            <a:r>
              <a:rPr lang="ru-RU" sz="3200" i="1" dirty="0" err="1"/>
              <a:t>началОсь</a:t>
            </a:r>
            <a:r>
              <a:rPr lang="ru-RU" sz="3200" i="1" dirty="0"/>
              <a:t>, </a:t>
            </a:r>
            <a:r>
              <a:rPr lang="ru-RU" sz="3200" i="1" dirty="0" err="1"/>
              <a:t>началИсь</a:t>
            </a:r>
            <a:r>
              <a:rPr lang="ru-RU" sz="3200" i="1" dirty="0"/>
              <a:t>; </a:t>
            </a:r>
            <a:r>
              <a:rPr lang="ru-RU" sz="3200" i="1" dirty="0" err="1"/>
              <a:t>принЯться</a:t>
            </a:r>
            <a:r>
              <a:rPr lang="ru-RU" sz="3200" i="1" dirty="0"/>
              <a:t> — </a:t>
            </a:r>
            <a:r>
              <a:rPr lang="ru-RU" sz="3200" i="1" dirty="0" err="1"/>
              <a:t>принялсЯ</a:t>
            </a:r>
            <a:r>
              <a:rPr lang="ru-RU" sz="3200" i="1" dirty="0"/>
              <a:t>, </a:t>
            </a:r>
            <a:r>
              <a:rPr lang="ru-RU" sz="3200" i="1" dirty="0" err="1"/>
              <a:t>принялАсь</a:t>
            </a:r>
            <a:r>
              <a:rPr lang="ru-RU" sz="3200" dirty="0"/>
              <a:t>,  </a:t>
            </a:r>
            <a:r>
              <a:rPr lang="ru-RU" sz="3200" i="1" dirty="0" err="1"/>
              <a:t>принялОсь</a:t>
            </a:r>
            <a:r>
              <a:rPr lang="ru-RU" sz="3200" i="1" dirty="0"/>
              <a:t>, </a:t>
            </a:r>
            <a:r>
              <a:rPr lang="ru-RU" sz="3200" i="1" dirty="0" err="1"/>
              <a:t>принялИсь</a:t>
            </a:r>
            <a:r>
              <a:rPr lang="ru-RU" sz="3200" i="1" dirty="0"/>
              <a:t>.</a:t>
            </a:r>
            <a:endParaRPr lang="ru-RU" sz="3200" dirty="0"/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1924573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530619"/>
          </a:xfrm>
        </p:spPr>
        <p:txBody>
          <a:bodyPr>
            <a:normAutofit/>
          </a:bodyPr>
          <a:lstStyle/>
          <a:p>
            <a:r>
              <a:rPr lang="ru-RU" sz="3600" dirty="0"/>
              <a:t>О произношении глагола </a:t>
            </a:r>
            <a:r>
              <a:rPr lang="ru-RU" sz="3600" i="1" dirty="0"/>
              <a:t>звонить </a:t>
            </a:r>
            <a:r>
              <a:rPr lang="ru-RU" sz="3600" dirty="0"/>
              <a:t>в спрягаемой форме. Орфоэпические словари последнего времени совершенно обоснованно продолжают рекомендовать ударение на окончании:</a:t>
            </a:r>
            <a:r>
              <a:rPr lang="ru-RU" sz="3600" i="1" dirty="0"/>
              <a:t> </a:t>
            </a:r>
            <a:r>
              <a:rPr lang="ru-RU" sz="3600" i="1" dirty="0" err="1"/>
              <a:t>звонИшь</a:t>
            </a:r>
            <a:r>
              <a:rPr lang="ru-RU" sz="3600" i="1" dirty="0"/>
              <a:t>, </a:t>
            </a:r>
            <a:r>
              <a:rPr lang="ru-RU" sz="3600" i="1" dirty="0" err="1"/>
              <a:t>звонИт</a:t>
            </a:r>
            <a:r>
              <a:rPr lang="ru-RU" sz="3600" i="1" dirty="0"/>
              <a:t>, </a:t>
            </a:r>
            <a:r>
              <a:rPr lang="ru-RU" sz="3600" i="1" dirty="0" err="1"/>
              <a:t>звонИм</a:t>
            </a:r>
            <a:r>
              <a:rPr lang="ru-RU" sz="3600" i="1" dirty="0"/>
              <a:t>, </a:t>
            </a:r>
            <a:r>
              <a:rPr lang="ru-RU" sz="3600" i="1" dirty="0" err="1"/>
              <a:t>звонИте</a:t>
            </a:r>
            <a:r>
              <a:rPr lang="ru-RU" sz="3600" i="1" dirty="0"/>
              <a:t>, </a:t>
            </a:r>
            <a:r>
              <a:rPr lang="ru-RU" sz="3600" i="1" dirty="0" err="1"/>
              <a:t>звонЯт</a:t>
            </a:r>
            <a:r>
              <a:rPr lang="ru-RU" sz="3600" i="1" dirty="0"/>
              <a:t>. </a:t>
            </a:r>
            <a:endParaRPr lang="ru-RU" sz="3600" dirty="0"/>
          </a:p>
          <a:p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5607856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Наиболее частые колебания ударения фиксируются при произношении кратких страдательных причастий.</a:t>
            </a:r>
          </a:p>
          <a:p>
            <a:endParaRPr lang="ru-RU" dirty="0" smtClean="0"/>
          </a:p>
          <a:p>
            <a:r>
              <a:rPr lang="ru-RU" dirty="0" smtClean="0"/>
              <a:t>Если </a:t>
            </a:r>
            <a:r>
              <a:rPr lang="ru-RU" dirty="0"/>
              <a:t>ударение в полной форме находится на суффиксе </a:t>
            </a:r>
            <a:r>
              <a:rPr lang="ru-RU" i="1" dirty="0"/>
              <a:t>-</a:t>
            </a:r>
            <a:r>
              <a:rPr lang="ru-RU" i="1" dirty="0" err="1"/>
              <a:t>ённ</a:t>
            </a:r>
            <a:r>
              <a:rPr lang="ru-RU" i="1" dirty="0"/>
              <a:t>-</a:t>
            </a:r>
            <a:r>
              <a:rPr lang="ru-RU" dirty="0"/>
              <a:t> то оно остаётся на нём только в форме мужского рода, в остальных формах переходит на окончание: </a:t>
            </a:r>
            <a:r>
              <a:rPr lang="ru-RU" i="1" dirty="0"/>
              <a:t>проведённый</a:t>
            </a:r>
            <a:r>
              <a:rPr lang="ru-RU" dirty="0"/>
              <a:t>— </a:t>
            </a:r>
            <a:r>
              <a:rPr lang="ru-RU" i="1" dirty="0"/>
              <a:t>проведён, </a:t>
            </a:r>
            <a:r>
              <a:rPr lang="ru-RU" i="1" dirty="0" err="1"/>
              <a:t>проведенА</a:t>
            </a:r>
            <a:r>
              <a:rPr lang="ru-RU" i="1" dirty="0"/>
              <a:t>, </a:t>
            </a:r>
            <a:r>
              <a:rPr lang="ru-RU" i="1" dirty="0" err="1"/>
              <a:t>проведенО</a:t>
            </a:r>
            <a:r>
              <a:rPr lang="ru-RU" i="1" dirty="0"/>
              <a:t>, </a:t>
            </a:r>
            <a:r>
              <a:rPr lang="ru-RU" i="1" dirty="0" err="1"/>
              <a:t>проведенЫ</a:t>
            </a:r>
            <a:r>
              <a:rPr lang="ru-RU" i="1" dirty="0"/>
              <a:t>; завезённый </a:t>
            </a:r>
            <a:r>
              <a:rPr lang="ru-RU" dirty="0"/>
              <a:t>— </a:t>
            </a:r>
            <a:r>
              <a:rPr lang="ru-RU" i="1" dirty="0"/>
              <a:t>завезён, </a:t>
            </a:r>
            <a:r>
              <a:rPr lang="ru-RU" i="1" dirty="0" err="1"/>
              <a:t>завезенА</a:t>
            </a:r>
            <a:r>
              <a:rPr lang="ru-RU" i="1" dirty="0"/>
              <a:t>, </a:t>
            </a:r>
            <a:r>
              <a:rPr lang="ru-RU" i="1" dirty="0" err="1"/>
              <a:t>завезенО</a:t>
            </a:r>
            <a:r>
              <a:rPr lang="ru-RU" i="1" dirty="0"/>
              <a:t>, </a:t>
            </a:r>
            <a:r>
              <a:rPr lang="ru-RU" i="1" dirty="0" err="1"/>
              <a:t>завезенЫ</a:t>
            </a:r>
            <a:r>
              <a:rPr lang="ru-RU" i="1" dirty="0"/>
              <a:t>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effectLst/>
              </a:rPr>
              <a:t>Ударение в некоторых причастиях и деепричастиях</a:t>
            </a:r>
            <a:br>
              <a:rPr lang="ru-RU" dirty="0">
                <a:effectLst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80712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620688"/>
            <a:ext cx="8229600" cy="4525963"/>
          </a:xfrm>
        </p:spPr>
        <p:txBody>
          <a:bodyPr>
            <a:normAutofit/>
          </a:bodyPr>
          <a:lstStyle/>
          <a:p>
            <a:r>
              <a:rPr lang="ru-RU" sz="3200" dirty="0"/>
              <a:t>Однако носителям языка иногда трудно правильно выбрать место ударения и в полной форме. Говорят: «</a:t>
            </a:r>
            <a:r>
              <a:rPr lang="ru-RU" sz="3200" dirty="0" err="1"/>
              <a:t>завЕзенный</a:t>
            </a:r>
            <a:r>
              <a:rPr lang="ru-RU" sz="3200" dirty="0"/>
              <a:t>» вместо </a:t>
            </a:r>
            <a:r>
              <a:rPr lang="ru-RU" sz="3200" i="1" dirty="0"/>
              <a:t>завезённый, </a:t>
            </a:r>
            <a:r>
              <a:rPr lang="ru-RU" sz="3200" dirty="0"/>
              <a:t>«</a:t>
            </a:r>
            <a:r>
              <a:rPr lang="ru-RU" sz="3200" dirty="0" err="1"/>
              <a:t>перевЕденный</a:t>
            </a:r>
            <a:r>
              <a:rPr lang="ru-RU" sz="3200" dirty="0"/>
              <a:t>» вместо </a:t>
            </a:r>
            <a:r>
              <a:rPr lang="ru-RU" sz="3200" i="1" dirty="0"/>
              <a:t>переведённый </a:t>
            </a:r>
            <a:r>
              <a:rPr lang="ru-RU" sz="3200" dirty="0"/>
              <a:t>и т. д. В таких случаях стоит чаще обращаться к словарю, постепенно отрабатывая правильное произношение.</a:t>
            </a:r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5367102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Если суффиксы неопределённой формы </a:t>
            </a:r>
            <a:r>
              <a:rPr lang="ru-RU" sz="3200" i="1" dirty="0"/>
              <a:t>-о-, -ну- </a:t>
            </a:r>
            <a:r>
              <a:rPr lang="ru-RU" sz="3200" dirty="0"/>
              <a:t>имеют на себе ударение, то в причастиях оно перейдёт на один слог вперед: </a:t>
            </a:r>
            <a:r>
              <a:rPr lang="ru-RU" sz="3200" i="1" dirty="0" err="1"/>
              <a:t>полОть</a:t>
            </a:r>
            <a:r>
              <a:rPr lang="ru-RU" sz="3200" i="1" dirty="0"/>
              <a:t> </a:t>
            </a:r>
            <a:r>
              <a:rPr lang="ru-RU" sz="3200" dirty="0"/>
              <a:t>— </a:t>
            </a:r>
            <a:r>
              <a:rPr lang="ru-RU" sz="3200" i="1" dirty="0" err="1"/>
              <a:t>пОлотый</a:t>
            </a:r>
            <a:r>
              <a:rPr lang="ru-RU" sz="3200" i="1" dirty="0"/>
              <a:t>, </a:t>
            </a:r>
            <a:r>
              <a:rPr lang="ru-RU" sz="3200" i="1" dirty="0" err="1"/>
              <a:t>колОть</a:t>
            </a:r>
            <a:r>
              <a:rPr lang="ru-RU" sz="3200" i="1" dirty="0"/>
              <a:t> </a:t>
            </a:r>
            <a:r>
              <a:rPr lang="ru-RU" sz="3200" dirty="0"/>
              <a:t>— </a:t>
            </a:r>
            <a:r>
              <a:rPr lang="ru-RU" sz="3200" i="1" dirty="0" err="1"/>
              <a:t>кОлотый</a:t>
            </a:r>
            <a:r>
              <a:rPr lang="ru-RU" sz="3200" i="1" dirty="0"/>
              <a:t>, </a:t>
            </a:r>
            <a:r>
              <a:rPr lang="ru-RU" sz="3200" i="1" dirty="0" err="1"/>
              <a:t>согнУть</a:t>
            </a:r>
            <a:r>
              <a:rPr lang="ru-RU" sz="3200" i="1" dirty="0"/>
              <a:t> </a:t>
            </a:r>
            <a:r>
              <a:rPr lang="ru-RU" sz="3200" dirty="0"/>
              <a:t>— </a:t>
            </a:r>
            <a:r>
              <a:rPr lang="ru-RU" sz="3200" i="1" dirty="0" err="1"/>
              <a:t>сОгнутый</a:t>
            </a:r>
            <a:r>
              <a:rPr lang="ru-RU" sz="3200" i="1" dirty="0"/>
              <a:t>, </a:t>
            </a:r>
            <a:r>
              <a:rPr lang="ru-RU" sz="3200" i="1" dirty="0" err="1"/>
              <a:t>завернУть</a:t>
            </a:r>
            <a:r>
              <a:rPr lang="ru-RU" sz="3200" i="1" dirty="0"/>
              <a:t> </a:t>
            </a:r>
            <a:r>
              <a:rPr lang="ru-RU" sz="3200" dirty="0"/>
              <a:t>— </a:t>
            </a:r>
            <a:r>
              <a:rPr lang="ru-RU" sz="3200" i="1" dirty="0"/>
              <a:t>завёрнутый.</a:t>
            </a:r>
            <a:endParaRPr lang="ru-RU" sz="3200" dirty="0"/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3252559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674635"/>
          </a:xfrm>
        </p:spPr>
        <p:txBody>
          <a:bodyPr>
            <a:normAutofit/>
          </a:bodyPr>
          <a:lstStyle/>
          <a:p>
            <a:r>
              <a:rPr lang="ru-RU" sz="3200" dirty="0"/>
              <a:t>Страдательные причастия от глаголов </a:t>
            </a:r>
            <a:r>
              <a:rPr lang="ru-RU" sz="3200" i="1" dirty="0"/>
              <a:t>лить </a:t>
            </a:r>
            <a:r>
              <a:rPr lang="ru-RU" sz="3200" dirty="0"/>
              <a:t>и </a:t>
            </a:r>
            <a:r>
              <a:rPr lang="ru-RU" sz="3200" i="1" dirty="0"/>
              <a:t>пить </a:t>
            </a:r>
            <a:r>
              <a:rPr lang="ru-RU" sz="3200" dirty="0"/>
              <a:t>(с суффиксом </a:t>
            </a:r>
            <a:r>
              <a:rPr lang="ru-RU" sz="3200" i="1" dirty="0"/>
              <a:t>-т</a:t>
            </a:r>
            <a:r>
              <a:rPr lang="ru-RU" sz="3200" dirty="0"/>
              <a:t>-) отличаются нестабильным ударением. Можно говорить: </a:t>
            </a:r>
            <a:r>
              <a:rPr lang="ru-RU" sz="3200" i="1" dirty="0" err="1"/>
              <a:t>прОлитый</a:t>
            </a:r>
            <a:r>
              <a:rPr lang="ru-RU" sz="3200" i="1" dirty="0"/>
              <a:t> </a:t>
            </a:r>
            <a:r>
              <a:rPr lang="ru-RU" sz="3200" dirty="0"/>
              <a:t>и </a:t>
            </a:r>
            <a:r>
              <a:rPr lang="ru-RU" sz="3200" i="1" dirty="0" err="1"/>
              <a:t>пролИтый</a:t>
            </a:r>
            <a:r>
              <a:rPr lang="ru-RU" sz="3200" i="1" dirty="0"/>
              <a:t>, </a:t>
            </a:r>
            <a:r>
              <a:rPr lang="ru-RU" sz="3200" i="1" dirty="0" err="1"/>
              <a:t>прОлит</a:t>
            </a:r>
            <a:r>
              <a:rPr lang="ru-RU" sz="3200" i="1" dirty="0"/>
              <a:t> </a:t>
            </a:r>
            <a:r>
              <a:rPr lang="ru-RU" sz="3200" dirty="0"/>
              <a:t>и </a:t>
            </a:r>
            <a:r>
              <a:rPr lang="ru-RU" sz="3200" i="1" dirty="0" err="1"/>
              <a:t>пролИт</a:t>
            </a:r>
            <a:r>
              <a:rPr lang="ru-RU" sz="3200" i="1" dirty="0"/>
              <a:t>, </a:t>
            </a:r>
            <a:r>
              <a:rPr lang="ru-RU" sz="3200" i="1" dirty="0" err="1"/>
              <a:t>пролитА</a:t>
            </a:r>
            <a:r>
              <a:rPr lang="ru-RU" sz="3200" dirty="0"/>
              <a:t> (только!),</a:t>
            </a:r>
            <a:r>
              <a:rPr lang="ru-RU" sz="3200" i="1" dirty="0"/>
              <a:t> </a:t>
            </a:r>
            <a:r>
              <a:rPr lang="ru-RU" sz="3200" i="1" dirty="0" err="1"/>
              <a:t>прОлито</a:t>
            </a:r>
            <a:r>
              <a:rPr lang="ru-RU" sz="3200" i="1" dirty="0"/>
              <a:t> </a:t>
            </a:r>
            <a:r>
              <a:rPr lang="ru-RU" sz="3200" dirty="0"/>
              <a:t>и </a:t>
            </a:r>
            <a:r>
              <a:rPr lang="ru-RU" sz="3200" i="1" dirty="0" err="1"/>
              <a:t>пролИто</a:t>
            </a:r>
            <a:r>
              <a:rPr lang="ru-RU" sz="3200" i="1" dirty="0"/>
              <a:t>, </a:t>
            </a:r>
            <a:r>
              <a:rPr lang="ru-RU" sz="3200" i="1" dirty="0" err="1"/>
              <a:t>прОлиты</a:t>
            </a:r>
            <a:r>
              <a:rPr lang="ru-RU" sz="3200" i="1" dirty="0"/>
              <a:t> </a:t>
            </a:r>
            <a:r>
              <a:rPr lang="ru-RU" sz="3200" dirty="0"/>
              <a:t>и </a:t>
            </a:r>
            <a:r>
              <a:rPr lang="ru-RU" sz="3200" i="1" dirty="0" err="1"/>
              <a:t>пролИты</a:t>
            </a:r>
            <a:r>
              <a:rPr lang="ru-RU" sz="3200" i="1" dirty="0"/>
              <a:t>; </a:t>
            </a:r>
            <a:r>
              <a:rPr lang="ru-RU" sz="3200" i="1" dirty="0" err="1"/>
              <a:t>дОпитый</a:t>
            </a:r>
            <a:r>
              <a:rPr lang="ru-RU" sz="3200" i="1" dirty="0"/>
              <a:t> </a:t>
            </a:r>
            <a:r>
              <a:rPr lang="ru-RU" sz="3200" dirty="0"/>
              <a:t>и </a:t>
            </a:r>
            <a:r>
              <a:rPr lang="ru-RU" sz="3200" i="1" dirty="0" err="1"/>
              <a:t>допИтый</a:t>
            </a:r>
            <a:r>
              <a:rPr lang="ru-RU" sz="3200" i="1" dirty="0"/>
              <a:t>, </a:t>
            </a:r>
            <a:r>
              <a:rPr lang="ru-RU" sz="3200" i="1" dirty="0" err="1"/>
              <a:t>дОпит</a:t>
            </a:r>
            <a:r>
              <a:rPr lang="ru-RU" sz="3200" i="1" dirty="0"/>
              <a:t> </a:t>
            </a:r>
            <a:r>
              <a:rPr lang="ru-RU" sz="3200" dirty="0"/>
              <a:t>и </a:t>
            </a:r>
            <a:r>
              <a:rPr lang="ru-RU" sz="3200" i="1" dirty="0" err="1"/>
              <a:t>допИт</a:t>
            </a:r>
            <a:r>
              <a:rPr lang="ru-RU" sz="3200" i="1" dirty="0"/>
              <a:t>, </a:t>
            </a:r>
            <a:r>
              <a:rPr lang="ru-RU" sz="3200" i="1" dirty="0" err="1"/>
              <a:t>допитА</a:t>
            </a:r>
            <a:r>
              <a:rPr lang="ru-RU" sz="3200" i="1" dirty="0"/>
              <a:t> </a:t>
            </a:r>
            <a:r>
              <a:rPr lang="ru-RU" sz="3200" dirty="0"/>
              <a:t>и </a:t>
            </a:r>
            <a:r>
              <a:rPr lang="ru-RU" sz="3200" i="1" dirty="0" err="1"/>
              <a:t>допИта</a:t>
            </a:r>
            <a:r>
              <a:rPr lang="ru-RU" sz="3200" i="1" dirty="0"/>
              <a:t>, </a:t>
            </a:r>
            <a:r>
              <a:rPr lang="ru-RU" sz="3200" i="1" dirty="0" err="1"/>
              <a:t>дОпито</a:t>
            </a:r>
            <a:r>
              <a:rPr lang="ru-RU" sz="3200" i="1" dirty="0"/>
              <a:t> </a:t>
            </a:r>
            <a:r>
              <a:rPr lang="ru-RU" sz="3200" dirty="0"/>
              <a:t>и </a:t>
            </a:r>
            <a:r>
              <a:rPr lang="ru-RU" sz="3200" i="1" dirty="0" err="1"/>
              <a:t>допИто</a:t>
            </a:r>
            <a:r>
              <a:rPr lang="ru-RU" sz="3200" i="1" dirty="0"/>
              <a:t>, </a:t>
            </a:r>
            <a:r>
              <a:rPr lang="ru-RU" sz="3200" i="1" dirty="0" err="1"/>
              <a:t>дОпиты</a:t>
            </a:r>
            <a:r>
              <a:rPr lang="ru-RU" sz="3200" i="1" dirty="0"/>
              <a:t> </a:t>
            </a:r>
            <a:r>
              <a:rPr lang="ru-RU" sz="3200" dirty="0"/>
              <a:t>и </a:t>
            </a:r>
            <a:r>
              <a:rPr lang="ru-RU" sz="3200" i="1" dirty="0" err="1"/>
              <a:t>допИты</a:t>
            </a:r>
            <a:r>
              <a:rPr lang="ru-RU" sz="3200" i="1" dirty="0"/>
              <a:t>.</a:t>
            </a:r>
            <a:endParaRPr lang="ru-RU" sz="3200" dirty="0"/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4391019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408712"/>
          </a:xfrm>
        </p:spPr>
        <p:txBody>
          <a:bodyPr>
            <a:normAutofit/>
          </a:bodyPr>
          <a:lstStyle/>
          <a:p>
            <a:r>
              <a:rPr lang="ru-RU" dirty="0"/>
              <a:t>Деепричастия часто имеют ударение на том же слоге, что и в неопределённой форме соответствующего глагола: </a:t>
            </a:r>
            <a:r>
              <a:rPr lang="ru-RU" i="1" dirty="0" err="1"/>
              <a:t>вложИв</a:t>
            </a:r>
            <a:r>
              <a:rPr lang="ru-RU" i="1" dirty="0"/>
              <a:t>, </a:t>
            </a:r>
            <a:r>
              <a:rPr lang="ru-RU" i="1" dirty="0" err="1"/>
              <a:t>задАв</a:t>
            </a:r>
            <a:r>
              <a:rPr lang="ru-RU" i="1" dirty="0"/>
              <a:t>, </a:t>
            </a:r>
            <a:r>
              <a:rPr lang="ru-RU" i="1" dirty="0" err="1"/>
              <a:t>залИв</a:t>
            </a:r>
            <a:r>
              <a:rPr lang="ru-RU" i="1" dirty="0"/>
              <a:t>, </a:t>
            </a:r>
            <a:r>
              <a:rPr lang="ru-RU" i="1" dirty="0" err="1"/>
              <a:t>занЯв</a:t>
            </a:r>
            <a:r>
              <a:rPr lang="ru-RU" i="1" dirty="0"/>
              <a:t>, </a:t>
            </a:r>
            <a:r>
              <a:rPr lang="ru-RU" i="1" dirty="0" err="1"/>
              <a:t>запИв</a:t>
            </a:r>
            <a:r>
              <a:rPr lang="ru-RU" i="1" dirty="0"/>
              <a:t>, </a:t>
            </a:r>
            <a:r>
              <a:rPr lang="ru-RU" i="1" dirty="0" err="1"/>
              <a:t>исчЕрпав</a:t>
            </a:r>
            <a:r>
              <a:rPr lang="ru-RU" i="1" dirty="0"/>
              <a:t> </a:t>
            </a:r>
            <a:r>
              <a:rPr lang="ru-RU" dirty="0"/>
              <a:t>(НЕЛЬЗЯ: </a:t>
            </a:r>
            <a:r>
              <a:rPr lang="ru-RU" dirty="0" err="1"/>
              <a:t>исчерпАв</a:t>
            </a:r>
            <a:r>
              <a:rPr lang="ru-RU" dirty="0"/>
              <a:t>)</a:t>
            </a:r>
            <a:r>
              <a:rPr lang="ru-RU" i="1" dirty="0"/>
              <a:t>, </a:t>
            </a:r>
            <a:r>
              <a:rPr lang="ru-RU" i="1" dirty="0" err="1"/>
              <a:t>начАв</a:t>
            </a:r>
            <a:r>
              <a:rPr lang="ru-RU" i="1" dirty="0"/>
              <a:t>, </a:t>
            </a:r>
            <a:r>
              <a:rPr lang="ru-RU" i="1" dirty="0" err="1"/>
              <a:t>поднЯв</a:t>
            </a:r>
            <a:r>
              <a:rPr lang="ru-RU" i="1" dirty="0"/>
              <a:t>, </a:t>
            </a:r>
            <a:r>
              <a:rPr lang="ru-RU" i="1" dirty="0" err="1"/>
              <a:t>пожИв</a:t>
            </a:r>
            <a:r>
              <a:rPr lang="ru-RU" i="1" dirty="0"/>
              <a:t>, </a:t>
            </a:r>
            <a:r>
              <a:rPr lang="ru-RU" i="1" dirty="0" err="1"/>
              <a:t>полИв</a:t>
            </a:r>
            <a:r>
              <a:rPr lang="ru-RU" i="1" dirty="0"/>
              <a:t>, </a:t>
            </a:r>
            <a:r>
              <a:rPr lang="ru-RU" i="1" dirty="0" err="1"/>
              <a:t>положИв</a:t>
            </a:r>
            <a:r>
              <a:rPr lang="ru-RU" i="1" dirty="0"/>
              <a:t>, </a:t>
            </a:r>
            <a:r>
              <a:rPr lang="ru-RU" i="1" dirty="0" err="1"/>
              <a:t>понЯв</a:t>
            </a:r>
            <a:r>
              <a:rPr lang="ru-RU" i="1" dirty="0"/>
              <a:t>, </a:t>
            </a:r>
            <a:r>
              <a:rPr lang="ru-RU" i="1" dirty="0" err="1"/>
              <a:t>предАв</a:t>
            </a:r>
            <a:r>
              <a:rPr lang="ru-RU" i="1" dirty="0"/>
              <a:t>, </a:t>
            </a:r>
            <a:r>
              <a:rPr lang="ru-RU" i="1" dirty="0" err="1"/>
              <a:t>предпринЯв</a:t>
            </a:r>
            <a:r>
              <a:rPr lang="ru-RU" i="1" dirty="0"/>
              <a:t>, </a:t>
            </a:r>
            <a:r>
              <a:rPr lang="ru-RU" i="1" dirty="0" err="1"/>
              <a:t>прибЫв</a:t>
            </a:r>
            <a:r>
              <a:rPr lang="ru-RU" i="1" dirty="0"/>
              <a:t>, </a:t>
            </a:r>
            <a:r>
              <a:rPr lang="ru-RU" i="1" dirty="0" err="1"/>
              <a:t>принЯв</a:t>
            </a:r>
            <a:r>
              <a:rPr lang="ru-RU" i="1" dirty="0"/>
              <a:t>, </a:t>
            </a:r>
            <a:r>
              <a:rPr lang="ru-RU" i="1" dirty="0" err="1"/>
              <a:t>продАв</a:t>
            </a:r>
            <a:r>
              <a:rPr lang="ru-RU" i="1" dirty="0"/>
              <a:t>, </a:t>
            </a:r>
            <a:r>
              <a:rPr lang="ru-RU" i="1" dirty="0" err="1"/>
              <a:t>проклЯв</a:t>
            </a:r>
            <a:r>
              <a:rPr lang="ru-RU" i="1" dirty="0"/>
              <a:t>, </a:t>
            </a:r>
            <a:r>
              <a:rPr lang="ru-RU" i="1" dirty="0" err="1"/>
              <a:t>пролИв</a:t>
            </a:r>
            <a:r>
              <a:rPr lang="ru-RU" i="1" dirty="0"/>
              <a:t>, </a:t>
            </a:r>
            <a:r>
              <a:rPr lang="ru-RU" i="1" dirty="0" err="1"/>
              <a:t>пронЯв</a:t>
            </a:r>
            <a:r>
              <a:rPr lang="ru-RU" i="1" dirty="0"/>
              <a:t>, </a:t>
            </a:r>
            <a:r>
              <a:rPr lang="ru-RU" i="1" dirty="0" err="1"/>
              <a:t>пропИв</a:t>
            </a:r>
            <a:r>
              <a:rPr lang="ru-RU" i="1" dirty="0"/>
              <a:t>, </a:t>
            </a:r>
            <a:r>
              <a:rPr lang="ru-RU" i="1" dirty="0" err="1"/>
              <a:t>создАв</a:t>
            </a:r>
            <a:r>
              <a:rPr lang="ru-RU" i="1" dirty="0"/>
              <a:t>.</a:t>
            </a:r>
            <a:endParaRPr lang="ru-RU" dirty="0"/>
          </a:p>
          <a:p>
            <a:endParaRPr lang="ru-RU" dirty="0" smtClean="0"/>
          </a:p>
          <a:p>
            <a:r>
              <a:rPr lang="ru-RU" dirty="0" smtClean="0"/>
              <a:t>Ударение </a:t>
            </a:r>
            <a:r>
              <a:rPr lang="ru-RU" dirty="0"/>
              <a:t>в наречиях в основном следует изучать путём запоминания и обращения к орфоэпическому словарю.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8887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У полных форм имён прилагательных возможно только неподвижное   ударение на основе или на окончании. В самом деле, малоупотребительные и книжные слова чаще имеют ударение на основе, а частотные, стилистически нейтральные или сниженные – на окончании.</a:t>
            </a:r>
            <a:r>
              <a:rPr lang="ru-RU" b="1" dirty="0"/>
              <a:t> </a:t>
            </a:r>
            <a:r>
              <a:rPr lang="ru-RU" dirty="0"/>
              <a:t>Степень освоенности слова проявляется в вариантах места ударения:</a:t>
            </a:r>
            <a:r>
              <a:rPr lang="ru-RU" i="1" dirty="0"/>
              <a:t> </a:t>
            </a:r>
            <a:r>
              <a:rPr lang="ru-RU" i="1" dirty="0" err="1"/>
              <a:t>кружкОвый</a:t>
            </a:r>
            <a:r>
              <a:rPr lang="ru-RU" i="1" dirty="0"/>
              <a:t> </a:t>
            </a:r>
            <a:r>
              <a:rPr lang="ru-RU" dirty="0"/>
              <a:t>и </a:t>
            </a:r>
            <a:r>
              <a:rPr lang="ru-RU" i="1" dirty="0" err="1"/>
              <a:t>кружковОй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effectLst/>
              </a:rPr>
              <a:t>Ударение в именах прилагательных</a:t>
            </a:r>
            <a:br>
              <a:rPr lang="ru-RU" dirty="0">
                <a:effectLst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926075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260648"/>
            <a:ext cx="8229600" cy="4525963"/>
          </a:xfrm>
        </p:spPr>
        <p:txBody>
          <a:bodyPr>
            <a:normAutofit/>
          </a:bodyPr>
          <a:lstStyle/>
          <a:p>
            <a:r>
              <a:rPr lang="ru-RU" sz="3200" dirty="0"/>
              <a:t>ударный слог полной формы ряда употребительных прилагательных остаётся ударным и в краткой форме: </a:t>
            </a:r>
            <a:r>
              <a:rPr lang="ru-RU" sz="3200" i="1" dirty="0" err="1"/>
              <a:t>красИвый</a:t>
            </a:r>
            <a:r>
              <a:rPr lang="ru-RU" sz="3200" i="1" dirty="0"/>
              <a:t> </a:t>
            </a:r>
            <a:r>
              <a:rPr lang="ru-RU" sz="3200" dirty="0"/>
              <a:t>— </a:t>
            </a:r>
            <a:r>
              <a:rPr lang="ru-RU" sz="3200" i="1" dirty="0" err="1"/>
              <a:t>красИв</a:t>
            </a:r>
            <a:r>
              <a:rPr lang="ru-RU" sz="3200" i="1" dirty="0"/>
              <a:t> </a:t>
            </a:r>
            <a:r>
              <a:rPr lang="ru-RU" sz="3200" dirty="0"/>
              <a:t>— </a:t>
            </a:r>
            <a:r>
              <a:rPr lang="ru-RU" sz="3200" i="1" dirty="0" err="1"/>
              <a:t>красИва</a:t>
            </a:r>
            <a:r>
              <a:rPr lang="ru-RU" sz="3200" i="1" dirty="0"/>
              <a:t> </a:t>
            </a:r>
            <a:r>
              <a:rPr lang="ru-RU" sz="3200" dirty="0"/>
              <a:t>— </a:t>
            </a:r>
            <a:r>
              <a:rPr lang="ru-RU" sz="3200" i="1" dirty="0" err="1"/>
              <a:t>красИво</a:t>
            </a:r>
            <a:r>
              <a:rPr lang="ru-RU" sz="3200" i="1" dirty="0"/>
              <a:t> </a:t>
            </a:r>
            <a:r>
              <a:rPr lang="ru-RU" sz="3200" dirty="0"/>
              <a:t>— </a:t>
            </a:r>
            <a:r>
              <a:rPr lang="ru-RU" sz="3200" i="1" dirty="0" err="1"/>
              <a:t>красИвы</a:t>
            </a:r>
            <a:r>
              <a:rPr lang="ru-RU" sz="3200" i="1" dirty="0"/>
              <a:t>; </a:t>
            </a:r>
            <a:r>
              <a:rPr lang="ru-RU" sz="3200" i="1" dirty="0" err="1"/>
              <a:t>немЫслимый</a:t>
            </a:r>
            <a:r>
              <a:rPr lang="ru-RU" sz="3200" i="1" dirty="0"/>
              <a:t> — </a:t>
            </a:r>
            <a:r>
              <a:rPr lang="ru-RU" sz="3200" i="1" dirty="0" err="1"/>
              <a:t>немЫслим</a:t>
            </a:r>
            <a:r>
              <a:rPr lang="ru-RU" sz="3200" i="1" dirty="0"/>
              <a:t> </a:t>
            </a:r>
            <a:r>
              <a:rPr lang="ru-RU" sz="3200" dirty="0"/>
              <a:t>— </a:t>
            </a:r>
            <a:r>
              <a:rPr lang="ru-RU" sz="3200" i="1" dirty="0" err="1"/>
              <a:t>немЫслима</a:t>
            </a:r>
            <a:r>
              <a:rPr lang="ru-RU" sz="3200" i="1" dirty="0"/>
              <a:t> </a:t>
            </a:r>
            <a:r>
              <a:rPr lang="ru-RU" sz="3200" dirty="0"/>
              <a:t>— </a:t>
            </a:r>
            <a:r>
              <a:rPr lang="ru-RU" sz="3200" i="1" dirty="0" err="1"/>
              <a:t>немЫслимо</a:t>
            </a:r>
            <a:r>
              <a:rPr lang="ru-RU" sz="3200" i="1" dirty="0"/>
              <a:t> </a:t>
            </a:r>
            <a:r>
              <a:rPr lang="ru-RU" sz="3200" dirty="0"/>
              <a:t>— </a:t>
            </a:r>
            <a:r>
              <a:rPr lang="ru-RU" sz="3200" i="1" dirty="0" err="1"/>
              <a:t>немЫслимы</a:t>
            </a:r>
            <a:r>
              <a:rPr lang="ru-RU" sz="3200" i="1" dirty="0"/>
              <a:t> </a:t>
            </a:r>
            <a:r>
              <a:rPr lang="ru-RU" sz="3200" dirty="0"/>
              <a:t>и т.п.</a:t>
            </a:r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2492756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746643"/>
          </a:xfrm>
        </p:spPr>
        <p:txBody>
          <a:bodyPr>
            <a:normAutofit/>
          </a:bodyPr>
          <a:lstStyle/>
          <a:p>
            <a:r>
              <a:rPr lang="ru-RU" sz="3200" dirty="0"/>
              <a:t>Ударение нередко падает на основу в форме мужского, среднего рода и мн. числа и на окончание в форме женского рода: </a:t>
            </a:r>
            <a:r>
              <a:rPr lang="ru-RU" sz="3200" i="1" dirty="0" err="1"/>
              <a:t>прАвый</a:t>
            </a:r>
            <a:r>
              <a:rPr lang="ru-RU" sz="3200" i="1" dirty="0"/>
              <a:t> </a:t>
            </a:r>
            <a:r>
              <a:rPr lang="ru-RU" sz="3200" dirty="0"/>
              <a:t>— </a:t>
            </a:r>
            <a:r>
              <a:rPr lang="ru-RU" sz="3200" i="1" dirty="0"/>
              <a:t>прав </a:t>
            </a:r>
            <a:r>
              <a:rPr lang="ru-RU" sz="3200" dirty="0"/>
              <a:t>— </a:t>
            </a:r>
            <a:r>
              <a:rPr lang="ru-RU" sz="3200" i="1" dirty="0" err="1"/>
              <a:t>прАво</a:t>
            </a:r>
            <a:r>
              <a:rPr lang="ru-RU" sz="3200" i="1" dirty="0"/>
              <a:t> </a:t>
            </a:r>
            <a:r>
              <a:rPr lang="ru-RU" sz="3200" dirty="0"/>
              <a:t>— </a:t>
            </a:r>
            <a:r>
              <a:rPr lang="ru-RU" sz="3200" i="1" dirty="0" err="1"/>
              <a:t>прАвы</a:t>
            </a:r>
            <a:r>
              <a:rPr lang="ru-RU" sz="3200" i="1" dirty="0"/>
              <a:t> </a:t>
            </a:r>
            <a:r>
              <a:rPr lang="ru-RU" sz="3200" dirty="0"/>
              <a:t>— </a:t>
            </a:r>
            <a:r>
              <a:rPr lang="ru-RU" sz="3200" i="1" dirty="0" err="1"/>
              <a:t>правА</a:t>
            </a:r>
            <a:r>
              <a:rPr lang="ru-RU" sz="3200" i="1" dirty="0"/>
              <a:t>; </a:t>
            </a:r>
            <a:r>
              <a:rPr lang="ru-RU" sz="3200" i="1" dirty="0" err="1"/>
              <a:t>сЕрый</a:t>
            </a:r>
            <a:r>
              <a:rPr lang="ru-RU" sz="3200" i="1" dirty="0"/>
              <a:t> — сер </a:t>
            </a:r>
            <a:r>
              <a:rPr lang="ru-RU" sz="3200" dirty="0"/>
              <a:t>— </a:t>
            </a:r>
            <a:r>
              <a:rPr lang="ru-RU" sz="3200" i="1" dirty="0" err="1"/>
              <a:t>сЕро</a:t>
            </a:r>
            <a:r>
              <a:rPr lang="ru-RU" sz="3200" i="1" dirty="0"/>
              <a:t> </a:t>
            </a:r>
            <a:r>
              <a:rPr lang="ru-RU" sz="3200" dirty="0"/>
              <a:t>— </a:t>
            </a:r>
            <a:r>
              <a:rPr lang="ru-RU" sz="3200" i="1" dirty="0" err="1"/>
              <a:t>сЕры</a:t>
            </a:r>
            <a:r>
              <a:rPr lang="ru-RU" sz="3200" i="1" dirty="0"/>
              <a:t> </a:t>
            </a:r>
            <a:r>
              <a:rPr lang="ru-RU" sz="3200" dirty="0"/>
              <a:t>— </a:t>
            </a:r>
            <a:r>
              <a:rPr lang="ru-RU" sz="3200" i="1" dirty="0" err="1"/>
              <a:t>серА</a:t>
            </a:r>
            <a:r>
              <a:rPr lang="ru-RU" sz="3200" i="1" dirty="0"/>
              <a:t>; </a:t>
            </a:r>
            <a:r>
              <a:rPr lang="ru-RU" sz="3200" i="1" dirty="0" err="1"/>
              <a:t>стрОйный</a:t>
            </a:r>
            <a:r>
              <a:rPr lang="ru-RU" sz="3200" i="1" dirty="0"/>
              <a:t> </a:t>
            </a:r>
            <a:r>
              <a:rPr lang="ru-RU" sz="3200" dirty="0"/>
              <a:t>— </a:t>
            </a:r>
            <a:r>
              <a:rPr lang="ru-RU" sz="3200" i="1" dirty="0" err="1"/>
              <a:t>стрОен</a:t>
            </a:r>
            <a:r>
              <a:rPr lang="ru-RU" sz="3200" i="1" dirty="0"/>
              <a:t> </a:t>
            </a:r>
            <a:r>
              <a:rPr lang="ru-RU" sz="3200" dirty="0"/>
              <a:t>— </a:t>
            </a:r>
            <a:r>
              <a:rPr lang="ru-RU" sz="3200" i="1" dirty="0" err="1"/>
              <a:t>стрОйно</a:t>
            </a:r>
            <a:r>
              <a:rPr lang="ru-RU" sz="3200" i="1" dirty="0"/>
              <a:t> </a:t>
            </a:r>
            <a:r>
              <a:rPr lang="ru-RU" sz="3200" dirty="0"/>
              <a:t>— </a:t>
            </a:r>
            <a:r>
              <a:rPr lang="ru-RU" sz="3200" i="1" dirty="0" err="1"/>
              <a:t>стрОйны</a:t>
            </a:r>
            <a:r>
              <a:rPr lang="ru-RU" sz="3200" i="1" dirty="0"/>
              <a:t> </a:t>
            </a:r>
            <a:r>
              <a:rPr lang="ru-RU" sz="3200" dirty="0"/>
              <a:t>— </a:t>
            </a:r>
            <a:r>
              <a:rPr lang="ru-RU" sz="3200" i="1" dirty="0" err="1"/>
              <a:t>стройнА</a:t>
            </a:r>
            <a:r>
              <a:rPr lang="ru-RU" sz="3200" i="1" dirty="0"/>
              <a:t>.</a:t>
            </a:r>
            <a:endParaRPr lang="ru-RU" sz="3200" dirty="0"/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8716009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92688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ru-RU" dirty="0"/>
              <a:t>Существует такая норма: если ударение в краткой форме женского рода падает на окончание, то в сравнительной степени оно будет на суффиксе  </a:t>
            </a:r>
            <a:r>
              <a:rPr lang="ru-RU" i="1" dirty="0"/>
              <a:t>-ее: </a:t>
            </a:r>
            <a:r>
              <a:rPr lang="ru-RU" i="1" dirty="0" err="1">
                <a:solidFill>
                  <a:schemeClr val="accent2">
                    <a:lumMod val="50000"/>
                  </a:schemeClr>
                </a:solidFill>
              </a:rPr>
              <a:t>сильнА</a:t>
            </a:r>
            <a:r>
              <a:rPr lang="ru-RU" i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— </a:t>
            </a:r>
            <a:r>
              <a:rPr lang="ru-RU" i="1" dirty="0" err="1">
                <a:solidFill>
                  <a:schemeClr val="accent2">
                    <a:lumMod val="50000"/>
                  </a:schemeClr>
                </a:solidFill>
              </a:rPr>
              <a:t>сильнЕе</a:t>
            </a:r>
            <a:r>
              <a:rPr lang="ru-RU" i="1" dirty="0">
                <a:solidFill>
                  <a:schemeClr val="accent2">
                    <a:lumMod val="50000"/>
                  </a:schemeClr>
                </a:solidFill>
              </a:rPr>
              <a:t>,  </a:t>
            </a:r>
            <a:r>
              <a:rPr lang="ru-RU" i="1" dirty="0" err="1">
                <a:solidFill>
                  <a:schemeClr val="accent2">
                    <a:lumMod val="50000"/>
                  </a:schemeClr>
                </a:solidFill>
              </a:rPr>
              <a:t>больнА</a:t>
            </a:r>
            <a:r>
              <a:rPr lang="ru-RU" i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— </a:t>
            </a:r>
            <a:r>
              <a:rPr lang="ru-RU" i="1" dirty="0" err="1">
                <a:solidFill>
                  <a:schemeClr val="accent2">
                    <a:lumMod val="50000"/>
                  </a:schemeClr>
                </a:solidFill>
              </a:rPr>
              <a:t>больнЕе</a:t>
            </a:r>
            <a:r>
              <a:rPr lang="ru-RU" i="1" dirty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ru-RU" i="1" dirty="0" err="1">
                <a:solidFill>
                  <a:schemeClr val="accent2">
                    <a:lumMod val="50000"/>
                  </a:schemeClr>
                </a:solidFill>
              </a:rPr>
              <a:t>живА</a:t>
            </a:r>
            <a:r>
              <a:rPr lang="ru-RU" i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— </a:t>
            </a:r>
            <a:r>
              <a:rPr lang="ru-RU" i="1" dirty="0" err="1">
                <a:solidFill>
                  <a:schemeClr val="accent2">
                    <a:lumMod val="50000"/>
                  </a:schemeClr>
                </a:solidFill>
              </a:rPr>
              <a:t>живЕе</a:t>
            </a:r>
            <a:r>
              <a:rPr lang="ru-RU" i="1" dirty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ru-RU" i="1" dirty="0" err="1">
                <a:solidFill>
                  <a:schemeClr val="accent2">
                    <a:lumMod val="50000"/>
                  </a:schemeClr>
                </a:solidFill>
              </a:rPr>
              <a:t>стройнА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— </a:t>
            </a:r>
            <a:r>
              <a:rPr lang="ru-RU" i="1" dirty="0" err="1">
                <a:solidFill>
                  <a:schemeClr val="accent2">
                    <a:lumMod val="50000"/>
                  </a:schemeClr>
                </a:solidFill>
              </a:rPr>
              <a:t>стройнЕе</a:t>
            </a:r>
            <a:r>
              <a:rPr lang="ru-RU" i="1" dirty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ru-RU" i="1" dirty="0" err="1">
                <a:solidFill>
                  <a:schemeClr val="accent2">
                    <a:lumMod val="50000"/>
                  </a:schemeClr>
                </a:solidFill>
              </a:rPr>
              <a:t>правА</a:t>
            </a:r>
            <a:r>
              <a:rPr lang="ru-RU" i="1" dirty="0">
                <a:solidFill>
                  <a:schemeClr val="accent2">
                    <a:lumMod val="50000"/>
                  </a:schemeClr>
                </a:solidFill>
              </a:rPr>
              <a:t> — </a:t>
            </a:r>
            <a:r>
              <a:rPr lang="ru-RU" i="1" dirty="0" err="1">
                <a:solidFill>
                  <a:schemeClr val="accent2">
                    <a:lumMod val="50000"/>
                  </a:schemeClr>
                </a:solidFill>
              </a:rPr>
              <a:t>правЕе</a:t>
            </a:r>
            <a:r>
              <a:rPr lang="ru-RU" i="1" dirty="0"/>
              <a:t>; </a:t>
            </a:r>
            <a:r>
              <a:rPr lang="ru-RU" dirty="0"/>
              <a:t>если же ударение в женском роде стоит на основе, то в сравнительной степени оно и сохраняется на основе: </a:t>
            </a:r>
            <a:r>
              <a:rPr lang="ru-RU" i="1" dirty="0" err="1">
                <a:solidFill>
                  <a:schemeClr val="accent2">
                    <a:lumMod val="50000"/>
                  </a:schemeClr>
                </a:solidFill>
              </a:rPr>
              <a:t>красИва</a:t>
            </a:r>
            <a:r>
              <a:rPr lang="ru-RU" i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— </a:t>
            </a:r>
            <a:r>
              <a:rPr lang="ru-RU" i="1" dirty="0" err="1">
                <a:solidFill>
                  <a:schemeClr val="accent2">
                    <a:lumMod val="50000"/>
                  </a:schemeClr>
                </a:solidFill>
              </a:rPr>
              <a:t>красИвее</a:t>
            </a:r>
            <a:r>
              <a:rPr lang="ru-RU" i="1" dirty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ru-RU" i="1" dirty="0" err="1">
                <a:solidFill>
                  <a:schemeClr val="accent2">
                    <a:lumMod val="50000"/>
                  </a:schemeClr>
                </a:solidFill>
              </a:rPr>
              <a:t>печАльна</a:t>
            </a:r>
            <a:r>
              <a:rPr lang="ru-RU" i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— </a:t>
            </a:r>
            <a:r>
              <a:rPr lang="ru-RU" i="1" dirty="0" err="1">
                <a:solidFill>
                  <a:schemeClr val="accent2">
                    <a:lumMod val="50000"/>
                  </a:schemeClr>
                </a:solidFill>
              </a:rPr>
              <a:t>печАльнее</a:t>
            </a:r>
            <a:r>
              <a:rPr lang="ru-RU" i="1" dirty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ru-RU" i="1" dirty="0" err="1">
                <a:solidFill>
                  <a:schemeClr val="accent2">
                    <a:lumMod val="50000"/>
                  </a:schemeClr>
                </a:solidFill>
              </a:rPr>
              <a:t>протИвна</a:t>
            </a:r>
            <a:r>
              <a:rPr lang="ru-RU" i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— </a:t>
            </a:r>
            <a:r>
              <a:rPr lang="ru-RU" i="1" dirty="0" err="1">
                <a:solidFill>
                  <a:schemeClr val="accent2">
                    <a:lumMod val="50000"/>
                  </a:schemeClr>
                </a:solidFill>
              </a:rPr>
              <a:t>протИвнее</a:t>
            </a:r>
            <a:r>
              <a:rPr lang="ru-RU" i="1" dirty="0">
                <a:solidFill>
                  <a:schemeClr val="accent2">
                    <a:lumMod val="50000"/>
                  </a:schemeClr>
                </a:solidFill>
              </a:rPr>
              <a:t>.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dirty="0"/>
              <a:t>То же касается и формы превосходной степени.</a:t>
            </a:r>
          </a:p>
          <a:p>
            <a:pPr>
              <a:lnSpc>
                <a:spcPct val="150000"/>
              </a:lnSpc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05344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Ударение в  прошедшем  времени  обычно  падает  на  тот же </a:t>
            </a:r>
            <a:r>
              <a:rPr lang="ru-RU" sz="3200" i="1" dirty="0"/>
              <a:t> </a:t>
            </a:r>
            <a:r>
              <a:rPr lang="ru-RU" sz="3200" dirty="0"/>
              <a:t>слог, что и в инфинитиве:  </a:t>
            </a:r>
            <a:r>
              <a:rPr lang="ru-RU" sz="3200" i="1" dirty="0" err="1">
                <a:solidFill>
                  <a:srgbClr val="C00000"/>
                </a:solidFill>
              </a:rPr>
              <a:t>сидЕть</a:t>
            </a:r>
            <a:r>
              <a:rPr lang="ru-RU" sz="3200" i="1" dirty="0">
                <a:solidFill>
                  <a:srgbClr val="C00000"/>
                </a:solidFill>
              </a:rPr>
              <a:t> </a:t>
            </a:r>
            <a:r>
              <a:rPr lang="ru-RU" sz="3200" dirty="0">
                <a:solidFill>
                  <a:srgbClr val="C00000"/>
                </a:solidFill>
              </a:rPr>
              <a:t>— </a:t>
            </a:r>
            <a:r>
              <a:rPr lang="ru-RU" sz="3200" i="1" dirty="0" err="1">
                <a:solidFill>
                  <a:srgbClr val="C00000"/>
                </a:solidFill>
              </a:rPr>
              <a:t>сидЕла</a:t>
            </a:r>
            <a:r>
              <a:rPr lang="ru-RU" sz="3200" i="1" dirty="0">
                <a:solidFill>
                  <a:srgbClr val="C00000"/>
                </a:solidFill>
              </a:rPr>
              <a:t>, </a:t>
            </a:r>
            <a:r>
              <a:rPr lang="ru-RU" sz="3200" i="1" dirty="0" err="1">
                <a:solidFill>
                  <a:srgbClr val="C00000"/>
                </a:solidFill>
              </a:rPr>
              <a:t>стонАть</a:t>
            </a:r>
            <a:r>
              <a:rPr lang="ru-RU" sz="3200" i="1" dirty="0">
                <a:solidFill>
                  <a:srgbClr val="C00000"/>
                </a:solidFill>
              </a:rPr>
              <a:t> — </a:t>
            </a:r>
            <a:r>
              <a:rPr lang="ru-RU" sz="3200" i="1" dirty="0" err="1">
                <a:solidFill>
                  <a:srgbClr val="C00000"/>
                </a:solidFill>
              </a:rPr>
              <a:t>стонАла</a:t>
            </a:r>
            <a:r>
              <a:rPr lang="ru-RU" sz="3200" i="1" dirty="0">
                <a:solidFill>
                  <a:srgbClr val="C00000"/>
                </a:solidFill>
              </a:rPr>
              <a:t>.  </a:t>
            </a:r>
            <a:r>
              <a:rPr lang="ru-RU" sz="3200" i="1" dirty="0" err="1">
                <a:solidFill>
                  <a:srgbClr val="C00000"/>
                </a:solidFill>
              </a:rPr>
              <a:t>прЯтать</a:t>
            </a:r>
            <a:r>
              <a:rPr lang="ru-RU" sz="3200" i="1" dirty="0">
                <a:solidFill>
                  <a:srgbClr val="C00000"/>
                </a:solidFill>
              </a:rPr>
              <a:t> </a:t>
            </a:r>
            <a:r>
              <a:rPr lang="ru-RU" sz="3200" dirty="0">
                <a:solidFill>
                  <a:srgbClr val="C00000"/>
                </a:solidFill>
              </a:rPr>
              <a:t>— </a:t>
            </a:r>
            <a:r>
              <a:rPr lang="ru-RU" sz="3200" i="1" dirty="0" err="1">
                <a:solidFill>
                  <a:srgbClr val="C00000"/>
                </a:solidFill>
              </a:rPr>
              <a:t>прЯтала</a:t>
            </a:r>
            <a:r>
              <a:rPr lang="ru-RU" sz="3200" i="1" dirty="0">
                <a:solidFill>
                  <a:srgbClr val="C00000"/>
                </a:solidFill>
              </a:rPr>
              <a:t>, </a:t>
            </a:r>
            <a:r>
              <a:rPr lang="ru-RU" sz="3200" i="1" dirty="0" err="1">
                <a:solidFill>
                  <a:srgbClr val="C00000"/>
                </a:solidFill>
              </a:rPr>
              <a:t>начинАть</a:t>
            </a:r>
            <a:r>
              <a:rPr lang="ru-RU" sz="3200" i="1" dirty="0">
                <a:solidFill>
                  <a:srgbClr val="C00000"/>
                </a:solidFill>
              </a:rPr>
              <a:t> — </a:t>
            </a:r>
            <a:r>
              <a:rPr lang="ru-RU" sz="3200" i="1" dirty="0" err="1">
                <a:solidFill>
                  <a:srgbClr val="C00000"/>
                </a:solidFill>
              </a:rPr>
              <a:t>начинАла</a:t>
            </a:r>
            <a:r>
              <a:rPr lang="ru-RU" sz="3200" i="1" dirty="0">
                <a:solidFill>
                  <a:srgbClr val="C00000"/>
                </a:solidFill>
              </a:rPr>
              <a:t>. </a:t>
            </a:r>
            <a:endParaRPr lang="ru-RU" sz="3200" dirty="0">
              <a:solidFill>
                <a:srgbClr val="C00000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effectLst/>
              </a:rPr>
              <a:t>Ударение в глаголах</a:t>
            </a:r>
            <a:br>
              <a:rPr lang="ru-RU" dirty="0">
                <a:effectLst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989341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674635"/>
          </a:xfrm>
        </p:spPr>
        <p:txBody>
          <a:bodyPr>
            <a:normAutofit/>
          </a:bodyPr>
          <a:lstStyle/>
          <a:p>
            <a:r>
              <a:rPr lang="ru-RU" sz="3200" dirty="0"/>
              <a:t>Вместе с тем группа употребительных глаголов подчиняется другому правилу: ударение в форме женского рода переходит на окончание, а в остальных формах остаётся на основе. </a:t>
            </a:r>
          </a:p>
          <a:p>
            <a:r>
              <a:rPr lang="ru-RU" sz="3200" dirty="0"/>
              <a:t>Это глаголы </a:t>
            </a:r>
            <a:r>
              <a:rPr lang="ru-RU" sz="3200" i="1" dirty="0">
                <a:solidFill>
                  <a:srgbClr val="C00000"/>
                </a:solidFill>
              </a:rPr>
              <a:t>брать. быть, взять, вить, врать, гнать, дать, ждать, жить, звать, лгать,</a:t>
            </a:r>
            <a:r>
              <a:rPr lang="ru-RU" sz="3200" i="1" baseline="-25000" dirty="0">
                <a:solidFill>
                  <a:srgbClr val="C00000"/>
                </a:solidFill>
              </a:rPr>
              <a:t> </a:t>
            </a:r>
            <a:r>
              <a:rPr lang="ru-RU" sz="3200" i="1" dirty="0">
                <a:solidFill>
                  <a:srgbClr val="C00000"/>
                </a:solidFill>
              </a:rPr>
              <a:t>лить, пить, рвать </a:t>
            </a:r>
            <a:r>
              <a:rPr lang="ru-RU" sz="3200" dirty="0">
                <a:solidFill>
                  <a:srgbClr val="C00000"/>
                </a:solidFill>
              </a:rPr>
              <a:t>и др. </a:t>
            </a:r>
          </a:p>
        </p:txBody>
      </p:sp>
    </p:spTree>
    <p:extLst>
      <p:ext uri="{BB962C8B-B14F-4D97-AF65-F5344CB8AC3E}">
        <p14:creationId xmlns:p14="http://schemas.microsoft.com/office/powerpoint/2010/main" val="27621655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Рекомендуется говорить: </a:t>
            </a:r>
            <a:r>
              <a:rPr lang="ru-RU" i="1" dirty="0"/>
              <a:t>жить </a:t>
            </a:r>
            <a:r>
              <a:rPr lang="ru-RU" dirty="0"/>
              <a:t>— </a:t>
            </a:r>
            <a:r>
              <a:rPr lang="ru-RU" i="1" dirty="0"/>
              <a:t>жил </a:t>
            </a:r>
            <a:r>
              <a:rPr lang="ru-RU" dirty="0"/>
              <a:t>— </a:t>
            </a:r>
            <a:r>
              <a:rPr lang="ru-RU" i="1" dirty="0" err="1"/>
              <a:t>жИло</a:t>
            </a:r>
            <a:r>
              <a:rPr lang="ru-RU" i="1" dirty="0"/>
              <a:t> — </a:t>
            </a:r>
            <a:r>
              <a:rPr lang="ru-RU" i="1" dirty="0" err="1"/>
              <a:t>жИли</a:t>
            </a:r>
            <a:r>
              <a:rPr lang="ru-RU" i="1" dirty="0"/>
              <a:t> </a:t>
            </a:r>
            <a:r>
              <a:rPr lang="ru-RU" dirty="0"/>
              <a:t>— </a:t>
            </a:r>
            <a:r>
              <a:rPr lang="ru-RU" i="1" dirty="0" err="1"/>
              <a:t>жилА</a:t>
            </a:r>
            <a:r>
              <a:rPr lang="ru-RU" i="1" dirty="0"/>
              <a:t>;   ждать </a:t>
            </a:r>
            <a:r>
              <a:rPr lang="ru-RU" dirty="0"/>
              <a:t>— </a:t>
            </a:r>
            <a:r>
              <a:rPr lang="ru-RU" i="1" dirty="0"/>
              <a:t>ждал </a:t>
            </a:r>
            <a:r>
              <a:rPr lang="ru-RU" dirty="0"/>
              <a:t>— </a:t>
            </a:r>
            <a:r>
              <a:rPr lang="ru-RU" i="1" dirty="0" err="1"/>
              <a:t>ждАло</a:t>
            </a:r>
            <a:r>
              <a:rPr lang="ru-RU" dirty="0"/>
              <a:t>— </a:t>
            </a:r>
            <a:r>
              <a:rPr lang="ru-RU" i="1" dirty="0" err="1"/>
              <a:t>ждАли</a:t>
            </a:r>
            <a:r>
              <a:rPr lang="ru-RU" i="1" dirty="0"/>
              <a:t> — </a:t>
            </a:r>
            <a:r>
              <a:rPr lang="ru-RU" i="1" dirty="0" err="1"/>
              <a:t>ждалА</a:t>
            </a:r>
            <a:r>
              <a:rPr lang="ru-RU" i="1" dirty="0"/>
              <a:t>; лить — лил </a:t>
            </a:r>
            <a:r>
              <a:rPr lang="ru-RU" dirty="0"/>
              <a:t>— </a:t>
            </a:r>
            <a:r>
              <a:rPr lang="ru-RU" i="1" dirty="0" err="1"/>
              <a:t>лИло</a:t>
            </a:r>
            <a:r>
              <a:rPr lang="ru-RU" i="1" dirty="0"/>
              <a:t> </a:t>
            </a:r>
            <a:r>
              <a:rPr lang="ru-RU" dirty="0"/>
              <a:t>— </a:t>
            </a:r>
            <a:r>
              <a:rPr lang="ru-RU" i="1" dirty="0" err="1"/>
              <a:t>лИли</a:t>
            </a:r>
            <a:r>
              <a:rPr lang="ru-RU" dirty="0"/>
              <a:t>— </a:t>
            </a:r>
            <a:r>
              <a:rPr lang="ru-RU" i="1" dirty="0" err="1"/>
              <a:t>лилА</a:t>
            </a:r>
            <a:r>
              <a:rPr lang="ru-RU" i="1" dirty="0"/>
              <a:t>.  </a:t>
            </a:r>
            <a:r>
              <a:rPr lang="ru-RU" dirty="0"/>
              <a:t>Так же произносятся и производные глаголы </a:t>
            </a:r>
            <a:r>
              <a:rPr lang="ru-RU" i="1" dirty="0"/>
              <a:t>(прожить, забрать, допить, пролить </a:t>
            </a:r>
            <a:r>
              <a:rPr lang="ru-RU" dirty="0"/>
              <a:t>и т. п.).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75465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674635"/>
          </a:xfrm>
        </p:spPr>
        <p:txBody>
          <a:bodyPr>
            <a:normAutofit/>
          </a:bodyPr>
          <a:lstStyle/>
          <a:p>
            <a:r>
              <a:rPr lang="ru-RU" sz="4000" dirty="0"/>
              <a:t>Исключение составляют слова с приставкой </a:t>
            </a:r>
            <a:r>
              <a:rPr lang="ru-RU" sz="4000" i="1" dirty="0"/>
              <a:t>вы-, </a:t>
            </a:r>
            <a:r>
              <a:rPr lang="ru-RU" sz="4000" dirty="0"/>
              <a:t>которая принимает ударение на себя: </a:t>
            </a:r>
            <a:r>
              <a:rPr lang="ru-RU" sz="4000" i="1" dirty="0" err="1"/>
              <a:t>вЫжить</a:t>
            </a:r>
            <a:r>
              <a:rPr lang="ru-RU" sz="4000" i="1" dirty="0"/>
              <a:t> </a:t>
            </a:r>
            <a:r>
              <a:rPr lang="ru-RU" sz="4000" dirty="0"/>
              <a:t>— </a:t>
            </a:r>
            <a:r>
              <a:rPr lang="ru-RU" sz="4000" i="1" dirty="0" err="1"/>
              <a:t>вЫжила</a:t>
            </a:r>
            <a:r>
              <a:rPr lang="ru-RU" sz="4000" i="1" dirty="0"/>
              <a:t>, </a:t>
            </a:r>
            <a:r>
              <a:rPr lang="ru-RU" sz="4000" i="1" dirty="0" err="1"/>
              <a:t>вЫлить</a:t>
            </a:r>
            <a:r>
              <a:rPr lang="ru-RU" sz="4000" i="1" dirty="0"/>
              <a:t> — </a:t>
            </a:r>
            <a:r>
              <a:rPr lang="ru-RU" sz="4000" i="1" dirty="0" err="1"/>
              <a:t>вЫлила</a:t>
            </a:r>
            <a:r>
              <a:rPr lang="ru-RU" sz="4000" i="1" dirty="0"/>
              <a:t>,  </a:t>
            </a:r>
            <a:r>
              <a:rPr lang="ru-RU" sz="4000" i="1" dirty="0" err="1"/>
              <a:t>вЫзвать</a:t>
            </a:r>
            <a:r>
              <a:rPr lang="ru-RU" sz="4000" i="1" dirty="0"/>
              <a:t> </a:t>
            </a:r>
            <a:r>
              <a:rPr lang="ru-RU" sz="4000" dirty="0"/>
              <a:t>— </a:t>
            </a:r>
            <a:r>
              <a:rPr lang="ru-RU" sz="4000" i="1" dirty="0" err="1"/>
              <a:t>вЫзвала</a:t>
            </a:r>
            <a:r>
              <a:rPr lang="ru-RU" sz="4000" i="1" dirty="0"/>
              <a:t>.</a:t>
            </a:r>
            <a:r>
              <a:rPr lang="ru-RU" sz="4000" b="1" dirty="0"/>
              <a:t> </a:t>
            </a:r>
            <a:endParaRPr lang="ru-RU" sz="4000" dirty="0"/>
          </a:p>
          <a:p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1218810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121</TotalTime>
  <Words>836</Words>
  <Application>Microsoft Office PowerPoint</Application>
  <PresentationFormat>Экран (4:3)</PresentationFormat>
  <Paragraphs>26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Открытая</vt:lpstr>
      <vt:lpstr>А 1.     ОРФОЭПИЧЕСКИЕ НОРМЫ. </vt:lpstr>
      <vt:lpstr>Ударение в именах прилагательных </vt:lpstr>
      <vt:lpstr>Презентация PowerPoint</vt:lpstr>
      <vt:lpstr>Презентация PowerPoint</vt:lpstr>
      <vt:lpstr>Презентация PowerPoint</vt:lpstr>
      <vt:lpstr>Ударение в глаголах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Ударение в некоторых причастиях и деепричастиях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Домашний компьютер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 1.     ОРФОЭПИЧЕСКИЕ НОРМЫ. </dc:title>
  <dc:creator>Анжела</dc:creator>
  <cp:lastModifiedBy>Анжела</cp:lastModifiedBy>
  <cp:revision>6</cp:revision>
  <dcterms:created xsi:type="dcterms:W3CDTF">2011-11-21T16:23:45Z</dcterms:created>
  <dcterms:modified xsi:type="dcterms:W3CDTF">2011-11-21T18:25:28Z</dcterms:modified>
</cp:coreProperties>
</file>