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89" r:id="rId2"/>
    <p:sldId id="315" r:id="rId3"/>
    <p:sldId id="316" r:id="rId4"/>
    <p:sldId id="310" r:id="rId5"/>
    <p:sldId id="318" r:id="rId6"/>
    <p:sldId id="319" r:id="rId7"/>
    <p:sldId id="320" r:id="rId8"/>
    <p:sldId id="285" r:id="rId9"/>
    <p:sldId id="287" r:id="rId10"/>
    <p:sldId id="311" r:id="rId11"/>
    <p:sldId id="312" r:id="rId12"/>
    <p:sldId id="317" r:id="rId13"/>
    <p:sldId id="321" r:id="rId14"/>
    <p:sldId id="258" r:id="rId15"/>
    <p:sldId id="323" r:id="rId16"/>
    <p:sldId id="278" r:id="rId17"/>
    <p:sldId id="297" r:id="rId18"/>
    <p:sldId id="300" r:id="rId19"/>
    <p:sldId id="322" r:id="rId20"/>
    <p:sldId id="309" r:id="rId21"/>
    <p:sldId id="282" r:id="rId22"/>
    <p:sldId id="280" r:id="rId23"/>
    <p:sldId id="32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8B8"/>
    <a:srgbClr val="0000FF"/>
    <a:srgbClr val="0F17B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0" autoAdjust="0"/>
    <p:restoredTop sz="94324" autoAdjust="0"/>
  </p:normalViewPr>
  <p:slideViewPr>
    <p:cSldViewPr>
      <p:cViewPr varScale="1">
        <p:scale>
          <a:sx n="72" d="100"/>
          <a:sy n="72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6F4BE-6DD8-48EB-AEC3-CF9A6E74D58F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D015A-4FD0-483E-AC34-20FADB4D3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EFCB-224F-40F0-9AF7-DEF158DFEFA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57920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-171400"/>
            <a:ext cx="10836696" cy="7029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 rot="10800000" flipV="1">
            <a:off x="1785918" y="2138098"/>
            <a:ext cx="65722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6600" b="1" i="1" u="none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2" name="Заголовок 41"/>
          <p:cNvSpPr>
            <a:spLocks noGrp="1"/>
          </p:cNvSpPr>
          <p:nvPr>
            <p:ph type="ctrTitle"/>
          </p:nvPr>
        </p:nvSpPr>
        <p:spPr>
          <a:xfrm>
            <a:off x="1643042" y="836712"/>
            <a:ext cx="6357982" cy="330666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Arno Pro Smbd" pitchFamily="18" charset="0"/>
              </a:rPr>
              <a:t>Употребление причастий и деепричастий в речи</a:t>
            </a:r>
            <a:r>
              <a:rPr lang="ru-RU" sz="5400" i="1" dirty="0" smtClean="0">
                <a:solidFill>
                  <a:srgbClr val="002060"/>
                </a:solidFill>
                <a:latin typeface="Arno Pro Smbd" pitchFamily="18" charset="0"/>
              </a:rPr>
              <a:t/>
            </a:r>
            <a:br>
              <a:rPr lang="ru-RU" sz="5400" i="1" dirty="0" smtClean="0">
                <a:solidFill>
                  <a:srgbClr val="002060"/>
                </a:solidFill>
                <a:latin typeface="Arno Pro Smbd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Arno Pro Smbd" pitchFamily="18" charset="0"/>
              </a:rPr>
              <a:t>6 класс</a:t>
            </a:r>
            <a:endParaRPr lang="ru-RU" sz="3600" i="1" dirty="0">
              <a:solidFill>
                <a:srgbClr val="002060"/>
              </a:solidFill>
              <a:latin typeface="Arno Pro Smbd" pitchFamily="18" charset="0"/>
            </a:endParaRPr>
          </a:p>
        </p:txBody>
      </p:sp>
      <p:sp>
        <p:nvSpPr>
          <p:cNvPr id="43" name="Подзаголовок 42"/>
          <p:cNvSpPr>
            <a:spLocks noGrp="1"/>
          </p:cNvSpPr>
          <p:nvPr>
            <p:ph type="subTitle" idx="1"/>
          </p:nvPr>
        </p:nvSpPr>
        <p:spPr>
          <a:xfrm>
            <a:off x="2214546" y="4286256"/>
            <a:ext cx="5557854" cy="11430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подготовила учитель Леонидова Е.Т.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ГБОУ школа №337 г. </a:t>
            </a:r>
            <a:r>
              <a:rPr lang="ru-RU" b="1" smtClean="0">
                <a:solidFill>
                  <a:srgbClr val="C00000"/>
                </a:solidFill>
              </a:rPr>
              <a:t>Санкт-Петербурга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4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werpoint-design-template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3574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Чем богаче язык выражениями и оборотами, тем лучше для искусного писателя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3933056"/>
            <a:ext cx="3394720" cy="2193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А.С.Пушкин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429000"/>
            <a:ext cx="3857652" cy="278608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owerpoint-design-template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Исследование текста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60" y="4895501"/>
            <a:ext cx="2432025" cy="134464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</p:spPr>
      </p:pic>
      <p:pic>
        <p:nvPicPr>
          <p:cNvPr id="8" name="Рисунок 7" descr="i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5000636"/>
            <a:ext cx="2267985" cy="129599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 descr="iCA6WYVX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919464"/>
            <a:ext cx="3240360" cy="24548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werpoint-design-template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Назовите автора и произведение. Определите стиль речи. Найдите метафоры и эпитеты. Подчеркните причастия и причастные обороты. Какова их роль в тексте?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1490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Но эти дни норда выманивали </a:t>
            </a:r>
            <a:r>
              <a:rPr lang="ru-RU" sz="2800" dirty="0" err="1" smtClean="0"/>
              <a:t>Лонгрена</a:t>
            </a:r>
            <a:r>
              <a:rPr lang="ru-RU" sz="2800" dirty="0" smtClean="0"/>
              <a:t> из его маленького тёплого дома чаще, чем солнце, забрасывающее в ясную погоду море покрывалами воздушного золота.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/>
              <a:t>Лонгрен</a:t>
            </a:r>
            <a:r>
              <a:rPr lang="ru-RU" sz="2800" dirty="0" smtClean="0"/>
              <a:t> выходил на мостик, настланный по длинным рядам свай, смотря, как обнажённое у берегов дно дымилось седой пеной, еле поспевающей за валами, грохочущий бег которых к чёрному горизонту наполнил пространство стадами фантастических гривастых существ, несущихся в свирепом отчаянии к далёкому утешению 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werpoint-design-template-f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79296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Но эти дни норда выманивали </a:t>
            </a:r>
            <a:r>
              <a:rPr lang="ru-RU" sz="2800" dirty="0" err="1" smtClean="0"/>
              <a:t>Лонгрена</a:t>
            </a:r>
            <a:r>
              <a:rPr lang="ru-RU" sz="2800" dirty="0" smtClean="0"/>
              <a:t> из его маленького тёплого дома чаще, чем </a:t>
            </a:r>
            <a:r>
              <a:rPr lang="ru-RU" sz="2800" dirty="0" smtClean="0">
                <a:solidFill>
                  <a:srgbClr val="00B050"/>
                </a:solidFill>
              </a:rPr>
              <a:t>солнце, </a:t>
            </a:r>
            <a:r>
              <a:rPr lang="ru-RU" sz="2800" dirty="0" smtClean="0">
                <a:solidFill>
                  <a:srgbClr val="C00000"/>
                </a:solidFill>
              </a:rPr>
              <a:t>забрасывающее в ясную погоду море покрывалами воздушного золота.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err="1" smtClean="0"/>
              <a:t>Лонгрен</a:t>
            </a:r>
            <a:r>
              <a:rPr lang="ru-RU" sz="2800" dirty="0" smtClean="0"/>
              <a:t> выходил на </a:t>
            </a:r>
            <a:r>
              <a:rPr lang="ru-RU" sz="2800" dirty="0" smtClean="0">
                <a:solidFill>
                  <a:srgbClr val="00B050"/>
                </a:solidFill>
              </a:rPr>
              <a:t>мостик, </a:t>
            </a:r>
            <a:r>
              <a:rPr lang="ru-RU" sz="2800" dirty="0" smtClean="0">
                <a:solidFill>
                  <a:srgbClr val="C00000"/>
                </a:solidFill>
              </a:rPr>
              <a:t>настланный по длинным рядам свай, </a:t>
            </a:r>
            <a:r>
              <a:rPr lang="ru-RU" sz="2800" dirty="0" smtClean="0"/>
              <a:t>смотря, как </a:t>
            </a:r>
            <a:r>
              <a:rPr lang="ru-RU" sz="2800" dirty="0" smtClean="0">
                <a:solidFill>
                  <a:srgbClr val="C00000"/>
                </a:solidFill>
              </a:rPr>
              <a:t>обнажённое у берегов </a:t>
            </a:r>
            <a:r>
              <a:rPr lang="ru-RU" sz="2800" dirty="0" smtClean="0">
                <a:solidFill>
                  <a:srgbClr val="00B050"/>
                </a:solidFill>
              </a:rPr>
              <a:t>дно</a:t>
            </a:r>
            <a:r>
              <a:rPr lang="ru-RU" sz="2800" dirty="0" smtClean="0"/>
              <a:t> дымилось седой </a:t>
            </a:r>
            <a:r>
              <a:rPr lang="ru-RU" sz="2800" dirty="0" smtClean="0">
                <a:solidFill>
                  <a:srgbClr val="00B050"/>
                </a:solidFill>
              </a:rPr>
              <a:t>пеной, </a:t>
            </a:r>
            <a:r>
              <a:rPr lang="ru-RU" sz="2800" dirty="0" smtClean="0">
                <a:solidFill>
                  <a:srgbClr val="C00000"/>
                </a:solidFill>
              </a:rPr>
              <a:t>еле поспевающей за валами,</a:t>
            </a:r>
            <a:r>
              <a:rPr lang="ru-RU" sz="2800" dirty="0" smtClean="0"/>
              <a:t> грохоч</a:t>
            </a:r>
            <a:r>
              <a:rPr lang="ru-RU" sz="2800" dirty="0" smtClean="0">
                <a:solidFill>
                  <a:srgbClr val="C00000"/>
                </a:solidFill>
              </a:rPr>
              <a:t>ущ</a:t>
            </a:r>
            <a:r>
              <a:rPr lang="ru-RU" sz="2800" dirty="0" smtClean="0"/>
              <a:t>ий </a:t>
            </a:r>
            <a:r>
              <a:rPr lang="ru-RU" sz="2800" dirty="0" smtClean="0">
                <a:solidFill>
                  <a:srgbClr val="00B050"/>
                </a:solidFill>
              </a:rPr>
              <a:t>бег</a:t>
            </a:r>
            <a:r>
              <a:rPr lang="ru-RU" sz="2800" dirty="0" smtClean="0"/>
              <a:t> которых к чёрному горизонту наполнил пространство стадами фантастических гривастых </a:t>
            </a:r>
            <a:r>
              <a:rPr lang="ru-RU" sz="2800" dirty="0" smtClean="0">
                <a:solidFill>
                  <a:srgbClr val="00B050"/>
                </a:solidFill>
              </a:rPr>
              <a:t>существ, </a:t>
            </a:r>
            <a:r>
              <a:rPr lang="ru-RU" sz="2800" dirty="0" smtClean="0">
                <a:solidFill>
                  <a:srgbClr val="C00000"/>
                </a:solidFill>
              </a:rPr>
              <a:t>несущихся в свирепом отчаянии к далёкому утешению 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Умножение 5"/>
          <p:cNvSpPr/>
          <p:nvPr/>
        </p:nvSpPr>
        <p:spPr>
          <a:xfrm>
            <a:off x="7715272" y="785794"/>
            <a:ext cx="357190" cy="2857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5000628" y="2071678"/>
            <a:ext cx="357190" cy="2857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Умножение 7"/>
          <p:cNvSpPr/>
          <p:nvPr/>
        </p:nvSpPr>
        <p:spPr>
          <a:xfrm>
            <a:off x="3071802" y="2928934"/>
            <a:ext cx="357190" cy="285752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6929454" y="2928934"/>
            <a:ext cx="357190" cy="2857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3571868" y="4572008"/>
            <a:ext cx="357190" cy="2857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0009-026-Grin-Alye-paru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57166"/>
            <a:ext cx="4929222" cy="56436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222"/>
            <a:ext cx="9144000" cy="682777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34481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 1. Образуйте причастия от глаголов в скобках.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2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</a:rPr>
              <a:t>Объясните постановку знаков препинания при обособленных членах предложения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3. </a:t>
            </a:r>
            <a:r>
              <a:rPr lang="ru-RU" sz="2000" b="1" dirty="0" smtClean="0">
                <a:solidFill>
                  <a:srgbClr val="C00000"/>
                </a:solidFill>
              </a:rPr>
              <a:t>Найдите примеры эпитетов, олицетворений , метафор.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43608" y="2276872"/>
            <a:ext cx="7272808" cy="43204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Море, огромное, лениво </a:t>
            </a:r>
            <a:r>
              <a:rPr lang="ru-RU" dirty="0" smtClean="0">
                <a:solidFill>
                  <a:srgbClr val="C00000"/>
                </a:solidFill>
              </a:rPr>
              <a:t>(вздыхать) </a:t>
            </a:r>
            <a:r>
              <a:rPr lang="ru-RU" dirty="0" smtClean="0">
                <a:solidFill>
                  <a:srgbClr val="0000FF"/>
                </a:solidFill>
              </a:rPr>
              <a:t>у берега, - уснуло и неподвижно в дали, </a:t>
            </a:r>
            <a:r>
              <a:rPr lang="ru-RU" dirty="0" smtClean="0">
                <a:solidFill>
                  <a:srgbClr val="C00000"/>
                </a:solidFill>
              </a:rPr>
              <a:t>(облить) </a:t>
            </a:r>
            <a:r>
              <a:rPr lang="ru-RU" dirty="0" smtClean="0">
                <a:solidFill>
                  <a:srgbClr val="0000FF"/>
                </a:solidFill>
              </a:rPr>
              <a:t>голубым сиянием луны. Мягкое и серебристое, оно слилось там с синим южным небом и крепко спит, отражая в себе прозрачную ткань перистых облаков, неподвижных и не </a:t>
            </a:r>
            <a:r>
              <a:rPr lang="ru-RU" dirty="0" smtClean="0">
                <a:solidFill>
                  <a:srgbClr val="C00000"/>
                </a:solidFill>
              </a:rPr>
              <a:t>(скрывать) </a:t>
            </a:r>
            <a:r>
              <a:rPr lang="ru-RU" dirty="0" smtClean="0">
                <a:solidFill>
                  <a:srgbClr val="0000FF"/>
                </a:solidFill>
              </a:rPr>
              <a:t>собою золотых узоров звёзд.</a:t>
            </a:r>
          </a:p>
          <a:p>
            <a:pPr algn="r">
              <a:buNone/>
            </a:pPr>
            <a:r>
              <a:rPr lang="ru-RU" dirty="0" smtClean="0"/>
              <a:t>(М.Горький)</a:t>
            </a:r>
            <a:endParaRPr lang="ru-RU" dirty="0"/>
          </a:p>
        </p:txBody>
      </p:sp>
      <p:pic>
        <p:nvPicPr>
          <p:cNvPr id="5" name="Рисунок 4" descr="iCA6WYV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638">
            <a:off x="7220682" y="1178342"/>
            <a:ext cx="1885950" cy="13424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808c0fa9a5fbd45dd28a974304357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6"/>
            <a:ext cx="7056784" cy="48245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Море, </a:t>
            </a:r>
            <a:r>
              <a:rPr lang="ru-RU" b="1" dirty="0" smtClean="0">
                <a:solidFill>
                  <a:srgbClr val="92D050"/>
                </a:solidFill>
              </a:rPr>
              <a:t>/огромное, лениво </a:t>
            </a:r>
            <a:r>
              <a:rPr lang="ru-RU" b="1" dirty="0" smtClean="0">
                <a:solidFill>
                  <a:schemeClr val="bg1"/>
                </a:solidFill>
              </a:rPr>
              <a:t>вздыхающее</a:t>
            </a:r>
            <a:r>
              <a:rPr lang="ru-RU" b="1" dirty="0" smtClean="0">
                <a:solidFill>
                  <a:srgbClr val="92D050"/>
                </a:solidFill>
              </a:rPr>
              <a:t> у берега/, </a:t>
            </a:r>
            <a:r>
              <a:rPr lang="ru-RU" b="1" dirty="0" smtClean="0">
                <a:solidFill>
                  <a:srgbClr val="FFC000"/>
                </a:solidFill>
              </a:rPr>
              <a:t>- уснуло и неподвижно в дали, </a:t>
            </a:r>
            <a:r>
              <a:rPr lang="ru-RU" b="1" dirty="0" smtClean="0">
                <a:solidFill>
                  <a:srgbClr val="92D050"/>
                </a:solidFill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облитой </a:t>
            </a:r>
            <a:r>
              <a:rPr lang="ru-RU" b="1" dirty="0" smtClean="0">
                <a:solidFill>
                  <a:srgbClr val="92D050"/>
                </a:solidFill>
              </a:rPr>
              <a:t>голубым сиянием луны/. </a:t>
            </a:r>
            <a:r>
              <a:rPr lang="ru-RU" b="1" dirty="0" smtClean="0">
                <a:solidFill>
                  <a:srgbClr val="FFC000"/>
                </a:solidFill>
              </a:rPr>
              <a:t>Мягкое и серебристое, оно слилось там с синим южным небом и крепко спит, отражая в себе прозрачную ткань перистых облаков</a:t>
            </a:r>
            <a:r>
              <a:rPr lang="ru-RU" b="1" dirty="0" smtClean="0">
                <a:solidFill>
                  <a:srgbClr val="92D050"/>
                </a:solidFill>
              </a:rPr>
              <a:t>, /неподвижных и не </a:t>
            </a:r>
            <a:r>
              <a:rPr lang="ru-RU" b="1" dirty="0" smtClean="0">
                <a:solidFill>
                  <a:schemeClr val="bg1"/>
                </a:solidFill>
              </a:rPr>
              <a:t>скрывающих</a:t>
            </a:r>
            <a:r>
              <a:rPr lang="ru-RU" b="1" dirty="0" smtClean="0">
                <a:solidFill>
                  <a:srgbClr val="92D050"/>
                </a:solidFill>
              </a:rPr>
              <a:t> собою золотых узоров звёзд/.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88640"/>
            <a:ext cx="4824536" cy="12961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Ключ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5"/>
            <a:ext cx="9144000" cy="6885385"/>
          </a:xfrm>
          <a:prstGeom prst="rect">
            <a:avLst/>
          </a:prstGeom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7948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Исправьте ошибки в употреблении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деепричастий</a:t>
            </a:r>
            <a:r>
              <a:rPr lang="ru-RU" sz="3800" b="1" dirty="0">
                <a:solidFill>
                  <a:srgbClr val="000000"/>
                </a:solidFill>
              </a:rPr>
              <a:t/>
            </a:r>
            <a:br>
              <a:rPr lang="ru-RU" sz="3800" b="1" dirty="0">
                <a:solidFill>
                  <a:srgbClr val="000000"/>
                </a:solidFill>
              </a:rPr>
            </a:br>
            <a:endParaRPr lang="ru-RU" sz="3800" b="1" dirty="0">
              <a:solidFill>
                <a:srgbClr val="0000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rgbClr val="2E08B8"/>
                </a:solidFill>
              </a:rPr>
              <a:t>Раздвинув кусты шиповника</a:t>
            </a:r>
            <a:r>
              <a:rPr lang="ru-RU" sz="3600" b="1" i="1" dirty="0" smtClean="0"/>
              <a:t>, виднеется старинный </a:t>
            </a:r>
            <a:r>
              <a:rPr lang="ru-RU" sz="3600" b="1" i="1" dirty="0" smtClean="0">
                <a:solidFill>
                  <a:srgbClr val="2E08B8"/>
                </a:solidFill>
              </a:rPr>
              <a:t>дом</a:t>
            </a:r>
            <a:r>
              <a:rPr lang="ru-RU" sz="3600" b="1" i="1" dirty="0" smtClean="0"/>
              <a:t>.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Мальчик</a:t>
            </a:r>
            <a:r>
              <a:rPr lang="ru-RU" sz="3600" b="1" i="1" dirty="0" smtClean="0"/>
              <a:t> гладил пёсика по спине, </a:t>
            </a:r>
            <a:r>
              <a:rPr lang="ru-RU" sz="3600" b="1" i="1" dirty="0" smtClean="0">
                <a:solidFill>
                  <a:srgbClr val="C00000"/>
                </a:solidFill>
              </a:rPr>
              <a:t>виляя хвостом</a:t>
            </a:r>
            <a:r>
              <a:rPr lang="ru-RU" sz="3600" b="1" i="1" dirty="0" smtClean="0"/>
              <a:t>.</a:t>
            </a:r>
          </a:p>
          <a:p>
            <a:r>
              <a:rPr lang="ru-RU" sz="3600" b="1" i="1" dirty="0" smtClean="0">
                <a:solidFill>
                  <a:srgbClr val="0000FF"/>
                </a:solidFill>
              </a:rPr>
              <a:t>Наловив рыбу</a:t>
            </a:r>
            <a:r>
              <a:rPr lang="ru-RU" sz="3600" b="1" i="1" dirty="0" smtClean="0"/>
              <a:t>, у нас кончились </a:t>
            </a:r>
            <a:r>
              <a:rPr lang="ru-RU" sz="3600" b="1" i="1" dirty="0" smtClean="0">
                <a:solidFill>
                  <a:srgbClr val="0000FF"/>
                </a:solidFill>
              </a:rPr>
              <a:t>червяки</a:t>
            </a:r>
            <a:r>
              <a:rPr lang="ru-RU" sz="3600" b="1" i="1" dirty="0" smtClean="0"/>
              <a:t>.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Подъехав к платформе, собаки </a:t>
            </a:r>
            <a:r>
              <a:rPr lang="ru-RU" sz="3600" b="1" i="1" dirty="0" smtClean="0"/>
              <a:t>встретили нас дружным лаем.</a:t>
            </a:r>
            <a:endParaRPr lang="ru-RU" sz="3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222"/>
            <a:ext cx="9144000" cy="6827778"/>
          </a:xfrm>
          <a:prstGeom prst="rect">
            <a:avLst/>
          </a:prstGeom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1217611" y="982703"/>
            <a:ext cx="7699375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u="none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3600" b="1" u="none" dirty="0"/>
              <a:t> </a:t>
            </a:r>
          </a:p>
          <a:p>
            <a:endParaRPr lang="ru-RU" sz="1800" u="none" dirty="0">
              <a:solidFill>
                <a:schemeClr val="tx2"/>
              </a:solidFill>
            </a:endParaRPr>
          </a:p>
          <a:p>
            <a:r>
              <a:rPr lang="ru-RU" sz="3600" b="1" u="none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sz="3600" b="1" u="none" dirty="0"/>
          </a:p>
        </p:txBody>
      </p:sp>
      <p:sp>
        <p:nvSpPr>
          <p:cNvPr id="61" name="Содержимое 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 раздвинутыми кустами шиповника виднеется старинный дом.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Мальчик гладил по спине пёсика, вилявшего хвостом.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После того, как мы наловили рыбу, у нас кончились червяки.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Когда мы подъезжали к платформе, собаки встретили нас дружным лаем.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79712" y="332656"/>
            <a:ext cx="4896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КЛЮЧ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8"/>
            <a:ext cx="9144000" cy="6858048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192882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Выберите грамматически правильное продолжение предложения :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Анализируя состав слова,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i="1" dirty="0" smtClean="0"/>
              <a:t>У меня возник вопрос.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i="1" dirty="0" smtClean="0"/>
              <a:t>Укажите его морфемы.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i="1" dirty="0" smtClean="0"/>
              <a:t>Мне поставили «отлично».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i="1" dirty="0" smtClean="0"/>
              <a:t>Часто не указывается основа.</a:t>
            </a:r>
            <a:endParaRPr lang="ru-RU" sz="3600" b="1" i="1" dirty="0"/>
          </a:p>
        </p:txBody>
      </p:sp>
      <p:pic>
        <p:nvPicPr>
          <p:cNvPr id="8" name="Рисунок 7" descr="tmpbCjY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571744"/>
            <a:ext cx="1985964" cy="392907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19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19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Выберите грамматически правильное продолжение предложения: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464496"/>
          </a:xfrm>
        </p:spPr>
        <p:txBody>
          <a:bodyPr>
            <a:normAutofit fontScale="92500"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Закрыв книгу,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solidFill>
                  <a:srgbClr val="0000FF"/>
                </a:solidFill>
              </a:rPr>
              <a:t>Герои надолго остаются в нашей памяти.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solidFill>
                  <a:srgbClr val="002060"/>
                </a:solidFill>
              </a:rPr>
              <a:t>Обдумывается прочитанное.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solidFill>
                  <a:srgbClr val="0000FF"/>
                </a:solidFill>
              </a:rPr>
              <a:t>Постарайтесь представить её героев.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У меня возникло желание перечитать её.</a:t>
            </a:r>
          </a:p>
          <a:p>
            <a:pPr marL="742950" indent="-742950">
              <a:buFont typeface="+mj-lt"/>
              <a:buAutoNum type="arabicPeriod"/>
            </a:pPr>
            <a:endParaRPr lang="ru-RU" sz="4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19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19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248471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Нет слова, которое было бы так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замашисто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бойко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так вырывалось бы из-под самого сердца, так бы кипело и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животрепетало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как метко сказанное русское слово</a:t>
            </a:r>
            <a:r>
              <a:rPr lang="ru-RU" sz="4000" b="1" i="1" dirty="0" smtClean="0">
                <a:latin typeface="Arial Black" pitchFamily="34" charset="0"/>
              </a:rPr>
              <a:t>.</a:t>
            </a:r>
            <a:endParaRPr lang="ru-RU" sz="4000" b="1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4941168"/>
            <a:ext cx="2357454" cy="697632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Н.В.Гоголь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007-013-Reshenie-problem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833156"/>
            <a:ext cx="2520280" cy="176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224508" flipV="1">
            <a:off x="2210931" y="-872394"/>
            <a:ext cx="5572164" cy="285776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329642" cy="457203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Эти глагольные формы необходимы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для яркого, красочного описания природы;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для выразительности описания чувств, переживаний людей и живых существ;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делают текст динамичным, выразительным,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более точным и ёмким.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 rot="10800000" flipV="1">
            <a:off x="1428728" y="881694"/>
            <a:ext cx="63579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u="none" dirty="0" smtClean="0">
                <a:solidFill>
                  <a:srgbClr val="C00000"/>
                </a:solidFill>
                <a:latin typeface="Monotype Corsiva" pitchFamily="66" charset="0"/>
              </a:rPr>
              <a:t>Вывод: </a:t>
            </a:r>
          </a:p>
          <a:p>
            <a:r>
              <a:rPr lang="ru-RU" sz="3200" b="1" i="1" u="sng" dirty="0" smtClean="0">
                <a:solidFill>
                  <a:srgbClr val="C00000"/>
                </a:solidFill>
                <a:latin typeface="Monotype Corsiva" pitchFamily="66" charset="0"/>
              </a:rPr>
              <a:t>роль причастия и деепричастия в речи</a:t>
            </a:r>
            <a:endParaRPr lang="ru-RU" sz="3200" b="1" i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 rot="10800000" flipV="1">
            <a:off x="1428728" y="1071546"/>
            <a:ext cx="5788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 u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Подведём итоги</a:t>
            </a:r>
            <a:endParaRPr lang="ru-RU" sz="6000" b="1" i="1" u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1217613" y="838200"/>
            <a:ext cx="7699375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u="none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3600" b="1" u="none" dirty="0"/>
              <a:t> </a:t>
            </a:r>
          </a:p>
          <a:p>
            <a:endParaRPr lang="ru-RU" sz="1800" u="none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3600" b="1" u="none" dirty="0">
                <a:solidFill>
                  <a:schemeClr val="tx2"/>
                </a:solidFill>
              </a:rPr>
              <a:t>  </a:t>
            </a:r>
            <a:r>
              <a:rPr lang="ru-RU" sz="3600" b="1" u="none" dirty="0">
                <a:solidFill>
                  <a:schemeClr val="accent1">
                    <a:lumMod val="50000"/>
                  </a:schemeClr>
                </a:solidFill>
              </a:rPr>
              <a:t>Самым интересным на уроке для меня было…</a:t>
            </a:r>
          </a:p>
          <a:p>
            <a:pPr>
              <a:buFontTx/>
              <a:buChar char="•"/>
            </a:pPr>
            <a:r>
              <a:rPr lang="ru-RU" sz="3600" b="1" u="none" dirty="0">
                <a:solidFill>
                  <a:schemeClr val="accent1">
                    <a:lumMod val="50000"/>
                  </a:schemeClr>
                </a:solidFill>
              </a:rPr>
              <a:t>  Для меня оказалось трудным и сложным…</a:t>
            </a:r>
          </a:p>
          <a:p>
            <a:pPr>
              <a:buFontTx/>
              <a:buChar char="•"/>
            </a:pPr>
            <a:r>
              <a:rPr lang="ru-RU" sz="3600" b="1" u="none" dirty="0">
                <a:solidFill>
                  <a:schemeClr val="accent1">
                    <a:lumMod val="50000"/>
                  </a:schemeClr>
                </a:solidFill>
              </a:rPr>
              <a:t>  Я был(а) бы рад(а)…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sz="3600" b="1" u="none" dirty="0"/>
          </a:p>
        </p:txBody>
      </p:sp>
      <p:pic>
        <p:nvPicPr>
          <p:cNvPr id="43" name="Рисунок 42" descr="iCA5RCSM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286256"/>
            <a:ext cx="1933575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48"/>
          </a:xfrm>
          <a:prstGeom prst="rect">
            <a:avLst/>
          </a:prstGeom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 rot="10800000" flipV="1">
            <a:off x="1428726" y="597136"/>
            <a:ext cx="5788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u="none" dirty="0">
                <a:solidFill>
                  <a:srgbClr val="C00000"/>
                </a:solidFill>
                <a:latin typeface="Monotype Corsiva" pitchFamily="66" charset="0"/>
              </a:rPr>
              <a:t>Домашнее </a:t>
            </a:r>
            <a:r>
              <a:rPr lang="ru-RU" sz="6000" u="none" dirty="0" smtClean="0">
                <a:solidFill>
                  <a:srgbClr val="C00000"/>
                </a:solidFill>
                <a:latin typeface="Monotype Corsiva" pitchFamily="66" charset="0"/>
              </a:rPr>
              <a:t>задание:</a:t>
            </a:r>
            <a:endParaRPr lang="ru-RU" sz="6000" u="none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785780" y="1175015"/>
            <a:ext cx="7699375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u="none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3600" b="1" u="none" dirty="0"/>
              <a:t> </a:t>
            </a:r>
          </a:p>
          <a:p>
            <a:endParaRPr lang="ru-RU" sz="1800" u="none" dirty="0">
              <a:solidFill>
                <a:schemeClr val="tx2"/>
              </a:solidFill>
            </a:endParaRPr>
          </a:p>
          <a:p>
            <a:pPr algn="just"/>
            <a:r>
              <a:rPr lang="ru-RU" sz="3600" b="1" i="1" u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ru-RU" sz="3600" b="1" i="1" u="none" dirty="0" smtClean="0">
                <a:solidFill>
                  <a:schemeClr val="accent1">
                    <a:lumMod val="50000"/>
                  </a:schemeClr>
                </a:solidFill>
              </a:rPr>
              <a:t>писать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 сочинение – миниатюру</a:t>
            </a:r>
          </a:p>
          <a:p>
            <a:pPr algn="just"/>
            <a:r>
              <a:rPr lang="ru-RU" sz="3600" b="1" i="1" dirty="0" smtClean="0">
                <a:solidFill>
                  <a:srgbClr val="FF0000"/>
                </a:solidFill>
              </a:rPr>
              <a:t>«Роль причастий и деепричастий в речи».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sz="3600" b="1" u="none" dirty="0"/>
          </a:p>
        </p:txBody>
      </p:sp>
      <p:pic>
        <p:nvPicPr>
          <p:cNvPr id="43" name="Рисунок 42" descr="iCA5RCSM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143380"/>
            <a:ext cx="2891810" cy="1714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51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052736"/>
            <a:ext cx="7632848" cy="51125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2E08B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rgbClr val="2E08B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31b73af89d1a8438836c73200f679a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08920"/>
            <a:ext cx="1876425" cy="15525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Цели урока: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b="1" i="1" dirty="0" smtClean="0"/>
              <a:t>Формировать </a:t>
            </a:r>
            <a:r>
              <a:rPr lang="ru-RU" b="1" i="1" dirty="0" smtClean="0">
                <a:solidFill>
                  <a:srgbClr val="C00000"/>
                </a:solidFill>
              </a:rPr>
              <a:t>умение определять роль </a:t>
            </a:r>
            <a:r>
              <a:rPr lang="ru-RU" b="1" i="1" dirty="0" smtClean="0"/>
              <a:t>причастий и деепричастий в речи;</a:t>
            </a:r>
          </a:p>
          <a:p>
            <a:pPr marL="514350" indent="-514350"/>
            <a:r>
              <a:rPr lang="ru-RU" b="1" i="1" dirty="0" smtClean="0">
                <a:solidFill>
                  <a:srgbClr val="00B050"/>
                </a:solidFill>
              </a:rPr>
              <a:t>Формировать</a:t>
            </a:r>
            <a:r>
              <a:rPr lang="ru-RU" b="1" i="1" dirty="0" smtClean="0">
                <a:solidFill>
                  <a:srgbClr val="C00000"/>
                </a:solidFill>
              </a:rPr>
              <a:t> умение правильно употреблять </a:t>
            </a:r>
            <a:r>
              <a:rPr lang="ru-RU" b="1" i="1" dirty="0" smtClean="0">
                <a:solidFill>
                  <a:srgbClr val="00B050"/>
                </a:solidFill>
              </a:rPr>
              <a:t>причастия и деепричастия в книжной и разговорной речи;</a:t>
            </a:r>
          </a:p>
          <a:p>
            <a:pPr marL="514350" indent="-514350"/>
            <a:r>
              <a:rPr lang="ru-RU" b="1" i="1" dirty="0" smtClean="0"/>
              <a:t>Повторить правописание причастий и деепричастий.</a:t>
            </a:r>
          </a:p>
          <a:p>
            <a:pPr marL="514350" indent="-514350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Найдите словосочетания с причастиями: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Танцующая пара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Потерянный вид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Бегающие дети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Растаявший снег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Потерянный платок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Бегающие глаза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Открытое окно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Шуршащие листья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</a:rPr>
              <a:t>Танцующая походка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Причастия, встречающиеся в названиях книг, запишите в 2 колонки: </a:t>
            </a:r>
            <a:r>
              <a:rPr lang="ru-RU" sz="3200" b="1" dirty="0" smtClean="0">
                <a:solidFill>
                  <a:srgbClr val="C00000"/>
                </a:solidFill>
              </a:rPr>
              <a:t>действительные  и  страдательные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/>
          <a:lstStyle/>
          <a:p>
            <a:r>
              <a:rPr lang="ru-RU" b="1" dirty="0" smtClean="0">
                <a:solidFill>
                  <a:srgbClr val="2E08B8"/>
                </a:solidFill>
              </a:rPr>
              <a:t>«</a:t>
            </a:r>
            <a:r>
              <a:rPr lang="ru-RU" b="1" dirty="0" err="1" smtClean="0">
                <a:solidFill>
                  <a:srgbClr val="2E08B8"/>
                </a:solidFill>
              </a:rPr>
              <a:t>Унесё</a:t>
            </a:r>
            <a:r>
              <a:rPr lang="ru-RU" b="1" dirty="0" smtClean="0">
                <a:solidFill>
                  <a:srgbClr val="2E08B8"/>
                </a:solidFill>
              </a:rPr>
              <a:t>(</a:t>
            </a:r>
            <a:r>
              <a:rPr lang="ru-RU" b="1" dirty="0" err="1" smtClean="0">
                <a:solidFill>
                  <a:srgbClr val="2E08B8"/>
                </a:solidFill>
              </a:rPr>
              <a:t>н,нн</a:t>
            </a:r>
            <a:r>
              <a:rPr lang="ru-RU" b="1" dirty="0" smtClean="0">
                <a:solidFill>
                  <a:srgbClr val="2E08B8"/>
                </a:solidFill>
              </a:rPr>
              <a:t>)</a:t>
            </a:r>
            <a:r>
              <a:rPr lang="ru-RU" b="1" dirty="0" err="1" smtClean="0">
                <a:solidFill>
                  <a:srgbClr val="2E08B8"/>
                </a:solidFill>
              </a:rPr>
              <a:t>ые</a:t>
            </a:r>
            <a:r>
              <a:rPr lang="ru-RU" b="1" dirty="0" smtClean="0">
                <a:solidFill>
                  <a:srgbClr val="2E08B8"/>
                </a:solidFill>
              </a:rPr>
              <a:t> ветром»</a:t>
            </a:r>
          </a:p>
          <a:p>
            <a:r>
              <a:rPr lang="ru-RU" b="1" dirty="0" smtClean="0"/>
              <a:t>«Поющие в терновнике»</a:t>
            </a:r>
            <a:endParaRPr lang="en-US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«Бегущая по волнам»</a:t>
            </a:r>
          </a:p>
          <a:p>
            <a:r>
              <a:rPr lang="ru-RU" b="1" dirty="0" smtClean="0"/>
              <a:t>«Блистающий мир»</a:t>
            </a:r>
          </a:p>
          <a:p>
            <a:r>
              <a:rPr lang="ru-RU" b="1" dirty="0" smtClean="0">
                <a:solidFill>
                  <a:srgbClr val="2E08B8"/>
                </a:solidFill>
              </a:rPr>
              <a:t>«</a:t>
            </a:r>
            <a:r>
              <a:rPr lang="ru-RU" b="1" dirty="0" err="1" smtClean="0">
                <a:solidFill>
                  <a:srgbClr val="2E08B8"/>
                </a:solidFill>
              </a:rPr>
              <a:t>Отверже</a:t>
            </a:r>
            <a:r>
              <a:rPr lang="ru-RU" b="1" dirty="0" smtClean="0">
                <a:solidFill>
                  <a:srgbClr val="2E08B8"/>
                </a:solidFill>
              </a:rPr>
              <a:t>(</a:t>
            </a:r>
            <a:r>
              <a:rPr lang="ru-RU" b="1" dirty="0" err="1" smtClean="0">
                <a:solidFill>
                  <a:srgbClr val="2E08B8"/>
                </a:solidFill>
              </a:rPr>
              <a:t>н,нн</a:t>
            </a:r>
            <a:r>
              <a:rPr lang="ru-RU" b="1" dirty="0" smtClean="0">
                <a:solidFill>
                  <a:srgbClr val="2E08B8"/>
                </a:solidFill>
              </a:rPr>
              <a:t>)</a:t>
            </a:r>
            <a:r>
              <a:rPr lang="ru-RU" b="1" dirty="0" err="1" smtClean="0">
                <a:solidFill>
                  <a:srgbClr val="2E08B8"/>
                </a:solidFill>
              </a:rPr>
              <a:t>ые</a:t>
            </a:r>
            <a:r>
              <a:rPr lang="ru-RU" b="1" dirty="0" smtClean="0">
                <a:solidFill>
                  <a:srgbClr val="2E08B8"/>
                </a:solidFill>
              </a:rPr>
              <a:t>»</a:t>
            </a:r>
          </a:p>
          <a:p>
            <a:r>
              <a:rPr lang="ru-RU" b="1" dirty="0" smtClean="0"/>
              <a:t>«Открытая книга»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Утраче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н,нн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r>
              <a:rPr lang="ru-RU" b="1" dirty="0" err="1" smtClean="0">
                <a:solidFill>
                  <a:srgbClr val="C00000"/>
                </a:solidFill>
              </a:rPr>
              <a:t>ые</a:t>
            </a:r>
            <a:r>
              <a:rPr lang="ru-RU" b="1" dirty="0" smtClean="0">
                <a:solidFill>
                  <a:srgbClr val="C00000"/>
                </a:solidFill>
              </a:rPr>
              <a:t> иллюзии»</a:t>
            </a:r>
          </a:p>
          <a:p>
            <a:r>
              <a:rPr lang="ru-RU" b="1" dirty="0" smtClean="0">
                <a:solidFill>
                  <a:srgbClr val="2E08B8"/>
                </a:solidFill>
              </a:rPr>
              <a:t>«Пылающий остров»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VOZRASTNAJA-PSIKHOLOGIJA-Metodicheskoe-posob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957"/>
            <a:ext cx="9144000" cy="6836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511288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0F17B1"/>
                </a:solidFill>
              </a:rPr>
              <a:t>Проверьте себя:</a:t>
            </a:r>
            <a:endParaRPr lang="ru-RU" b="1" i="1" u="sng" dirty="0">
              <a:solidFill>
                <a:srgbClr val="0F17B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Действительные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«По</a:t>
            </a:r>
            <a:r>
              <a:rPr lang="ru-RU" b="1" dirty="0" smtClean="0">
                <a:solidFill>
                  <a:srgbClr val="FF0000"/>
                </a:solidFill>
              </a:rPr>
              <a:t>ющ</a:t>
            </a:r>
            <a:r>
              <a:rPr lang="ru-RU" b="1" dirty="0" smtClean="0">
                <a:solidFill>
                  <a:srgbClr val="002060"/>
                </a:solidFill>
              </a:rPr>
              <a:t>ие в терновнике»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«Бег</a:t>
            </a:r>
            <a:r>
              <a:rPr lang="ru-RU" b="1" dirty="0" smtClean="0">
                <a:solidFill>
                  <a:srgbClr val="FF0000"/>
                </a:solidFill>
              </a:rPr>
              <a:t>ущ</a:t>
            </a:r>
            <a:r>
              <a:rPr lang="ru-RU" b="1" dirty="0" smtClean="0">
                <a:solidFill>
                  <a:srgbClr val="002060"/>
                </a:solidFill>
              </a:rPr>
              <a:t>ая по волнам»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«Блиста</a:t>
            </a:r>
            <a:r>
              <a:rPr lang="ru-RU" b="1" dirty="0" smtClean="0">
                <a:solidFill>
                  <a:srgbClr val="FF0000"/>
                </a:solidFill>
              </a:rPr>
              <a:t>ющ</a:t>
            </a:r>
            <a:r>
              <a:rPr lang="ru-RU" b="1" dirty="0" smtClean="0">
                <a:solidFill>
                  <a:srgbClr val="002060"/>
                </a:solidFill>
              </a:rPr>
              <a:t>ий мир»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«Пыла</a:t>
            </a:r>
            <a:r>
              <a:rPr lang="ru-RU" b="1" dirty="0" smtClean="0">
                <a:solidFill>
                  <a:srgbClr val="FF0000"/>
                </a:solidFill>
              </a:rPr>
              <a:t>ющ</a:t>
            </a:r>
            <a:r>
              <a:rPr lang="ru-RU" b="1" dirty="0" smtClean="0">
                <a:solidFill>
                  <a:srgbClr val="002060"/>
                </a:solidFill>
              </a:rPr>
              <a:t>ий остров».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4400" dirty="0" smtClean="0">
                <a:solidFill>
                  <a:srgbClr val="C00000"/>
                </a:solidFill>
              </a:rPr>
              <a:t>           Страдательные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«Унесё</a:t>
            </a:r>
            <a:r>
              <a:rPr lang="ru-RU" b="1" dirty="0" smtClean="0">
                <a:solidFill>
                  <a:srgbClr val="FF0000"/>
                </a:solidFill>
              </a:rPr>
              <a:t>нн</a:t>
            </a:r>
            <a:r>
              <a:rPr lang="ru-RU" b="1" dirty="0" smtClean="0">
                <a:solidFill>
                  <a:srgbClr val="002060"/>
                </a:solidFill>
              </a:rPr>
              <a:t>ые ветром»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«Отверже</a:t>
            </a:r>
            <a:r>
              <a:rPr lang="ru-RU" b="1" dirty="0" smtClean="0">
                <a:solidFill>
                  <a:srgbClr val="FF0000"/>
                </a:solidFill>
              </a:rPr>
              <a:t>нн</a:t>
            </a:r>
            <a:r>
              <a:rPr lang="ru-RU" b="1" dirty="0" smtClean="0">
                <a:solidFill>
                  <a:srgbClr val="002060"/>
                </a:solidFill>
              </a:rPr>
              <a:t>ые»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«Откры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002060"/>
                </a:solidFill>
              </a:rPr>
              <a:t>ая книга»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«Утраче</a:t>
            </a:r>
            <a:r>
              <a:rPr lang="ru-RU" b="1" dirty="0" smtClean="0">
                <a:solidFill>
                  <a:srgbClr val="FF0000"/>
                </a:solidFill>
              </a:rPr>
              <a:t>нн</a:t>
            </a:r>
            <a:r>
              <a:rPr lang="ru-RU" b="1" dirty="0" smtClean="0">
                <a:solidFill>
                  <a:srgbClr val="002060"/>
                </a:solidFill>
              </a:rPr>
              <a:t>ые иллюзии»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Найдите</a:t>
            </a:r>
            <a:r>
              <a:rPr lang="ru-RU" dirty="0" smtClean="0"/>
              <a:t> </a:t>
            </a:r>
            <a:r>
              <a:rPr lang="ru-RU" b="1" i="1" u="sng" dirty="0" smtClean="0">
                <a:solidFill>
                  <a:srgbClr val="C00000"/>
                </a:solidFill>
              </a:rPr>
              <a:t>неверное</a:t>
            </a: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утверждение: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Причастие – изменяемая часть 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C000"/>
                </a:solidFill>
              </a:rPr>
              <a:t>Причастие в предложении выполняет роль определения.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Деепричастие обозначает признак предмета по действию.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C000"/>
                </a:solidFill>
              </a:rPr>
              <a:t>Деепричастие – неизменяемая часть 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У причастия нет зависимых слов.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9" name="Рисунок 8" descr="1186330404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869160"/>
            <a:ext cx="1462084" cy="182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12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powerpoint-design-template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Содержимое 4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000528" cy="507209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Не узнав горя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Сделав худо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Не зная броду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Не отведав горького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Снявши голову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4" name="Содержимое 43"/>
          <p:cNvSpPr>
            <a:spLocks noGrp="1"/>
          </p:cNvSpPr>
          <p:nvPr>
            <p:ph sz="half" idx="2"/>
          </p:nvPr>
        </p:nvSpPr>
        <p:spPr>
          <a:xfrm>
            <a:off x="4857752" y="1214422"/>
            <a:ext cx="3857652" cy="528641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по волосам не плачут</a:t>
            </a:r>
          </a:p>
          <a:p>
            <a:endParaRPr lang="ru-RU" sz="2600" b="1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не узнаешь и сладкого</a:t>
            </a:r>
          </a:p>
          <a:p>
            <a:endParaRPr lang="ru-RU" sz="2600" b="1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и лаптя не сплетёшь</a:t>
            </a:r>
          </a:p>
          <a:p>
            <a:endParaRPr lang="ru-RU" sz="2600" b="1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не лезь в воду</a:t>
            </a:r>
          </a:p>
          <a:p>
            <a:endParaRPr lang="ru-RU" sz="2600" b="1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не узнаешь и радости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857224" y="2672636"/>
            <a:ext cx="8059764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u="none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3600" b="1" u="none" dirty="0"/>
              <a:t> </a:t>
            </a:r>
            <a:endParaRPr lang="ru-RU" sz="2000" b="1" i="1" u="none" dirty="0">
              <a:solidFill>
                <a:srgbClr val="0F17B1"/>
              </a:solidFill>
              <a:latin typeface="Comic Sans MS" pitchFamily="66" charset="0"/>
            </a:endParaRPr>
          </a:p>
        </p:txBody>
      </p:sp>
      <p:pic>
        <p:nvPicPr>
          <p:cNvPr id="42" name="Рисунок 41" descr="4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428736"/>
            <a:ext cx="1214446" cy="18876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0" name="Рисунок 39" descr="tmpbCjY5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3" y="4714884"/>
            <a:ext cx="1428760" cy="18573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Найдите соответствия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powerpoint-design-template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857224" y="2672636"/>
            <a:ext cx="8059764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u="none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3600" b="1" u="none" dirty="0"/>
              <a:t> 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976822"/>
            <a:ext cx="1357321" cy="188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Проверьте себя!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49" name="Содержимое 4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/>
          <a:p>
            <a:r>
              <a:rPr lang="ru-RU" b="1" dirty="0" smtClean="0"/>
              <a:t>Не узнав горя,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Сделав худо,</a:t>
            </a:r>
          </a:p>
          <a:p>
            <a:endParaRPr lang="ru-RU" b="1" dirty="0" smtClean="0"/>
          </a:p>
          <a:p>
            <a:r>
              <a:rPr lang="ru-RU" b="1" dirty="0" smtClean="0"/>
              <a:t>Не зная броду,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Не отведав горького,</a:t>
            </a:r>
          </a:p>
          <a:p>
            <a:endParaRPr lang="ru-RU" b="1" dirty="0" smtClean="0"/>
          </a:p>
          <a:p>
            <a:r>
              <a:rPr lang="ru-RU" b="1" dirty="0" smtClean="0"/>
              <a:t>Снявши голову,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0" name="Содержимое 4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757758"/>
          </a:xfrm>
        </p:spPr>
        <p:txBody>
          <a:bodyPr/>
          <a:lstStyle/>
          <a:p>
            <a:r>
              <a:rPr lang="ru-RU" b="1" dirty="0" smtClean="0"/>
              <a:t>не узнаешь и радости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не жди добра</a:t>
            </a:r>
          </a:p>
          <a:p>
            <a:endParaRPr lang="ru-RU" b="1" dirty="0" smtClean="0"/>
          </a:p>
          <a:p>
            <a:r>
              <a:rPr lang="ru-RU" b="1" dirty="0" smtClean="0"/>
              <a:t>не лезь в воду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не узнаешь и сладкого</a:t>
            </a:r>
          </a:p>
          <a:p>
            <a:endParaRPr lang="ru-RU" b="1" dirty="0" smtClean="0"/>
          </a:p>
          <a:p>
            <a:r>
              <a:rPr lang="ru-RU" b="1" dirty="0" smtClean="0"/>
              <a:t>по волосам не плачут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1440</TotalTime>
  <Words>861</Words>
  <Application>Microsoft Office PowerPoint</Application>
  <PresentationFormat>Экран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Употребление причастий и деепричастий в речи 6 класс</vt:lpstr>
      <vt:lpstr>Нет слова, которое было бы так замашисто, бойко, так вырывалось бы из-под самого сердца, так бы кипело и животрепетало, как метко сказанное русское слово.</vt:lpstr>
      <vt:lpstr>Цели урока:</vt:lpstr>
      <vt:lpstr>Найдите словосочетания с причастиями:</vt:lpstr>
      <vt:lpstr>Причастия, встречающиеся в названиях книг, запишите в 2 колонки: действительные  и  страдательные </vt:lpstr>
      <vt:lpstr>Проверьте себя:</vt:lpstr>
      <vt:lpstr>Найдите неверное утверждение:</vt:lpstr>
      <vt:lpstr>Найдите соответствия</vt:lpstr>
      <vt:lpstr>Проверьте себя!</vt:lpstr>
      <vt:lpstr>Чем богаче язык выражениями и оборотами, тем лучше для искусного писателя</vt:lpstr>
      <vt:lpstr>Исследование текста</vt:lpstr>
      <vt:lpstr> Назовите автора и произведение. Определите стиль речи. Найдите метафоры и эпитеты. Подчеркните причастия и причастные обороты. Какова их роль в тексте?</vt:lpstr>
      <vt:lpstr>Слайд 13</vt:lpstr>
      <vt:lpstr> 1. Образуйте причастия от глаголов в скобках.  2.Объясните постановку знаков препинания при обособленных членах предложения.  3. Найдите примеры эпитетов, олицетворений , метафор.   </vt:lpstr>
      <vt:lpstr>Слайд 15</vt:lpstr>
      <vt:lpstr> Исправьте ошибки в употреблении деепричастий </vt:lpstr>
      <vt:lpstr>Слайд 17</vt:lpstr>
      <vt:lpstr>Выберите грамматически правильное продолжение предложения : </vt:lpstr>
      <vt:lpstr>Выберите грамматически правильное продолжение предложения: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Употребление в речи причастий и деепричастий</dc:title>
  <dc:creator>Admin</dc:creator>
  <cp:lastModifiedBy>Учитель</cp:lastModifiedBy>
  <cp:revision>213</cp:revision>
  <dcterms:created xsi:type="dcterms:W3CDTF">2012-02-02T09:21:19Z</dcterms:created>
  <dcterms:modified xsi:type="dcterms:W3CDTF">2013-06-05T05:32:54Z</dcterms:modified>
</cp:coreProperties>
</file>