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9922-E884-439F-8CA8-D92268BB1CC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F422-AC05-484A-88DE-B4C443F3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056784" cy="48319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94421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Причастия в названиях книг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Подготовила Леонидова Е.Т.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учитель ГБОУ школа № 337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Санкт –Петербурга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2013 год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007-013-Reshenie-problem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204864"/>
            <a:ext cx="1440159" cy="1485503"/>
          </a:xfrm>
          <a:prstGeom prst="rect">
            <a:avLst/>
          </a:prstGeom>
        </p:spPr>
      </p:pic>
      <p:pic>
        <p:nvPicPr>
          <p:cNvPr id="6" name="Рисунок 5" descr="20507_21-12-2010_22_43_17_(1)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2564904"/>
            <a:ext cx="3245346" cy="32453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Рисунок 6" descr="20507_21-12-2010_22_43_17_(1)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564904"/>
            <a:ext cx="3317354" cy="32403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«Поющие в терновнике»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4000" b="1" dirty="0" smtClean="0"/>
              <a:t>Колин </a:t>
            </a:r>
            <a:r>
              <a:rPr lang="ru-RU" sz="4000" b="1" dirty="0" err="1" smtClean="0"/>
              <a:t>Маккалоу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3272374_47228708_1243170841_poyuschievternovni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357586" cy="4891748"/>
          </a:xfrm>
        </p:spPr>
      </p:pic>
      <p:pic>
        <p:nvPicPr>
          <p:cNvPr id="5" name="Рисунок 4" descr="124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3429024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i="1" dirty="0" smtClean="0">
                <a:solidFill>
                  <a:srgbClr val="C00000"/>
                </a:solidFill>
              </a:rPr>
              <a:t>«Унесенные ветром»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Маргарет Митчелл</a:t>
            </a:r>
            <a:endParaRPr lang="ru-RU" dirty="0"/>
          </a:p>
        </p:txBody>
      </p:sp>
      <p:pic>
        <p:nvPicPr>
          <p:cNvPr id="4" name="Содержимое 3" descr="f_18907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143272" cy="4887788"/>
          </a:xfrm>
        </p:spPr>
      </p:pic>
      <p:pic>
        <p:nvPicPr>
          <p:cNvPr id="6" name="Рисунок 5" descr="al_book_17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668" y="1628800"/>
            <a:ext cx="5263804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«Утраченные иллюзии»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Оноре  Бальзак</a:t>
            </a:r>
            <a:endParaRPr lang="ru-RU" dirty="0"/>
          </a:p>
        </p:txBody>
      </p:sp>
      <p:pic>
        <p:nvPicPr>
          <p:cNvPr id="4" name="Содержимое 3" descr="97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24886"/>
            <a:ext cx="3071834" cy="5033114"/>
          </a:xfrm>
        </p:spPr>
      </p:pic>
      <p:pic>
        <p:nvPicPr>
          <p:cNvPr id="5" name="Рисунок 4" descr="Onore_de_Balzak__Utrachennye_illyuz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32334"/>
            <a:ext cx="3000396" cy="5025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«Униженные и оскорбленные»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Ф.М.Достоевский</a:t>
            </a:r>
            <a:endParaRPr lang="ru-RU" b="1" dirty="0"/>
          </a:p>
        </p:txBody>
      </p:sp>
      <p:pic>
        <p:nvPicPr>
          <p:cNvPr id="4" name="Содержимое 3" descr="d8d962ef17827aaa1c756eecf39acf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3071834" cy="4776702"/>
          </a:xfrm>
        </p:spPr>
      </p:pic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57364"/>
            <a:ext cx="333375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C00000"/>
                </a:solidFill>
              </a:rPr>
              <a:t>«Пылающий остров»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Казанцев</a:t>
            </a:r>
            <a:endParaRPr lang="ru-RU" dirty="0"/>
          </a:p>
        </p:txBody>
      </p:sp>
      <p:pic>
        <p:nvPicPr>
          <p:cNvPr id="4" name="Содержимое 3" descr="10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3214710" cy="5079242"/>
          </a:xfrm>
        </p:spPr>
      </p:pic>
      <p:pic>
        <p:nvPicPr>
          <p:cNvPr id="5" name="Рисунок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19250"/>
            <a:ext cx="342900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C00000"/>
                </a:solidFill>
              </a:rPr>
              <a:t>«Открытая книга»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Вениамин Каверин</a:t>
            </a:r>
            <a:endParaRPr lang="ru-RU" dirty="0"/>
          </a:p>
        </p:txBody>
      </p:sp>
      <p:pic>
        <p:nvPicPr>
          <p:cNvPr id="4" name="Содержимое 3" descr="4978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95423"/>
            <a:ext cx="3059832" cy="5262577"/>
          </a:xfrm>
        </p:spPr>
      </p:pic>
      <p:pic>
        <p:nvPicPr>
          <p:cNvPr id="5" name="Рисунок 4" descr="ast1067554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534440"/>
            <a:ext cx="3528392" cy="5323560"/>
          </a:xfrm>
          <a:prstGeom prst="rect">
            <a:avLst/>
          </a:prstGeom>
        </p:spPr>
      </p:pic>
      <p:pic>
        <p:nvPicPr>
          <p:cNvPr id="6" name="Рисунок 5" descr="2595502_sbi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1" y="1571612"/>
            <a:ext cx="313184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532859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2060"/>
                </a:solidFill>
              </a:rPr>
              <a:t>Человек, любящий и умеющий читать, - счастливый человек. Он окружён множеством умных, добрых и верных друзей.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Друзья эти – книги.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ru-RU" dirty="0" smtClean="0"/>
              <a:t>                                          К. Паустовский</a:t>
            </a:r>
            <a:endParaRPr lang="ru-RU" dirty="0"/>
          </a:p>
        </p:txBody>
      </p:sp>
      <p:pic>
        <p:nvPicPr>
          <p:cNvPr id="4" name="Рисунок 3" descr="0007-013-Reshenie-problem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149080"/>
            <a:ext cx="2599814" cy="237626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20507_21-12-2010_22_43_17_(1)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085184"/>
            <a:ext cx="3672408" cy="1388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u="sng" dirty="0" smtClean="0">
                <a:solidFill>
                  <a:srgbClr val="FF0000"/>
                </a:solidFill>
              </a:rPr>
              <a:t>Проверяем</a:t>
            </a:r>
            <a:endParaRPr lang="ru-RU" sz="5400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12776"/>
            <a:ext cx="4038600" cy="48276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rgbClr val="FFC000"/>
                </a:solidFill>
              </a:rPr>
              <a:t>Действительные:</a:t>
            </a:r>
          </a:p>
          <a:p>
            <a:r>
              <a:rPr lang="ru-RU" sz="3000" dirty="0" smtClean="0"/>
              <a:t>Сп</a:t>
            </a:r>
            <a:r>
              <a:rPr lang="ru-RU" sz="3000" dirty="0" smtClean="0">
                <a:solidFill>
                  <a:srgbClr val="C00000"/>
                </a:solidFill>
              </a:rPr>
              <a:t>ящ</a:t>
            </a:r>
            <a:r>
              <a:rPr lang="ru-RU" sz="3000" dirty="0" smtClean="0"/>
              <a:t>ая</a:t>
            </a:r>
          </a:p>
          <a:p>
            <a:r>
              <a:rPr lang="ru-RU" sz="3000" dirty="0" smtClean="0"/>
              <a:t>Бег</a:t>
            </a:r>
            <a:r>
              <a:rPr lang="ru-RU" sz="3000" dirty="0" smtClean="0">
                <a:solidFill>
                  <a:srgbClr val="C00000"/>
                </a:solidFill>
              </a:rPr>
              <a:t>ущ</a:t>
            </a:r>
            <a:r>
              <a:rPr lang="ru-RU" sz="3000" dirty="0" smtClean="0"/>
              <a:t>ая</a:t>
            </a:r>
          </a:p>
          <a:p>
            <a:r>
              <a:rPr lang="ru-RU" sz="3000" dirty="0" smtClean="0"/>
              <a:t> Блиста</a:t>
            </a:r>
            <a:r>
              <a:rPr lang="ru-RU" sz="3000" dirty="0" smtClean="0">
                <a:solidFill>
                  <a:srgbClr val="C00000"/>
                </a:solidFill>
              </a:rPr>
              <a:t>ющ</a:t>
            </a:r>
            <a:r>
              <a:rPr lang="ru-RU" sz="3000" dirty="0" smtClean="0"/>
              <a:t>ий </a:t>
            </a:r>
          </a:p>
          <a:p>
            <a:r>
              <a:rPr lang="ru-RU" sz="3000" dirty="0" smtClean="0"/>
              <a:t>Пляш</a:t>
            </a:r>
            <a:r>
              <a:rPr lang="ru-RU" sz="3000" dirty="0" smtClean="0">
                <a:solidFill>
                  <a:srgbClr val="C00000"/>
                </a:solidFill>
              </a:rPr>
              <a:t>ущ</a:t>
            </a:r>
            <a:r>
              <a:rPr lang="ru-RU" sz="3000" dirty="0" smtClean="0"/>
              <a:t>ие</a:t>
            </a:r>
          </a:p>
          <a:p>
            <a:r>
              <a:rPr lang="ru-RU" sz="3000" dirty="0" smtClean="0"/>
              <a:t>По</a:t>
            </a:r>
            <a:r>
              <a:rPr lang="ru-RU" sz="3000" dirty="0" smtClean="0">
                <a:solidFill>
                  <a:srgbClr val="C00000"/>
                </a:solidFill>
              </a:rPr>
              <a:t>ющ</a:t>
            </a:r>
            <a:r>
              <a:rPr lang="ru-RU" sz="3000" dirty="0" smtClean="0"/>
              <a:t>ие</a:t>
            </a:r>
          </a:p>
          <a:p>
            <a:r>
              <a:rPr lang="ru-RU" sz="3000" dirty="0" smtClean="0"/>
              <a:t>Пыла</a:t>
            </a:r>
            <a:r>
              <a:rPr lang="ru-RU" sz="3000" dirty="0" smtClean="0">
                <a:solidFill>
                  <a:srgbClr val="C00000"/>
                </a:solidFill>
              </a:rPr>
              <a:t>ющ</a:t>
            </a:r>
            <a:r>
              <a:rPr lang="ru-RU" sz="3000" dirty="0" smtClean="0"/>
              <a:t>ий</a:t>
            </a:r>
          </a:p>
          <a:p>
            <a:r>
              <a:rPr lang="ru-RU" sz="3000" dirty="0" smtClean="0"/>
              <a:t>Люб</a:t>
            </a:r>
            <a:r>
              <a:rPr lang="ru-RU" sz="3000" dirty="0" smtClean="0">
                <a:solidFill>
                  <a:srgbClr val="C00000"/>
                </a:solidFill>
              </a:rPr>
              <a:t>ящ</a:t>
            </a:r>
            <a:r>
              <a:rPr lang="ru-RU" sz="3000" dirty="0" smtClean="0"/>
              <a:t>ий</a:t>
            </a:r>
          </a:p>
          <a:p>
            <a:r>
              <a:rPr lang="ru-RU" sz="3000" dirty="0" smtClean="0"/>
              <a:t>Уме</a:t>
            </a:r>
            <a:r>
              <a:rPr lang="ru-RU" sz="3000" dirty="0" smtClean="0">
                <a:solidFill>
                  <a:srgbClr val="C00000"/>
                </a:solidFill>
              </a:rPr>
              <a:t>ющ</a:t>
            </a:r>
            <a:r>
              <a:rPr lang="ru-RU" sz="3000" dirty="0" smtClean="0"/>
              <a:t>ий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484784"/>
            <a:ext cx="4038600" cy="5373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rgbClr val="FFC000"/>
                </a:solidFill>
              </a:rPr>
              <a:t>Страдательные:</a:t>
            </a:r>
          </a:p>
          <a:p>
            <a:r>
              <a:rPr lang="ru-RU" sz="3000" dirty="0" smtClean="0"/>
              <a:t>Потеря</a:t>
            </a:r>
            <a:r>
              <a:rPr lang="ru-RU" sz="3000" dirty="0" smtClean="0">
                <a:solidFill>
                  <a:srgbClr val="C00000"/>
                </a:solidFill>
              </a:rPr>
              <a:t>нн</a:t>
            </a:r>
            <a:r>
              <a:rPr lang="ru-RU" sz="3000" dirty="0" smtClean="0"/>
              <a:t>ом</a:t>
            </a:r>
          </a:p>
          <a:p>
            <a:r>
              <a:rPr lang="ru-RU" sz="3000" dirty="0" smtClean="0"/>
              <a:t>Растрепа</a:t>
            </a:r>
            <a:r>
              <a:rPr lang="ru-RU" sz="3000" dirty="0" smtClean="0">
                <a:solidFill>
                  <a:srgbClr val="C00000"/>
                </a:solidFill>
              </a:rPr>
              <a:t>нн</a:t>
            </a:r>
            <a:r>
              <a:rPr lang="ru-RU" sz="3000" dirty="0" smtClean="0"/>
              <a:t>ый</a:t>
            </a:r>
          </a:p>
          <a:p>
            <a:r>
              <a:rPr lang="ru-RU" sz="3000" dirty="0" smtClean="0"/>
              <a:t>Отверж</a:t>
            </a:r>
            <a:r>
              <a:rPr lang="ru-RU" sz="3000" dirty="0" smtClean="0">
                <a:solidFill>
                  <a:srgbClr val="C00000"/>
                </a:solidFill>
              </a:rPr>
              <a:t>енн</a:t>
            </a:r>
            <a:r>
              <a:rPr lang="ru-RU" sz="3000" dirty="0" smtClean="0"/>
              <a:t>ые</a:t>
            </a:r>
          </a:p>
          <a:p>
            <a:r>
              <a:rPr lang="ru-RU" sz="3000" dirty="0" smtClean="0"/>
              <a:t>Унес</a:t>
            </a:r>
            <a:r>
              <a:rPr lang="ru-RU" sz="3000" dirty="0" smtClean="0">
                <a:solidFill>
                  <a:srgbClr val="C00000"/>
                </a:solidFill>
              </a:rPr>
              <a:t>енн</a:t>
            </a:r>
            <a:r>
              <a:rPr lang="ru-RU" sz="3000" dirty="0" smtClean="0"/>
              <a:t>ые</a:t>
            </a:r>
          </a:p>
          <a:p>
            <a:r>
              <a:rPr lang="ru-RU" sz="3000" dirty="0" smtClean="0"/>
              <a:t>Утрач</a:t>
            </a:r>
            <a:r>
              <a:rPr lang="ru-RU" sz="3000" dirty="0" smtClean="0">
                <a:solidFill>
                  <a:srgbClr val="C00000"/>
                </a:solidFill>
              </a:rPr>
              <a:t>енн</a:t>
            </a:r>
            <a:r>
              <a:rPr lang="ru-RU" sz="3000" dirty="0" smtClean="0"/>
              <a:t>ые</a:t>
            </a:r>
          </a:p>
          <a:p>
            <a:r>
              <a:rPr lang="ru-RU" sz="3000" dirty="0" smtClean="0"/>
              <a:t>Униж</a:t>
            </a:r>
            <a:r>
              <a:rPr lang="ru-RU" sz="3000" dirty="0" smtClean="0">
                <a:solidFill>
                  <a:srgbClr val="C00000"/>
                </a:solidFill>
              </a:rPr>
              <a:t>енн</a:t>
            </a:r>
            <a:r>
              <a:rPr lang="ru-RU" sz="3000" dirty="0" smtClean="0"/>
              <a:t>ые</a:t>
            </a:r>
          </a:p>
          <a:p>
            <a:r>
              <a:rPr lang="ru-RU" sz="3000" dirty="0" smtClean="0"/>
              <a:t>Оскорбл</a:t>
            </a:r>
            <a:r>
              <a:rPr lang="ru-RU" sz="3000" dirty="0" smtClean="0">
                <a:solidFill>
                  <a:srgbClr val="C00000"/>
                </a:solidFill>
              </a:rPr>
              <a:t>ённ</a:t>
            </a:r>
            <a:r>
              <a:rPr lang="ru-RU" sz="3000" dirty="0" smtClean="0"/>
              <a:t>ые</a:t>
            </a:r>
          </a:p>
          <a:p>
            <a:r>
              <a:rPr lang="ru-RU" sz="3000" dirty="0" smtClean="0"/>
              <a:t>Откры</a:t>
            </a:r>
            <a:r>
              <a:rPr lang="ru-RU" sz="3000" dirty="0" smtClean="0">
                <a:solidFill>
                  <a:srgbClr val="C00000"/>
                </a:solidFill>
              </a:rPr>
              <a:t>т</a:t>
            </a:r>
            <a:r>
              <a:rPr lang="ru-RU" sz="3000" dirty="0" smtClean="0"/>
              <a:t>ая</a:t>
            </a:r>
          </a:p>
          <a:p>
            <a:r>
              <a:rPr lang="ru-RU" sz="3000" dirty="0" smtClean="0"/>
              <a:t>Окруж</a:t>
            </a:r>
            <a:r>
              <a:rPr lang="ru-RU" sz="3000" dirty="0" smtClean="0">
                <a:solidFill>
                  <a:srgbClr val="C00000"/>
                </a:solidFill>
              </a:rPr>
              <a:t>ён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Распределите причастия на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038600" cy="244827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Действительные</a:t>
            </a:r>
          </a:p>
          <a:p>
            <a:endParaRPr lang="ru-RU" sz="36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Выделите</a:t>
            </a:r>
            <a:r>
              <a:rPr lang="ru-RU" sz="3600" b="1" dirty="0" smtClean="0">
                <a:solidFill>
                  <a:srgbClr val="FFC000"/>
                </a:solidFill>
              </a:rPr>
              <a:t>  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22322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Страдательные </a:t>
            </a:r>
          </a:p>
          <a:p>
            <a:endParaRPr lang="ru-RU" sz="36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суффиксы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7300" i="1" dirty="0" smtClean="0">
                <a:solidFill>
                  <a:srgbClr val="C00000"/>
                </a:solidFill>
              </a:rPr>
              <a:t>«Спящая царевна»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В.А.Жуковский</a:t>
            </a:r>
            <a:endParaRPr lang="ru-RU" dirty="0"/>
          </a:p>
        </p:txBody>
      </p:sp>
      <p:pic>
        <p:nvPicPr>
          <p:cNvPr id="4" name="Содержимое 3" descr="Prince_Florimund_finds_the_Sleeping_Beauty_-_Project_Gutenberg_etext_199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916832"/>
            <a:ext cx="5976664" cy="4752528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8417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«Сказка о потерянном времени»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Евгений Шварц</a:t>
            </a:r>
            <a:r>
              <a:rPr lang="ru-RU" sz="6000" b="1" i="1" dirty="0" smtClean="0">
                <a:solidFill>
                  <a:srgbClr val="C00000"/>
                </a:solidFill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50843334_tellsaboutlostti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715170">
            <a:off x="763117" y="2516055"/>
            <a:ext cx="3974364" cy="3974364"/>
          </a:xfrm>
        </p:spPr>
      </p:pic>
      <p:pic>
        <p:nvPicPr>
          <p:cNvPr id="5" name="Рисунок 4" descr="1341425134_xbftfi5jznyepr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41922">
            <a:off x="5329838" y="2786261"/>
            <a:ext cx="2994376" cy="382705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«Растрепанный воробей»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К.Г. Паустовский</a:t>
            </a:r>
            <a:endParaRPr lang="ru-RU" dirty="0"/>
          </a:p>
        </p:txBody>
      </p:sp>
      <p:pic>
        <p:nvPicPr>
          <p:cNvPr id="4" name="Содержимое 3" descr="978-5-389-01299-8-500x5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28712"/>
            <a:ext cx="5429288" cy="5429288"/>
          </a:xfrm>
        </p:spPr>
      </p:pic>
      <p:pic>
        <p:nvPicPr>
          <p:cNvPr id="5" name="Рисунок 4" descr="71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89" y="1428737"/>
            <a:ext cx="4006837" cy="5429264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C00000"/>
                </a:solidFill>
              </a:rPr>
              <a:t>«Бегущая по волнам»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Александр Грин</a:t>
            </a:r>
            <a:endParaRPr lang="ru-RU" dirty="0"/>
          </a:p>
        </p:txBody>
      </p:sp>
      <p:pic>
        <p:nvPicPr>
          <p:cNvPr id="4" name="Содержимое 3" descr="93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3384376" cy="4976495"/>
          </a:xfrm>
        </p:spPr>
      </p:pic>
      <p:pic>
        <p:nvPicPr>
          <p:cNvPr id="5" name="Рисунок 4" descr="1003578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628800"/>
            <a:ext cx="3574066" cy="5044044"/>
          </a:xfrm>
          <a:prstGeom prst="rect">
            <a:avLst/>
          </a:prstGeom>
        </p:spPr>
      </p:pic>
      <p:pic>
        <p:nvPicPr>
          <p:cNvPr id="6" name="Рисунок 5" descr="0007-013-Reshenie-problem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4497" y="4769768"/>
            <a:ext cx="1899592" cy="1899592"/>
          </a:xfrm>
          <a:prstGeom prst="rect">
            <a:avLst/>
          </a:prstGeom>
        </p:spPr>
      </p:pic>
      <p:pic>
        <p:nvPicPr>
          <p:cNvPr id="7" name="Рисунок 6" descr="1343257332_bequsha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628800"/>
            <a:ext cx="2257425" cy="3333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6700" i="1" dirty="0" smtClean="0">
                <a:solidFill>
                  <a:srgbClr val="C00000"/>
                </a:solidFill>
              </a:rPr>
              <a:t>«Блистающий мир»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Александр Грин</a:t>
            </a:r>
            <a:endParaRPr lang="ru-RU" dirty="0"/>
          </a:p>
        </p:txBody>
      </p:sp>
      <p:pic>
        <p:nvPicPr>
          <p:cNvPr id="4" name="Содержимое 3" descr="grin_blistayuschi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204864"/>
            <a:ext cx="4309070" cy="4309070"/>
          </a:xfrm>
        </p:spPr>
      </p:pic>
      <p:pic>
        <p:nvPicPr>
          <p:cNvPr id="5" name="Рисунок 4" descr="i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73326">
            <a:off x="6635663" y="1964638"/>
            <a:ext cx="2000250" cy="1697997"/>
          </a:xfrm>
          <a:prstGeom prst="rect">
            <a:avLst/>
          </a:prstGeom>
        </p:spPr>
      </p:pic>
      <p:pic>
        <p:nvPicPr>
          <p:cNvPr id="6" name="Рисунок 5" descr="i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17846">
            <a:off x="906944" y="4378960"/>
            <a:ext cx="2000250" cy="1647056"/>
          </a:xfrm>
          <a:prstGeom prst="rect">
            <a:avLst/>
          </a:prstGeom>
        </p:spPr>
      </p:pic>
      <p:pic>
        <p:nvPicPr>
          <p:cNvPr id="7" name="Рисунок 6" descr="i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7180">
            <a:off x="403410" y="1752203"/>
            <a:ext cx="2000250" cy="152912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«Пляшущие человечки»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Артур </a:t>
            </a:r>
            <a:r>
              <a:rPr lang="ru-RU" dirty="0" err="1" smtClean="0"/>
              <a:t>Конан</a:t>
            </a:r>
            <a:r>
              <a:rPr lang="ru-RU" dirty="0" smtClean="0"/>
              <a:t> Дойл</a:t>
            </a:r>
            <a:endParaRPr lang="ru-RU" dirty="0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06655">
            <a:off x="824737" y="1879158"/>
            <a:ext cx="2659798" cy="4061156"/>
          </a:xfrm>
        </p:spPr>
      </p:pic>
      <p:pic>
        <p:nvPicPr>
          <p:cNvPr id="5" name="Рисунок 4" descr="plyashushie-chelovechki-1131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11489">
            <a:off x="5739341" y="2000109"/>
            <a:ext cx="2653048" cy="3974265"/>
          </a:xfrm>
          <a:prstGeom prst="rect">
            <a:avLst/>
          </a:prstGeom>
        </p:spPr>
      </p:pic>
      <p:pic>
        <p:nvPicPr>
          <p:cNvPr id="6" name="Рисунок 5" descr="sh_danc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5805264"/>
            <a:ext cx="5256584" cy="720080"/>
          </a:xfrm>
          <a:prstGeom prst="rect">
            <a:avLst/>
          </a:prstGeom>
        </p:spPr>
      </p:pic>
      <p:pic>
        <p:nvPicPr>
          <p:cNvPr id="7" name="Рисунок 6" descr="iCASRMAP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1844824"/>
            <a:ext cx="1304925" cy="1428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7300" i="1" dirty="0" smtClean="0">
                <a:solidFill>
                  <a:srgbClr val="C00000"/>
                </a:solidFill>
              </a:rPr>
              <a:t>«Отверженные»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Виктор Гюго</a:t>
            </a:r>
            <a:endParaRPr lang="ru-RU" dirty="0"/>
          </a:p>
        </p:txBody>
      </p:sp>
      <p:pic>
        <p:nvPicPr>
          <p:cNvPr id="4" name="Содержимое 3" descr="10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742858" cy="4778382"/>
          </a:xfrm>
        </p:spPr>
      </p:pic>
      <p:pic>
        <p:nvPicPr>
          <p:cNvPr id="5" name="Рисунок 4" descr="0_558c6_a06944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85926"/>
            <a:ext cx="3410986" cy="489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129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Причастия в названиях книг</vt:lpstr>
      <vt:lpstr>Распределите причастия на</vt:lpstr>
      <vt:lpstr>«Спящая царевна» В.А.Жуковский</vt:lpstr>
      <vt:lpstr>«Сказка о потерянном времени» Евгений Шварц </vt:lpstr>
      <vt:lpstr>«Растрепанный воробей» К.Г. Паустовский</vt:lpstr>
      <vt:lpstr>«Бегущая по волнам» Александр Грин</vt:lpstr>
      <vt:lpstr>«Блистающий мир» Александр Грин</vt:lpstr>
      <vt:lpstr>«Пляшущие человечки» Артур Конан Дойл</vt:lpstr>
      <vt:lpstr>«Отверженные» Виктор Гюго</vt:lpstr>
      <vt:lpstr>«Поющие в терновнике» Колин Маккалоу </vt:lpstr>
      <vt:lpstr>«Унесенные ветром» Маргарет Митчелл</vt:lpstr>
      <vt:lpstr>«Утраченные иллюзии» Оноре  Бальзак</vt:lpstr>
      <vt:lpstr>«Униженные и оскорбленные» Ф.М.Достоевский</vt:lpstr>
      <vt:lpstr>«Пылающий остров» А. Казанцев</vt:lpstr>
      <vt:lpstr>«Открытая книга» Вениамин Каверин</vt:lpstr>
      <vt:lpstr>Человек, любящий и умеющий читать, - счастливый человек. Он окружён множеством умных, добрых и верных друзей. Друзья эти – книги.   </vt:lpstr>
      <vt:lpstr>Проверяем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Причастия в названиях книг</dc:title>
  <dc:creator>Учитель</dc:creator>
  <cp:lastModifiedBy>Учитель</cp:lastModifiedBy>
  <cp:revision>55</cp:revision>
  <dcterms:created xsi:type="dcterms:W3CDTF">2013-02-04T10:51:14Z</dcterms:created>
  <dcterms:modified xsi:type="dcterms:W3CDTF">2013-10-15T12:30:38Z</dcterms:modified>
</cp:coreProperties>
</file>