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3"/>
  </p:notesMasterIdLst>
  <p:sldIdLst>
    <p:sldId id="343" r:id="rId2"/>
    <p:sldId id="281" r:id="rId3"/>
    <p:sldId id="284" r:id="rId4"/>
    <p:sldId id="341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8" r:id="rId13"/>
    <p:sldId id="339" r:id="rId14"/>
    <p:sldId id="340" r:id="rId15"/>
    <p:sldId id="289" r:id="rId16"/>
    <p:sldId id="290" r:id="rId17"/>
    <p:sldId id="292" r:id="rId18"/>
    <p:sldId id="29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58" r:id="rId34"/>
    <p:sldId id="361" r:id="rId35"/>
    <p:sldId id="362" r:id="rId36"/>
    <p:sldId id="305" r:id="rId37"/>
    <p:sldId id="326" r:id="rId38"/>
    <p:sldId id="327" r:id="rId39"/>
    <p:sldId id="328" r:id="rId40"/>
    <p:sldId id="329" r:id="rId41"/>
    <p:sldId id="297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D62E4-219A-453C-B9E6-B839C9386F7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A456FFA-AA94-4F6E-B824-E12FC526F934}">
      <dgm:prSet phldrT="[Текст]" custT="1"/>
      <dgm:spPr/>
      <dgm:t>
        <a:bodyPr/>
        <a:lstStyle/>
        <a:p>
          <a:r>
            <a:rPr lang="ru-RU" sz="1800" b="1" dirty="0" smtClean="0"/>
            <a:t>Вырасти в глазах </a:t>
          </a:r>
          <a:endParaRPr lang="ru-RU" dirty="0"/>
        </a:p>
      </dgm:t>
    </dgm:pt>
    <dgm:pt modelId="{06E62344-ED45-489F-97CA-75AE1DB08C78}" type="parTrans" cxnId="{D71A1F1C-54BE-4CDF-83AF-07DAE2C0B99B}">
      <dgm:prSet/>
      <dgm:spPr/>
      <dgm:t>
        <a:bodyPr/>
        <a:lstStyle/>
        <a:p>
          <a:endParaRPr lang="ru-RU"/>
        </a:p>
      </dgm:t>
    </dgm:pt>
    <dgm:pt modelId="{29169F94-93E6-4452-9E52-5FDA4068C067}" type="sibTrans" cxnId="{D71A1F1C-54BE-4CDF-83AF-07DAE2C0B99B}">
      <dgm:prSet/>
      <dgm:spPr/>
      <dgm:t>
        <a:bodyPr/>
        <a:lstStyle/>
        <a:p>
          <a:endParaRPr lang="ru-RU"/>
        </a:p>
      </dgm:t>
    </dgm:pt>
    <dgm:pt modelId="{8C6CC304-E60B-40B7-BDF0-B55FB1E8C6CC}">
      <dgm:prSet phldrT="[Текст]" custT="1"/>
      <dgm:spPr/>
      <dgm:t>
        <a:bodyPr/>
        <a:lstStyle/>
        <a:p>
          <a:r>
            <a:rPr lang="ru-RU" sz="1800" b="1" dirty="0" smtClean="0"/>
            <a:t>заслужить уважение</a:t>
          </a:r>
          <a:endParaRPr lang="ru-RU" dirty="0"/>
        </a:p>
      </dgm:t>
    </dgm:pt>
    <dgm:pt modelId="{2150C86B-F9F1-4EED-9F30-F34BC2EE1A6C}" type="parTrans" cxnId="{D0ADE069-8AE1-4A56-A737-2E664AAAEAA6}">
      <dgm:prSet/>
      <dgm:spPr/>
      <dgm:t>
        <a:bodyPr/>
        <a:lstStyle/>
        <a:p>
          <a:endParaRPr lang="ru-RU"/>
        </a:p>
      </dgm:t>
    </dgm:pt>
    <dgm:pt modelId="{DD883F74-BC05-4771-BA7A-008A3CCA7835}" type="sibTrans" cxnId="{D0ADE069-8AE1-4A56-A737-2E664AAAEAA6}">
      <dgm:prSet/>
      <dgm:spPr/>
      <dgm:t>
        <a:bodyPr/>
        <a:lstStyle/>
        <a:p>
          <a:endParaRPr lang="ru-RU"/>
        </a:p>
      </dgm:t>
    </dgm:pt>
    <dgm:pt modelId="{6ECDE5EB-166A-48A7-8728-FBB648B568B8}" type="pres">
      <dgm:prSet presAssocID="{DC4D62E4-219A-453C-B9E6-B839C9386F75}" presName="CompostProcess" presStyleCnt="0">
        <dgm:presLayoutVars>
          <dgm:dir/>
          <dgm:resizeHandles val="exact"/>
        </dgm:presLayoutVars>
      </dgm:prSet>
      <dgm:spPr/>
    </dgm:pt>
    <dgm:pt modelId="{2D1D4D89-AE97-4321-8F00-9D9DB5F62680}" type="pres">
      <dgm:prSet presAssocID="{DC4D62E4-219A-453C-B9E6-B839C9386F75}" presName="arrow" presStyleLbl="bgShp" presStyleIdx="0" presStyleCnt="1"/>
      <dgm:spPr/>
    </dgm:pt>
    <dgm:pt modelId="{FF493947-666C-42A3-9624-970D8D5CCA7F}" type="pres">
      <dgm:prSet presAssocID="{DC4D62E4-219A-453C-B9E6-B839C9386F75}" presName="linearProcess" presStyleCnt="0"/>
      <dgm:spPr/>
    </dgm:pt>
    <dgm:pt modelId="{66F3E096-50E8-420F-AF8D-A8B164B82770}" type="pres">
      <dgm:prSet presAssocID="{0A456FFA-AA94-4F6E-B824-E12FC526F93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81BD0-82FD-4B18-8C82-898E186AC38A}" type="pres">
      <dgm:prSet presAssocID="{29169F94-93E6-4452-9E52-5FDA4068C067}" presName="sibTrans" presStyleCnt="0"/>
      <dgm:spPr/>
    </dgm:pt>
    <dgm:pt modelId="{B9BCF849-54DE-4363-BCE1-202462D12FAB}" type="pres">
      <dgm:prSet presAssocID="{8C6CC304-E60B-40B7-BDF0-B55FB1E8C6CC}" presName="textNode" presStyleLbl="node1" presStyleIdx="1" presStyleCnt="2" custLinFactNeighborX="13830" custLinFactNeighborY="8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B5E06B-EDE5-4EAC-BC0C-D1DB86D4CD7B}" type="presOf" srcId="{0A456FFA-AA94-4F6E-B824-E12FC526F934}" destId="{66F3E096-50E8-420F-AF8D-A8B164B82770}" srcOrd="0" destOrd="0" presId="urn:microsoft.com/office/officeart/2005/8/layout/hProcess9"/>
    <dgm:cxn modelId="{E9ADE58F-D293-4693-A8E1-DC5C18709B4C}" type="presOf" srcId="{8C6CC304-E60B-40B7-BDF0-B55FB1E8C6CC}" destId="{B9BCF849-54DE-4363-BCE1-202462D12FAB}" srcOrd="0" destOrd="0" presId="urn:microsoft.com/office/officeart/2005/8/layout/hProcess9"/>
    <dgm:cxn modelId="{D0ADE069-8AE1-4A56-A737-2E664AAAEAA6}" srcId="{DC4D62E4-219A-453C-B9E6-B839C9386F75}" destId="{8C6CC304-E60B-40B7-BDF0-B55FB1E8C6CC}" srcOrd="1" destOrd="0" parTransId="{2150C86B-F9F1-4EED-9F30-F34BC2EE1A6C}" sibTransId="{DD883F74-BC05-4771-BA7A-008A3CCA7835}"/>
    <dgm:cxn modelId="{C3B9A200-BBAB-4039-AE09-89A8B65F23D9}" type="presOf" srcId="{DC4D62E4-219A-453C-B9E6-B839C9386F75}" destId="{6ECDE5EB-166A-48A7-8728-FBB648B568B8}" srcOrd="0" destOrd="0" presId="urn:microsoft.com/office/officeart/2005/8/layout/hProcess9"/>
    <dgm:cxn modelId="{D71A1F1C-54BE-4CDF-83AF-07DAE2C0B99B}" srcId="{DC4D62E4-219A-453C-B9E6-B839C9386F75}" destId="{0A456FFA-AA94-4F6E-B824-E12FC526F934}" srcOrd="0" destOrd="0" parTransId="{06E62344-ED45-489F-97CA-75AE1DB08C78}" sibTransId="{29169F94-93E6-4452-9E52-5FDA4068C067}"/>
    <dgm:cxn modelId="{2214D753-AF21-4015-A7D7-54ABFD4CB694}" type="presParOf" srcId="{6ECDE5EB-166A-48A7-8728-FBB648B568B8}" destId="{2D1D4D89-AE97-4321-8F00-9D9DB5F62680}" srcOrd="0" destOrd="0" presId="urn:microsoft.com/office/officeart/2005/8/layout/hProcess9"/>
    <dgm:cxn modelId="{8BABD01B-5FCA-4AAB-A1CB-C87F86C66712}" type="presParOf" srcId="{6ECDE5EB-166A-48A7-8728-FBB648B568B8}" destId="{FF493947-666C-42A3-9624-970D8D5CCA7F}" srcOrd="1" destOrd="0" presId="urn:microsoft.com/office/officeart/2005/8/layout/hProcess9"/>
    <dgm:cxn modelId="{6B64C796-074D-481D-8FA8-33A409E4D707}" type="presParOf" srcId="{FF493947-666C-42A3-9624-970D8D5CCA7F}" destId="{66F3E096-50E8-420F-AF8D-A8B164B82770}" srcOrd="0" destOrd="0" presId="urn:microsoft.com/office/officeart/2005/8/layout/hProcess9"/>
    <dgm:cxn modelId="{11A710BC-4636-47F4-9B96-8EB3E39D171E}" type="presParOf" srcId="{FF493947-666C-42A3-9624-970D8D5CCA7F}" destId="{4B681BD0-82FD-4B18-8C82-898E186AC38A}" srcOrd="1" destOrd="0" presId="urn:microsoft.com/office/officeart/2005/8/layout/hProcess9"/>
    <dgm:cxn modelId="{C1538581-12F7-4F3D-AA9C-71A798B77FFC}" type="presParOf" srcId="{FF493947-666C-42A3-9624-970D8D5CCA7F}" destId="{B9BCF849-54DE-4363-BCE1-202462D12FA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D62E4-219A-453C-B9E6-B839C9386F7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C6CC304-E60B-40B7-BDF0-B55FB1E8C6CC}">
      <dgm:prSet phldrT="[Текст]" custT="1"/>
      <dgm:spPr/>
      <dgm:t>
        <a:bodyPr/>
        <a:lstStyle/>
        <a:p>
          <a:r>
            <a:rPr lang="ru-RU" sz="1800" b="1" dirty="0" smtClean="0"/>
            <a:t>кокетничать</a:t>
          </a:r>
          <a:endParaRPr lang="ru-RU" dirty="0"/>
        </a:p>
      </dgm:t>
    </dgm:pt>
    <dgm:pt modelId="{2150C86B-F9F1-4EED-9F30-F34BC2EE1A6C}" type="parTrans" cxnId="{D0ADE069-8AE1-4A56-A737-2E664AAAEAA6}">
      <dgm:prSet/>
      <dgm:spPr/>
      <dgm:t>
        <a:bodyPr/>
        <a:lstStyle/>
        <a:p>
          <a:endParaRPr lang="ru-RU"/>
        </a:p>
      </dgm:t>
    </dgm:pt>
    <dgm:pt modelId="{DD883F74-BC05-4771-BA7A-008A3CCA7835}" type="sibTrans" cxnId="{D0ADE069-8AE1-4A56-A737-2E664AAAEAA6}">
      <dgm:prSet/>
      <dgm:spPr/>
      <dgm:t>
        <a:bodyPr/>
        <a:lstStyle/>
        <a:p>
          <a:endParaRPr lang="ru-RU"/>
        </a:p>
      </dgm:t>
    </dgm:pt>
    <dgm:pt modelId="{0A456FFA-AA94-4F6E-B824-E12FC526F934}">
      <dgm:prSet phldrT="[Текст]" custT="1"/>
      <dgm:spPr/>
      <dgm:t>
        <a:bodyPr/>
        <a:lstStyle/>
        <a:p>
          <a:r>
            <a:rPr lang="ru-RU" sz="1800" b="1" dirty="0" smtClean="0"/>
            <a:t> Стрелять глазками </a:t>
          </a:r>
          <a:endParaRPr lang="ru-RU" dirty="0"/>
        </a:p>
      </dgm:t>
    </dgm:pt>
    <dgm:pt modelId="{29169F94-93E6-4452-9E52-5FDA4068C067}" type="sibTrans" cxnId="{D71A1F1C-54BE-4CDF-83AF-07DAE2C0B99B}">
      <dgm:prSet/>
      <dgm:spPr/>
      <dgm:t>
        <a:bodyPr/>
        <a:lstStyle/>
        <a:p>
          <a:endParaRPr lang="ru-RU"/>
        </a:p>
      </dgm:t>
    </dgm:pt>
    <dgm:pt modelId="{06E62344-ED45-489F-97CA-75AE1DB08C78}" type="parTrans" cxnId="{D71A1F1C-54BE-4CDF-83AF-07DAE2C0B99B}">
      <dgm:prSet/>
      <dgm:spPr/>
      <dgm:t>
        <a:bodyPr/>
        <a:lstStyle/>
        <a:p>
          <a:endParaRPr lang="ru-RU"/>
        </a:p>
      </dgm:t>
    </dgm:pt>
    <dgm:pt modelId="{6ECDE5EB-166A-48A7-8728-FBB648B568B8}" type="pres">
      <dgm:prSet presAssocID="{DC4D62E4-219A-453C-B9E6-B839C9386F75}" presName="CompostProcess" presStyleCnt="0">
        <dgm:presLayoutVars>
          <dgm:dir/>
          <dgm:resizeHandles val="exact"/>
        </dgm:presLayoutVars>
      </dgm:prSet>
      <dgm:spPr/>
    </dgm:pt>
    <dgm:pt modelId="{2D1D4D89-AE97-4321-8F00-9D9DB5F62680}" type="pres">
      <dgm:prSet presAssocID="{DC4D62E4-219A-453C-B9E6-B839C9386F75}" presName="arrow" presStyleLbl="bgShp" presStyleIdx="0" presStyleCnt="1"/>
      <dgm:spPr/>
    </dgm:pt>
    <dgm:pt modelId="{FF493947-666C-42A3-9624-970D8D5CCA7F}" type="pres">
      <dgm:prSet presAssocID="{DC4D62E4-219A-453C-B9E6-B839C9386F75}" presName="linearProcess" presStyleCnt="0"/>
      <dgm:spPr/>
    </dgm:pt>
    <dgm:pt modelId="{66F3E096-50E8-420F-AF8D-A8B164B82770}" type="pres">
      <dgm:prSet presAssocID="{0A456FFA-AA94-4F6E-B824-E12FC526F93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81BD0-82FD-4B18-8C82-898E186AC38A}" type="pres">
      <dgm:prSet presAssocID="{29169F94-93E6-4452-9E52-5FDA4068C067}" presName="sibTrans" presStyleCnt="0"/>
      <dgm:spPr/>
    </dgm:pt>
    <dgm:pt modelId="{B9BCF849-54DE-4363-BCE1-202462D12FAB}" type="pres">
      <dgm:prSet presAssocID="{8C6CC304-E60B-40B7-BDF0-B55FB1E8C6C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9B7D54-D483-4D69-97F2-52136C1C5F6E}" type="presOf" srcId="{0A456FFA-AA94-4F6E-B824-E12FC526F934}" destId="{66F3E096-50E8-420F-AF8D-A8B164B82770}" srcOrd="0" destOrd="0" presId="urn:microsoft.com/office/officeart/2005/8/layout/hProcess9"/>
    <dgm:cxn modelId="{D0ADE069-8AE1-4A56-A737-2E664AAAEAA6}" srcId="{DC4D62E4-219A-453C-B9E6-B839C9386F75}" destId="{8C6CC304-E60B-40B7-BDF0-B55FB1E8C6CC}" srcOrd="1" destOrd="0" parTransId="{2150C86B-F9F1-4EED-9F30-F34BC2EE1A6C}" sibTransId="{DD883F74-BC05-4771-BA7A-008A3CCA7835}"/>
    <dgm:cxn modelId="{8B48D91C-3958-49FC-80C5-4CFD86BC1EA5}" type="presOf" srcId="{DC4D62E4-219A-453C-B9E6-B839C9386F75}" destId="{6ECDE5EB-166A-48A7-8728-FBB648B568B8}" srcOrd="0" destOrd="0" presId="urn:microsoft.com/office/officeart/2005/8/layout/hProcess9"/>
    <dgm:cxn modelId="{8695DD50-206E-40E6-9C62-CADA0B1AC239}" type="presOf" srcId="{8C6CC304-E60B-40B7-BDF0-B55FB1E8C6CC}" destId="{B9BCF849-54DE-4363-BCE1-202462D12FAB}" srcOrd="0" destOrd="0" presId="urn:microsoft.com/office/officeart/2005/8/layout/hProcess9"/>
    <dgm:cxn modelId="{D71A1F1C-54BE-4CDF-83AF-07DAE2C0B99B}" srcId="{DC4D62E4-219A-453C-B9E6-B839C9386F75}" destId="{0A456FFA-AA94-4F6E-B824-E12FC526F934}" srcOrd="0" destOrd="0" parTransId="{06E62344-ED45-489F-97CA-75AE1DB08C78}" sibTransId="{29169F94-93E6-4452-9E52-5FDA4068C067}"/>
    <dgm:cxn modelId="{633A13CF-2EF2-470C-915E-C8DD5A262E6E}" type="presParOf" srcId="{6ECDE5EB-166A-48A7-8728-FBB648B568B8}" destId="{2D1D4D89-AE97-4321-8F00-9D9DB5F62680}" srcOrd="0" destOrd="0" presId="urn:microsoft.com/office/officeart/2005/8/layout/hProcess9"/>
    <dgm:cxn modelId="{F2593C68-1883-4926-B5FA-7D7DEF760BDE}" type="presParOf" srcId="{6ECDE5EB-166A-48A7-8728-FBB648B568B8}" destId="{FF493947-666C-42A3-9624-970D8D5CCA7F}" srcOrd="1" destOrd="0" presId="urn:microsoft.com/office/officeart/2005/8/layout/hProcess9"/>
    <dgm:cxn modelId="{25EAF520-6A66-4755-95D4-DFB129170A49}" type="presParOf" srcId="{FF493947-666C-42A3-9624-970D8D5CCA7F}" destId="{66F3E096-50E8-420F-AF8D-A8B164B82770}" srcOrd="0" destOrd="0" presId="urn:microsoft.com/office/officeart/2005/8/layout/hProcess9"/>
    <dgm:cxn modelId="{8412851C-2A6D-47B6-BE6C-6F372DAA3FF3}" type="presParOf" srcId="{FF493947-666C-42A3-9624-970D8D5CCA7F}" destId="{4B681BD0-82FD-4B18-8C82-898E186AC38A}" srcOrd="1" destOrd="0" presId="urn:microsoft.com/office/officeart/2005/8/layout/hProcess9"/>
    <dgm:cxn modelId="{ACB34C55-B402-4E6E-9CC2-0D9721C19BDE}" type="presParOf" srcId="{FF493947-666C-42A3-9624-970D8D5CCA7F}" destId="{B9BCF849-54DE-4363-BCE1-202462D12FA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4D62E4-219A-453C-B9E6-B839C9386F7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A456FFA-AA94-4F6E-B824-E12FC526F934}">
      <dgm:prSet phldrT="[Текст]" custT="1"/>
      <dgm:spPr/>
      <dgm:t>
        <a:bodyPr/>
        <a:lstStyle/>
        <a:p>
          <a:r>
            <a:rPr lang="ru-RU" sz="1800" b="1" dirty="0" smtClean="0"/>
            <a:t>Лезть в глаза </a:t>
          </a:r>
          <a:endParaRPr lang="ru-RU" dirty="0"/>
        </a:p>
      </dgm:t>
    </dgm:pt>
    <dgm:pt modelId="{06E62344-ED45-489F-97CA-75AE1DB08C78}" type="parTrans" cxnId="{D71A1F1C-54BE-4CDF-83AF-07DAE2C0B99B}">
      <dgm:prSet/>
      <dgm:spPr/>
      <dgm:t>
        <a:bodyPr/>
        <a:lstStyle/>
        <a:p>
          <a:endParaRPr lang="ru-RU"/>
        </a:p>
      </dgm:t>
    </dgm:pt>
    <dgm:pt modelId="{29169F94-93E6-4452-9E52-5FDA4068C067}" type="sibTrans" cxnId="{D71A1F1C-54BE-4CDF-83AF-07DAE2C0B99B}">
      <dgm:prSet/>
      <dgm:spPr/>
      <dgm:t>
        <a:bodyPr/>
        <a:lstStyle/>
        <a:p>
          <a:endParaRPr lang="ru-RU"/>
        </a:p>
      </dgm:t>
    </dgm:pt>
    <dgm:pt modelId="{8C6CC304-E60B-40B7-BDF0-B55FB1E8C6CC}">
      <dgm:prSet phldrT="[Текст]" custT="1"/>
      <dgm:spPr/>
      <dgm:t>
        <a:bodyPr/>
        <a:lstStyle/>
        <a:p>
          <a:r>
            <a:rPr lang="ru-RU" sz="1800" b="1" dirty="0" smtClean="0"/>
            <a:t>надоедать</a:t>
          </a:r>
          <a:endParaRPr lang="ru-RU" dirty="0"/>
        </a:p>
      </dgm:t>
    </dgm:pt>
    <dgm:pt modelId="{2150C86B-F9F1-4EED-9F30-F34BC2EE1A6C}" type="parTrans" cxnId="{D0ADE069-8AE1-4A56-A737-2E664AAAEAA6}">
      <dgm:prSet/>
      <dgm:spPr/>
      <dgm:t>
        <a:bodyPr/>
        <a:lstStyle/>
        <a:p>
          <a:endParaRPr lang="ru-RU"/>
        </a:p>
      </dgm:t>
    </dgm:pt>
    <dgm:pt modelId="{DD883F74-BC05-4771-BA7A-008A3CCA7835}" type="sibTrans" cxnId="{D0ADE069-8AE1-4A56-A737-2E664AAAEAA6}">
      <dgm:prSet/>
      <dgm:spPr/>
      <dgm:t>
        <a:bodyPr/>
        <a:lstStyle/>
        <a:p>
          <a:endParaRPr lang="ru-RU"/>
        </a:p>
      </dgm:t>
    </dgm:pt>
    <dgm:pt modelId="{6ECDE5EB-166A-48A7-8728-FBB648B568B8}" type="pres">
      <dgm:prSet presAssocID="{DC4D62E4-219A-453C-B9E6-B839C9386F75}" presName="CompostProcess" presStyleCnt="0">
        <dgm:presLayoutVars>
          <dgm:dir/>
          <dgm:resizeHandles val="exact"/>
        </dgm:presLayoutVars>
      </dgm:prSet>
      <dgm:spPr/>
    </dgm:pt>
    <dgm:pt modelId="{2D1D4D89-AE97-4321-8F00-9D9DB5F62680}" type="pres">
      <dgm:prSet presAssocID="{DC4D62E4-219A-453C-B9E6-B839C9386F75}" presName="arrow" presStyleLbl="bgShp" presStyleIdx="0" presStyleCnt="1"/>
      <dgm:spPr/>
    </dgm:pt>
    <dgm:pt modelId="{FF493947-666C-42A3-9624-970D8D5CCA7F}" type="pres">
      <dgm:prSet presAssocID="{DC4D62E4-219A-453C-B9E6-B839C9386F75}" presName="linearProcess" presStyleCnt="0"/>
      <dgm:spPr/>
    </dgm:pt>
    <dgm:pt modelId="{66F3E096-50E8-420F-AF8D-A8B164B82770}" type="pres">
      <dgm:prSet presAssocID="{0A456FFA-AA94-4F6E-B824-E12FC526F93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81BD0-82FD-4B18-8C82-898E186AC38A}" type="pres">
      <dgm:prSet presAssocID="{29169F94-93E6-4452-9E52-5FDA4068C067}" presName="sibTrans" presStyleCnt="0"/>
      <dgm:spPr/>
    </dgm:pt>
    <dgm:pt modelId="{B9BCF849-54DE-4363-BCE1-202462D12FAB}" type="pres">
      <dgm:prSet presAssocID="{8C6CC304-E60B-40B7-BDF0-B55FB1E8C6C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ADE069-8AE1-4A56-A737-2E664AAAEAA6}" srcId="{DC4D62E4-219A-453C-B9E6-B839C9386F75}" destId="{8C6CC304-E60B-40B7-BDF0-B55FB1E8C6CC}" srcOrd="1" destOrd="0" parTransId="{2150C86B-F9F1-4EED-9F30-F34BC2EE1A6C}" sibTransId="{DD883F74-BC05-4771-BA7A-008A3CCA7835}"/>
    <dgm:cxn modelId="{F1FB8DCF-826D-4AEF-B0CC-5BF5F295F481}" type="presOf" srcId="{DC4D62E4-219A-453C-B9E6-B839C9386F75}" destId="{6ECDE5EB-166A-48A7-8728-FBB648B568B8}" srcOrd="0" destOrd="0" presId="urn:microsoft.com/office/officeart/2005/8/layout/hProcess9"/>
    <dgm:cxn modelId="{B0BE17FB-6AC8-4697-B67E-7107A4433E38}" type="presOf" srcId="{8C6CC304-E60B-40B7-BDF0-B55FB1E8C6CC}" destId="{B9BCF849-54DE-4363-BCE1-202462D12FAB}" srcOrd="0" destOrd="0" presId="urn:microsoft.com/office/officeart/2005/8/layout/hProcess9"/>
    <dgm:cxn modelId="{98E4E7DE-DDAF-4FBE-8773-4141EA92DA7E}" type="presOf" srcId="{0A456FFA-AA94-4F6E-B824-E12FC526F934}" destId="{66F3E096-50E8-420F-AF8D-A8B164B82770}" srcOrd="0" destOrd="0" presId="urn:microsoft.com/office/officeart/2005/8/layout/hProcess9"/>
    <dgm:cxn modelId="{D71A1F1C-54BE-4CDF-83AF-07DAE2C0B99B}" srcId="{DC4D62E4-219A-453C-B9E6-B839C9386F75}" destId="{0A456FFA-AA94-4F6E-B824-E12FC526F934}" srcOrd="0" destOrd="0" parTransId="{06E62344-ED45-489F-97CA-75AE1DB08C78}" sibTransId="{29169F94-93E6-4452-9E52-5FDA4068C067}"/>
    <dgm:cxn modelId="{87DAA595-6F66-458B-809B-62C0C475597B}" type="presParOf" srcId="{6ECDE5EB-166A-48A7-8728-FBB648B568B8}" destId="{2D1D4D89-AE97-4321-8F00-9D9DB5F62680}" srcOrd="0" destOrd="0" presId="urn:microsoft.com/office/officeart/2005/8/layout/hProcess9"/>
    <dgm:cxn modelId="{6A34E531-5284-4406-9376-5FDC463251B2}" type="presParOf" srcId="{6ECDE5EB-166A-48A7-8728-FBB648B568B8}" destId="{FF493947-666C-42A3-9624-970D8D5CCA7F}" srcOrd="1" destOrd="0" presId="urn:microsoft.com/office/officeart/2005/8/layout/hProcess9"/>
    <dgm:cxn modelId="{F4E8F868-F110-44B7-871C-813B64E6F978}" type="presParOf" srcId="{FF493947-666C-42A3-9624-970D8D5CCA7F}" destId="{66F3E096-50E8-420F-AF8D-A8B164B82770}" srcOrd="0" destOrd="0" presId="urn:microsoft.com/office/officeart/2005/8/layout/hProcess9"/>
    <dgm:cxn modelId="{F1153224-C8E1-4521-B73F-1898117929EF}" type="presParOf" srcId="{FF493947-666C-42A3-9624-970D8D5CCA7F}" destId="{4B681BD0-82FD-4B18-8C82-898E186AC38A}" srcOrd="1" destOrd="0" presId="urn:microsoft.com/office/officeart/2005/8/layout/hProcess9"/>
    <dgm:cxn modelId="{815D4A2D-359C-47D6-9DF2-CB21D875A952}" type="presParOf" srcId="{FF493947-666C-42A3-9624-970D8D5CCA7F}" destId="{B9BCF849-54DE-4363-BCE1-202462D12FA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4D62E4-219A-453C-B9E6-B839C9386F7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A456FFA-AA94-4F6E-B824-E12FC526F934}">
      <dgm:prSet phldrT="[Текст]" custT="1"/>
      <dgm:spPr/>
      <dgm:t>
        <a:bodyPr/>
        <a:lstStyle/>
        <a:p>
          <a:r>
            <a:rPr lang="ru-RU" sz="1800" b="1" dirty="0" smtClean="0"/>
            <a:t>Пускать пыль в глаза </a:t>
          </a:r>
          <a:endParaRPr lang="ru-RU" dirty="0"/>
        </a:p>
      </dgm:t>
    </dgm:pt>
    <dgm:pt modelId="{06E62344-ED45-489F-97CA-75AE1DB08C78}" type="parTrans" cxnId="{D71A1F1C-54BE-4CDF-83AF-07DAE2C0B99B}">
      <dgm:prSet/>
      <dgm:spPr/>
      <dgm:t>
        <a:bodyPr/>
        <a:lstStyle/>
        <a:p>
          <a:endParaRPr lang="ru-RU"/>
        </a:p>
      </dgm:t>
    </dgm:pt>
    <dgm:pt modelId="{29169F94-93E6-4452-9E52-5FDA4068C067}" type="sibTrans" cxnId="{D71A1F1C-54BE-4CDF-83AF-07DAE2C0B99B}">
      <dgm:prSet/>
      <dgm:spPr/>
      <dgm:t>
        <a:bodyPr/>
        <a:lstStyle/>
        <a:p>
          <a:endParaRPr lang="ru-RU"/>
        </a:p>
      </dgm:t>
    </dgm:pt>
    <dgm:pt modelId="{8C6CC304-E60B-40B7-BDF0-B55FB1E8C6CC}">
      <dgm:prSet phldrT="[Текст]" custT="1"/>
      <dgm:spPr/>
      <dgm:t>
        <a:bodyPr/>
        <a:lstStyle/>
        <a:p>
          <a:r>
            <a:rPr lang="ru-RU" sz="1800" b="1" dirty="0" smtClean="0"/>
            <a:t>обманывать</a:t>
          </a:r>
          <a:endParaRPr lang="ru-RU" dirty="0"/>
        </a:p>
      </dgm:t>
    </dgm:pt>
    <dgm:pt modelId="{2150C86B-F9F1-4EED-9F30-F34BC2EE1A6C}" type="parTrans" cxnId="{D0ADE069-8AE1-4A56-A737-2E664AAAEAA6}">
      <dgm:prSet/>
      <dgm:spPr/>
      <dgm:t>
        <a:bodyPr/>
        <a:lstStyle/>
        <a:p>
          <a:endParaRPr lang="ru-RU"/>
        </a:p>
      </dgm:t>
    </dgm:pt>
    <dgm:pt modelId="{DD883F74-BC05-4771-BA7A-008A3CCA7835}" type="sibTrans" cxnId="{D0ADE069-8AE1-4A56-A737-2E664AAAEAA6}">
      <dgm:prSet/>
      <dgm:spPr/>
      <dgm:t>
        <a:bodyPr/>
        <a:lstStyle/>
        <a:p>
          <a:endParaRPr lang="ru-RU"/>
        </a:p>
      </dgm:t>
    </dgm:pt>
    <dgm:pt modelId="{6ECDE5EB-166A-48A7-8728-FBB648B568B8}" type="pres">
      <dgm:prSet presAssocID="{DC4D62E4-219A-453C-B9E6-B839C9386F75}" presName="CompostProcess" presStyleCnt="0">
        <dgm:presLayoutVars>
          <dgm:dir/>
          <dgm:resizeHandles val="exact"/>
        </dgm:presLayoutVars>
      </dgm:prSet>
      <dgm:spPr/>
    </dgm:pt>
    <dgm:pt modelId="{2D1D4D89-AE97-4321-8F00-9D9DB5F62680}" type="pres">
      <dgm:prSet presAssocID="{DC4D62E4-219A-453C-B9E6-B839C9386F75}" presName="arrow" presStyleLbl="bgShp" presStyleIdx="0" presStyleCnt="1"/>
      <dgm:spPr/>
    </dgm:pt>
    <dgm:pt modelId="{FF493947-666C-42A3-9624-970D8D5CCA7F}" type="pres">
      <dgm:prSet presAssocID="{DC4D62E4-219A-453C-B9E6-B839C9386F75}" presName="linearProcess" presStyleCnt="0"/>
      <dgm:spPr/>
    </dgm:pt>
    <dgm:pt modelId="{66F3E096-50E8-420F-AF8D-A8B164B82770}" type="pres">
      <dgm:prSet presAssocID="{0A456FFA-AA94-4F6E-B824-E12FC526F934}" presName="textNode" presStyleLbl="node1" presStyleIdx="0" presStyleCnt="2" custScaleX="109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81BD0-82FD-4B18-8C82-898E186AC38A}" type="pres">
      <dgm:prSet presAssocID="{29169F94-93E6-4452-9E52-5FDA4068C067}" presName="sibTrans" presStyleCnt="0"/>
      <dgm:spPr/>
    </dgm:pt>
    <dgm:pt modelId="{B9BCF849-54DE-4363-BCE1-202462D12FAB}" type="pres">
      <dgm:prSet presAssocID="{8C6CC304-E60B-40B7-BDF0-B55FB1E8C6C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ADE069-8AE1-4A56-A737-2E664AAAEAA6}" srcId="{DC4D62E4-219A-453C-B9E6-B839C9386F75}" destId="{8C6CC304-E60B-40B7-BDF0-B55FB1E8C6CC}" srcOrd="1" destOrd="0" parTransId="{2150C86B-F9F1-4EED-9F30-F34BC2EE1A6C}" sibTransId="{DD883F74-BC05-4771-BA7A-008A3CCA7835}"/>
    <dgm:cxn modelId="{AC7AAD93-3922-40CB-8372-995105B301F8}" type="presOf" srcId="{DC4D62E4-219A-453C-B9E6-B839C9386F75}" destId="{6ECDE5EB-166A-48A7-8728-FBB648B568B8}" srcOrd="0" destOrd="0" presId="urn:microsoft.com/office/officeart/2005/8/layout/hProcess9"/>
    <dgm:cxn modelId="{26FD1015-5735-4AAD-886F-FEB594A323C3}" type="presOf" srcId="{0A456FFA-AA94-4F6E-B824-E12FC526F934}" destId="{66F3E096-50E8-420F-AF8D-A8B164B82770}" srcOrd="0" destOrd="0" presId="urn:microsoft.com/office/officeart/2005/8/layout/hProcess9"/>
    <dgm:cxn modelId="{D71A1F1C-54BE-4CDF-83AF-07DAE2C0B99B}" srcId="{DC4D62E4-219A-453C-B9E6-B839C9386F75}" destId="{0A456FFA-AA94-4F6E-B824-E12FC526F934}" srcOrd="0" destOrd="0" parTransId="{06E62344-ED45-489F-97CA-75AE1DB08C78}" sibTransId="{29169F94-93E6-4452-9E52-5FDA4068C067}"/>
    <dgm:cxn modelId="{DE1BCC14-B20F-46C6-9D97-137A4B648536}" type="presOf" srcId="{8C6CC304-E60B-40B7-BDF0-B55FB1E8C6CC}" destId="{B9BCF849-54DE-4363-BCE1-202462D12FAB}" srcOrd="0" destOrd="0" presId="urn:microsoft.com/office/officeart/2005/8/layout/hProcess9"/>
    <dgm:cxn modelId="{A2B534AF-4299-4980-BFA9-BE97D6052912}" type="presParOf" srcId="{6ECDE5EB-166A-48A7-8728-FBB648B568B8}" destId="{2D1D4D89-AE97-4321-8F00-9D9DB5F62680}" srcOrd="0" destOrd="0" presId="urn:microsoft.com/office/officeart/2005/8/layout/hProcess9"/>
    <dgm:cxn modelId="{C4315A15-9EBF-4F88-9542-1BAF5C33DA01}" type="presParOf" srcId="{6ECDE5EB-166A-48A7-8728-FBB648B568B8}" destId="{FF493947-666C-42A3-9624-970D8D5CCA7F}" srcOrd="1" destOrd="0" presId="urn:microsoft.com/office/officeart/2005/8/layout/hProcess9"/>
    <dgm:cxn modelId="{F230425D-3A0F-40B7-8177-69E9CEB93904}" type="presParOf" srcId="{FF493947-666C-42A3-9624-970D8D5CCA7F}" destId="{66F3E096-50E8-420F-AF8D-A8B164B82770}" srcOrd="0" destOrd="0" presId="urn:microsoft.com/office/officeart/2005/8/layout/hProcess9"/>
    <dgm:cxn modelId="{FF9CEEF7-7E8D-44B7-8146-69A5CC6C5BBF}" type="presParOf" srcId="{FF493947-666C-42A3-9624-970D8D5CCA7F}" destId="{4B681BD0-82FD-4B18-8C82-898E186AC38A}" srcOrd="1" destOrd="0" presId="urn:microsoft.com/office/officeart/2005/8/layout/hProcess9"/>
    <dgm:cxn modelId="{209D6AB3-72B8-4147-8021-CAE1DEA67EA9}" type="presParOf" srcId="{FF493947-666C-42A3-9624-970D8D5CCA7F}" destId="{B9BCF849-54DE-4363-BCE1-202462D12FA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4D62E4-219A-453C-B9E6-B839C9386F7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A456FFA-AA94-4F6E-B824-E12FC526F934}">
      <dgm:prSet phldrT="[Текст]" custT="1"/>
      <dgm:spPr/>
      <dgm:t>
        <a:bodyPr/>
        <a:lstStyle/>
        <a:p>
          <a:r>
            <a:rPr lang="ru-RU" sz="1800" b="1" dirty="0" smtClean="0"/>
            <a:t>Мозолить глаза </a:t>
          </a:r>
          <a:endParaRPr lang="ru-RU" dirty="0"/>
        </a:p>
      </dgm:t>
    </dgm:pt>
    <dgm:pt modelId="{06E62344-ED45-489F-97CA-75AE1DB08C78}" type="parTrans" cxnId="{D71A1F1C-54BE-4CDF-83AF-07DAE2C0B99B}">
      <dgm:prSet/>
      <dgm:spPr/>
      <dgm:t>
        <a:bodyPr/>
        <a:lstStyle/>
        <a:p>
          <a:endParaRPr lang="ru-RU"/>
        </a:p>
      </dgm:t>
    </dgm:pt>
    <dgm:pt modelId="{29169F94-93E6-4452-9E52-5FDA4068C067}" type="sibTrans" cxnId="{D71A1F1C-54BE-4CDF-83AF-07DAE2C0B99B}">
      <dgm:prSet/>
      <dgm:spPr/>
      <dgm:t>
        <a:bodyPr/>
        <a:lstStyle/>
        <a:p>
          <a:endParaRPr lang="ru-RU"/>
        </a:p>
      </dgm:t>
    </dgm:pt>
    <dgm:pt modelId="{8C6CC304-E60B-40B7-BDF0-B55FB1E8C6CC}">
      <dgm:prSet phldrT="[Текст]" custT="1"/>
      <dgm:spPr/>
      <dgm:t>
        <a:bodyPr/>
        <a:lstStyle/>
        <a:p>
          <a:r>
            <a:rPr lang="ru-RU" sz="1800" b="1" dirty="0" smtClean="0"/>
            <a:t>мешать</a:t>
          </a:r>
          <a:endParaRPr lang="ru-RU" dirty="0"/>
        </a:p>
      </dgm:t>
    </dgm:pt>
    <dgm:pt modelId="{2150C86B-F9F1-4EED-9F30-F34BC2EE1A6C}" type="parTrans" cxnId="{D0ADE069-8AE1-4A56-A737-2E664AAAEAA6}">
      <dgm:prSet/>
      <dgm:spPr/>
      <dgm:t>
        <a:bodyPr/>
        <a:lstStyle/>
        <a:p>
          <a:endParaRPr lang="ru-RU"/>
        </a:p>
      </dgm:t>
    </dgm:pt>
    <dgm:pt modelId="{DD883F74-BC05-4771-BA7A-008A3CCA7835}" type="sibTrans" cxnId="{D0ADE069-8AE1-4A56-A737-2E664AAAEAA6}">
      <dgm:prSet/>
      <dgm:spPr/>
      <dgm:t>
        <a:bodyPr/>
        <a:lstStyle/>
        <a:p>
          <a:endParaRPr lang="ru-RU"/>
        </a:p>
      </dgm:t>
    </dgm:pt>
    <dgm:pt modelId="{6ECDE5EB-166A-48A7-8728-FBB648B568B8}" type="pres">
      <dgm:prSet presAssocID="{DC4D62E4-219A-453C-B9E6-B839C9386F75}" presName="CompostProcess" presStyleCnt="0">
        <dgm:presLayoutVars>
          <dgm:dir/>
          <dgm:resizeHandles val="exact"/>
        </dgm:presLayoutVars>
      </dgm:prSet>
      <dgm:spPr/>
    </dgm:pt>
    <dgm:pt modelId="{2D1D4D89-AE97-4321-8F00-9D9DB5F62680}" type="pres">
      <dgm:prSet presAssocID="{DC4D62E4-219A-453C-B9E6-B839C9386F75}" presName="arrow" presStyleLbl="bgShp" presStyleIdx="0" presStyleCnt="1"/>
      <dgm:spPr/>
    </dgm:pt>
    <dgm:pt modelId="{FF493947-666C-42A3-9624-970D8D5CCA7F}" type="pres">
      <dgm:prSet presAssocID="{DC4D62E4-219A-453C-B9E6-B839C9386F75}" presName="linearProcess" presStyleCnt="0"/>
      <dgm:spPr/>
    </dgm:pt>
    <dgm:pt modelId="{66F3E096-50E8-420F-AF8D-A8B164B82770}" type="pres">
      <dgm:prSet presAssocID="{0A456FFA-AA94-4F6E-B824-E12FC526F93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81BD0-82FD-4B18-8C82-898E186AC38A}" type="pres">
      <dgm:prSet presAssocID="{29169F94-93E6-4452-9E52-5FDA4068C067}" presName="sibTrans" presStyleCnt="0"/>
      <dgm:spPr/>
    </dgm:pt>
    <dgm:pt modelId="{B9BCF849-54DE-4363-BCE1-202462D12FAB}" type="pres">
      <dgm:prSet presAssocID="{8C6CC304-E60B-40B7-BDF0-B55FB1E8C6C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ADE069-8AE1-4A56-A737-2E664AAAEAA6}" srcId="{DC4D62E4-219A-453C-B9E6-B839C9386F75}" destId="{8C6CC304-E60B-40B7-BDF0-B55FB1E8C6CC}" srcOrd="1" destOrd="0" parTransId="{2150C86B-F9F1-4EED-9F30-F34BC2EE1A6C}" sibTransId="{DD883F74-BC05-4771-BA7A-008A3CCA7835}"/>
    <dgm:cxn modelId="{4CEC6A11-4686-411B-BFE7-90A5E0AE3697}" type="presOf" srcId="{8C6CC304-E60B-40B7-BDF0-B55FB1E8C6CC}" destId="{B9BCF849-54DE-4363-BCE1-202462D12FAB}" srcOrd="0" destOrd="0" presId="urn:microsoft.com/office/officeart/2005/8/layout/hProcess9"/>
    <dgm:cxn modelId="{0DC00089-3DEF-45A2-BE45-3A8992FCFAA9}" type="presOf" srcId="{0A456FFA-AA94-4F6E-B824-E12FC526F934}" destId="{66F3E096-50E8-420F-AF8D-A8B164B82770}" srcOrd="0" destOrd="0" presId="urn:microsoft.com/office/officeart/2005/8/layout/hProcess9"/>
    <dgm:cxn modelId="{D6969221-73B7-4193-9184-A727AFB498E9}" type="presOf" srcId="{DC4D62E4-219A-453C-B9E6-B839C9386F75}" destId="{6ECDE5EB-166A-48A7-8728-FBB648B568B8}" srcOrd="0" destOrd="0" presId="urn:microsoft.com/office/officeart/2005/8/layout/hProcess9"/>
    <dgm:cxn modelId="{D71A1F1C-54BE-4CDF-83AF-07DAE2C0B99B}" srcId="{DC4D62E4-219A-453C-B9E6-B839C9386F75}" destId="{0A456FFA-AA94-4F6E-B824-E12FC526F934}" srcOrd="0" destOrd="0" parTransId="{06E62344-ED45-489F-97CA-75AE1DB08C78}" sibTransId="{29169F94-93E6-4452-9E52-5FDA4068C067}"/>
    <dgm:cxn modelId="{6A38996E-A39F-4978-8055-B60247B02D45}" type="presParOf" srcId="{6ECDE5EB-166A-48A7-8728-FBB648B568B8}" destId="{2D1D4D89-AE97-4321-8F00-9D9DB5F62680}" srcOrd="0" destOrd="0" presId="urn:microsoft.com/office/officeart/2005/8/layout/hProcess9"/>
    <dgm:cxn modelId="{67D429D0-96F3-46F6-A48B-9A4C764FD9F6}" type="presParOf" srcId="{6ECDE5EB-166A-48A7-8728-FBB648B568B8}" destId="{FF493947-666C-42A3-9624-970D8D5CCA7F}" srcOrd="1" destOrd="0" presId="urn:microsoft.com/office/officeart/2005/8/layout/hProcess9"/>
    <dgm:cxn modelId="{0260AC27-7D67-42C3-AF82-E4EA95739BA8}" type="presParOf" srcId="{FF493947-666C-42A3-9624-970D8D5CCA7F}" destId="{66F3E096-50E8-420F-AF8D-A8B164B82770}" srcOrd="0" destOrd="0" presId="urn:microsoft.com/office/officeart/2005/8/layout/hProcess9"/>
    <dgm:cxn modelId="{7CF1B1F1-9FD2-4BA2-B206-8C25E2E4A99A}" type="presParOf" srcId="{FF493947-666C-42A3-9624-970D8D5CCA7F}" destId="{4B681BD0-82FD-4B18-8C82-898E186AC38A}" srcOrd="1" destOrd="0" presId="urn:microsoft.com/office/officeart/2005/8/layout/hProcess9"/>
    <dgm:cxn modelId="{95A2266E-ECC2-480B-93A6-AF2228D32BBD}" type="presParOf" srcId="{FF493947-666C-42A3-9624-970D8D5CCA7F}" destId="{B9BCF849-54DE-4363-BCE1-202462D12FA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4D62E4-219A-453C-B9E6-B839C9386F7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A456FFA-AA94-4F6E-B824-E12FC526F934}">
      <dgm:prSet phldrT="[Текст]" custT="1"/>
      <dgm:spPr/>
      <dgm:t>
        <a:bodyPr/>
        <a:lstStyle/>
        <a:p>
          <a:r>
            <a:rPr lang="ru-RU" sz="1800" b="1" dirty="0" smtClean="0"/>
            <a:t>Глаз намётан </a:t>
          </a:r>
          <a:endParaRPr lang="ru-RU" dirty="0"/>
        </a:p>
      </dgm:t>
    </dgm:pt>
    <dgm:pt modelId="{06E62344-ED45-489F-97CA-75AE1DB08C78}" type="parTrans" cxnId="{D71A1F1C-54BE-4CDF-83AF-07DAE2C0B99B}">
      <dgm:prSet/>
      <dgm:spPr/>
      <dgm:t>
        <a:bodyPr/>
        <a:lstStyle/>
        <a:p>
          <a:endParaRPr lang="ru-RU"/>
        </a:p>
      </dgm:t>
    </dgm:pt>
    <dgm:pt modelId="{29169F94-93E6-4452-9E52-5FDA4068C067}" type="sibTrans" cxnId="{D71A1F1C-54BE-4CDF-83AF-07DAE2C0B99B}">
      <dgm:prSet/>
      <dgm:spPr/>
      <dgm:t>
        <a:bodyPr/>
        <a:lstStyle/>
        <a:p>
          <a:endParaRPr lang="ru-RU"/>
        </a:p>
      </dgm:t>
    </dgm:pt>
    <dgm:pt modelId="{8C6CC304-E60B-40B7-BDF0-B55FB1E8C6CC}">
      <dgm:prSet phldrT="[Текст]" custT="1"/>
      <dgm:spPr/>
      <dgm:t>
        <a:bodyPr/>
        <a:lstStyle/>
        <a:p>
          <a:r>
            <a:rPr lang="ru-RU" sz="1800" b="1" dirty="0" smtClean="0"/>
            <a:t>опытный</a:t>
          </a:r>
          <a:endParaRPr lang="ru-RU" dirty="0"/>
        </a:p>
      </dgm:t>
    </dgm:pt>
    <dgm:pt modelId="{2150C86B-F9F1-4EED-9F30-F34BC2EE1A6C}" type="parTrans" cxnId="{D0ADE069-8AE1-4A56-A737-2E664AAAEAA6}">
      <dgm:prSet/>
      <dgm:spPr/>
      <dgm:t>
        <a:bodyPr/>
        <a:lstStyle/>
        <a:p>
          <a:endParaRPr lang="ru-RU"/>
        </a:p>
      </dgm:t>
    </dgm:pt>
    <dgm:pt modelId="{DD883F74-BC05-4771-BA7A-008A3CCA7835}" type="sibTrans" cxnId="{D0ADE069-8AE1-4A56-A737-2E664AAAEAA6}">
      <dgm:prSet/>
      <dgm:spPr/>
      <dgm:t>
        <a:bodyPr/>
        <a:lstStyle/>
        <a:p>
          <a:endParaRPr lang="ru-RU"/>
        </a:p>
      </dgm:t>
    </dgm:pt>
    <dgm:pt modelId="{6ECDE5EB-166A-48A7-8728-FBB648B568B8}" type="pres">
      <dgm:prSet presAssocID="{DC4D62E4-219A-453C-B9E6-B839C9386F75}" presName="CompostProcess" presStyleCnt="0">
        <dgm:presLayoutVars>
          <dgm:dir/>
          <dgm:resizeHandles val="exact"/>
        </dgm:presLayoutVars>
      </dgm:prSet>
      <dgm:spPr/>
    </dgm:pt>
    <dgm:pt modelId="{2D1D4D89-AE97-4321-8F00-9D9DB5F62680}" type="pres">
      <dgm:prSet presAssocID="{DC4D62E4-219A-453C-B9E6-B839C9386F75}" presName="arrow" presStyleLbl="bgShp" presStyleIdx="0" presStyleCnt="1"/>
      <dgm:spPr/>
    </dgm:pt>
    <dgm:pt modelId="{FF493947-666C-42A3-9624-970D8D5CCA7F}" type="pres">
      <dgm:prSet presAssocID="{DC4D62E4-219A-453C-B9E6-B839C9386F75}" presName="linearProcess" presStyleCnt="0"/>
      <dgm:spPr/>
    </dgm:pt>
    <dgm:pt modelId="{66F3E096-50E8-420F-AF8D-A8B164B82770}" type="pres">
      <dgm:prSet presAssocID="{0A456FFA-AA94-4F6E-B824-E12FC526F93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81BD0-82FD-4B18-8C82-898E186AC38A}" type="pres">
      <dgm:prSet presAssocID="{29169F94-93E6-4452-9E52-5FDA4068C067}" presName="sibTrans" presStyleCnt="0"/>
      <dgm:spPr/>
    </dgm:pt>
    <dgm:pt modelId="{B9BCF849-54DE-4363-BCE1-202462D12FAB}" type="pres">
      <dgm:prSet presAssocID="{8C6CC304-E60B-40B7-BDF0-B55FB1E8C6C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ADE069-8AE1-4A56-A737-2E664AAAEAA6}" srcId="{DC4D62E4-219A-453C-B9E6-B839C9386F75}" destId="{8C6CC304-E60B-40B7-BDF0-B55FB1E8C6CC}" srcOrd="1" destOrd="0" parTransId="{2150C86B-F9F1-4EED-9F30-F34BC2EE1A6C}" sibTransId="{DD883F74-BC05-4771-BA7A-008A3CCA7835}"/>
    <dgm:cxn modelId="{CBC72C9B-D3A7-4AE2-A348-59178513FC6D}" type="presOf" srcId="{0A456FFA-AA94-4F6E-B824-E12FC526F934}" destId="{66F3E096-50E8-420F-AF8D-A8B164B82770}" srcOrd="0" destOrd="0" presId="urn:microsoft.com/office/officeart/2005/8/layout/hProcess9"/>
    <dgm:cxn modelId="{B773658C-8F0C-4AAD-91CD-4345C73A5644}" type="presOf" srcId="{DC4D62E4-219A-453C-B9E6-B839C9386F75}" destId="{6ECDE5EB-166A-48A7-8728-FBB648B568B8}" srcOrd="0" destOrd="0" presId="urn:microsoft.com/office/officeart/2005/8/layout/hProcess9"/>
    <dgm:cxn modelId="{F5BA8C51-BEAD-4A6F-B6C7-2BD5CB0E620A}" type="presOf" srcId="{8C6CC304-E60B-40B7-BDF0-B55FB1E8C6CC}" destId="{B9BCF849-54DE-4363-BCE1-202462D12FAB}" srcOrd="0" destOrd="0" presId="urn:microsoft.com/office/officeart/2005/8/layout/hProcess9"/>
    <dgm:cxn modelId="{D71A1F1C-54BE-4CDF-83AF-07DAE2C0B99B}" srcId="{DC4D62E4-219A-453C-B9E6-B839C9386F75}" destId="{0A456FFA-AA94-4F6E-B824-E12FC526F934}" srcOrd="0" destOrd="0" parTransId="{06E62344-ED45-489F-97CA-75AE1DB08C78}" sibTransId="{29169F94-93E6-4452-9E52-5FDA4068C067}"/>
    <dgm:cxn modelId="{090771F1-0A6D-45AF-BD72-D926C126F73E}" type="presParOf" srcId="{6ECDE5EB-166A-48A7-8728-FBB648B568B8}" destId="{2D1D4D89-AE97-4321-8F00-9D9DB5F62680}" srcOrd="0" destOrd="0" presId="urn:microsoft.com/office/officeart/2005/8/layout/hProcess9"/>
    <dgm:cxn modelId="{07D78E52-FB0E-46DC-B3DA-C14689A61B15}" type="presParOf" srcId="{6ECDE5EB-166A-48A7-8728-FBB648B568B8}" destId="{FF493947-666C-42A3-9624-970D8D5CCA7F}" srcOrd="1" destOrd="0" presId="urn:microsoft.com/office/officeart/2005/8/layout/hProcess9"/>
    <dgm:cxn modelId="{B6E46436-6463-4389-B19B-3AD04835BE00}" type="presParOf" srcId="{FF493947-666C-42A3-9624-970D8D5CCA7F}" destId="{66F3E096-50E8-420F-AF8D-A8B164B82770}" srcOrd="0" destOrd="0" presId="urn:microsoft.com/office/officeart/2005/8/layout/hProcess9"/>
    <dgm:cxn modelId="{25AA2C45-16FB-46CE-8317-1AC1905BA6A8}" type="presParOf" srcId="{FF493947-666C-42A3-9624-970D8D5CCA7F}" destId="{4B681BD0-82FD-4B18-8C82-898E186AC38A}" srcOrd="1" destOrd="0" presId="urn:microsoft.com/office/officeart/2005/8/layout/hProcess9"/>
    <dgm:cxn modelId="{25BA85E7-9217-43CC-81CA-B1B88E357127}" type="presParOf" srcId="{FF493947-666C-42A3-9624-970D8D5CCA7F}" destId="{B9BCF849-54DE-4363-BCE1-202462D12FA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7A11E62-C801-43E4-8CD4-03A35D761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836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642DC33-5B9D-4657-8863-5EF0D657ACB1}" type="slidenum">
              <a:rPr lang="en-GB"/>
              <a:pPr/>
              <a:t>5</a:t>
            </a:fld>
            <a:endParaRPr lang="en-GB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215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C69B356-BDAE-40DC-A457-95C6AD303928}" type="slidenum">
              <a:rPr lang="en-GB"/>
              <a:pPr/>
              <a:t>14</a:t>
            </a:fld>
            <a:endParaRPr lang="en-GB"/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3174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7E0B372-41F6-4B19-A7D2-543B305619EA}" type="slidenum">
              <a:rPr lang="en-GB"/>
              <a:pPr/>
              <a:t>6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225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1DC2DA5-85B3-4E7E-A44B-65318A1E3838}" type="slidenum">
              <a:rPr lang="en-GB"/>
              <a:pPr/>
              <a:t>7</a:t>
            </a:fld>
            <a:endParaRPr lang="en-GB"/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235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F4499C1-DCD4-4C0A-AB59-35ED7EBE73C9}" type="slidenum">
              <a:rPr lang="en-GB"/>
              <a:pPr/>
              <a:t>8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245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EB966A1-160A-48D8-ACDC-3C35FEFEA863}" type="slidenum">
              <a:rPr lang="en-GB"/>
              <a:pPr/>
              <a:t>9</a:t>
            </a:fld>
            <a:endParaRPr lang="en-GB"/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256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BF8D91A-1404-4AF3-A24F-103670762314}" type="slidenum">
              <a:rPr lang="en-GB"/>
              <a:pPr/>
              <a:t>10</a:t>
            </a:fld>
            <a:endParaRPr lang="en-GB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2662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D228ABB-8BBC-4F85-B8F0-C8215B13F470}" type="slidenum">
              <a:rPr lang="en-GB"/>
              <a:pPr/>
              <a:t>11</a:t>
            </a:fld>
            <a:endParaRPr lang="en-GB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276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4D6C3F2-9B28-4F06-8802-C42B33F83BC9}" type="slidenum">
              <a:rPr lang="en-GB"/>
              <a:pPr/>
              <a:t>12</a:t>
            </a:fld>
            <a:endParaRPr lang="en-GB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2970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6EB1078-1C8A-485D-B480-0644014FF4A1}" type="slidenum">
              <a:rPr lang="en-GB"/>
              <a:pPr/>
              <a:t>13</a:t>
            </a:fld>
            <a:endParaRPr lang="en-GB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ea typeface="MS Gothic" charset="0"/>
              <a:cs typeface="MS Gothic" charset="0"/>
            </a:endParaRPr>
          </a:p>
        </p:txBody>
      </p:sp>
      <p:sp>
        <p:nvSpPr>
          <p:cNvPr id="307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396704-58C9-4D8A-8EBB-9296F91628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F90AFC-A7C5-4F68-9233-F998E3E2B9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511928-DAD0-454D-9AB0-2227D8112B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2A0CEC-5673-4464-AB36-9A1A0FB0F8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DE5334-2F9D-4AF7-8438-9BFA856AE4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220B42-58D6-4CBF-897A-9B9D5099AD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60E711-6D51-4038-8568-77C378C994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A643B8-1169-4AB6-9A16-4515BFA213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6B6682-D9D4-4771-B517-2B7C35B95E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B09307-648E-48C0-A799-A308D4B189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9AA755-76A3-4242-971C-39B7A472B1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3BC9540-48B2-4808-8CC1-6149F938C4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gif"/><Relationship Id="rId3" Type="http://schemas.openxmlformats.org/officeDocument/2006/relationships/image" Target="../media/image25.gif"/><Relationship Id="rId7" Type="http://schemas.openxmlformats.org/officeDocument/2006/relationships/image" Target="../media/image29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gif"/><Relationship Id="rId5" Type="http://schemas.openxmlformats.org/officeDocument/2006/relationships/image" Target="../media/image27.gif"/><Relationship Id="rId10" Type="http://schemas.openxmlformats.org/officeDocument/2006/relationships/image" Target="../media/image32.jpeg"/><Relationship Id="rId4" Type="http://schemas.openxmlformats.org/officeDocument/2006/relationships/image" Target="../media/image26.gif"/><Relationship Id="rId9" Type="http://schemas.openxmlformats.org/officeDocument/2006/relationships/image" Target="../media/image3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2.xml"/><Relationship Id="rId7" Type="http://schemas.openxmlformats.org/officeDocument/2006/relationships/slide" Target="slide30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6.xml"/><Relationship Id="rId10" Type="http://schemas.openxmlformats.org/officeDocument/2006/relationships/slide" Target="slide4.xml"/><Relationship Id="rId4" Type="http://schemas.openxmlformats.org/officeDocument/2006/relationships/slide" Target="slide24.xml"/><Relationship Id="rId9" Type="http://schemas.openxmlformats.org/officeDocument/2006/relationships/slide" Target="slide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7.jpeg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5.xml"/><Relationship Id="rId5" Type="http://schemas.openxmlformats.org/officeDocument/2006/relationships/slide" Target="slide9.xml"/><Relationship Id="rId10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slide" Target="slide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114800"/>
            <a:ext cx="7010400" cy="2016125"/>
          </a:xfrm>
        </p:spPr>
        <p:txBody>
          <a:bodyPr lIns="92075" tIns="46038" rIns="92075" bIns="46038" anchorCtr="0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ru-RU" sz="48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sz="48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48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Игра-конкурс</a:t>
            </a:r>
            <a:r>
              <a:rPr lang="ru-RU" sz="48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ru-RU" sz="48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54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«ФРАЗЕОЛОГИЗМЫ»</a:t>
            </a:r>
            <a:r>
              <a:rPr lang="en-GB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5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83" name="Picture 11" descr="d40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"/>
            <a:ext cx="151606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 descr="d30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143000"/>
            <a:ext cx="43005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 descr="d28_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381000"/>
            <a:ext cx="1709738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14400"/>
            <a:ext cx="733044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Улыбающееся лицо 4">
            <a:hlinkClick r:id="rId4" action="ppaction://hlinksldjump"/>
          </p:cNvPr>
          <p:cNvSpPr/>
          <p:nvPr/>
        </p:nvSpPr>
        <p:spPr>
          <a:xfrm>
            <a:off x="8229600" y="5715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914400"/>
            <a:ext cx="733044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Улыбающееся лицо 4">
            <a:hlinkClick r:id="rId4" action="ppaction://hlinksldjump"/>
          </p:cNvPr>
          <p:cNvSpPr/>
          <p:nvPr/>
        </p:nvSpPr>
        <p:spPr>
          <a:xfrm>
            <a:off x="8229600" y="5715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371600"/>
            <a:ext cx="733044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Улыбающееся лицо 4">
            <a:hlinkClick r:id="rId4" action="ppaction://hlinksldjump"/>
          </p:cNvPr>
          <p:cNvSpPr/>
          <p:nvPr/>
        </p:nvSpPr>
        <p:spPr>
          <a:xfrm>
            <a:off x="8229600" y="5715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066800"/>
            <a:ext cx="733044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Улыбающееся лицо 2">
            <a:hlinkClick r:id="rId4" action="ppaction://hlinksldjump"/>
          </p:cNvPr>
          <p:cNvSpPr/>
          <p:nvPr/>
        </p:nvSpPr>
        <p:spPr>
          <a:xfrm>
            <a:off x="8229600" y="5715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295400"/>
            <a:ext cx="733044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Улыбающееся лицо 2">
            <a:hlinkClick r:id="rId4" action="ppaction://hlinksldjump"/>
          </p:cNvPr>
          <p:cNvSpPr/>
          <p:nvPr/>
        </p:nvSpPr>
        <p:spPr>
          <a:xfrm>
            <a:off x="8229600" y="5715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0"/>
            <a:ext cx="7159625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FF0066"/>
                </a:solidFill>
              </a:rPr>
              <a:t>Определите значение </a:t>
            </a:r>
            <a:br>
              <a:rPr lang="ru-RU" sz="4000" b="1" dirty="0" smtClean="0">
                <a:solidFill>
                  <a:srgbClr val="FF0066"/>
                </a:solidFill>
              </a:rPr>
            </a:br>
            <a:r>
              <a:rPr lang="ru-RU" sz="4000" b="1" dirty="0" smtClean="0">
                <a:solidFill>
                  <a:srgbClr val="FF0066"/>
                </a:solidFill>
              </a:rPr>
              <a:t>фразеологизма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304800" y="1295400"/>
            <a:ext cx="3886200" cy="5105400"/>
          </a:xfrm>
          <a:prstGeom prst="ellipse">
            <a:avLst/>
          </a:prstGeom>
          <a:solidFill>
            <a:srgbClr val="CCCCFF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endParaRPr lang="ru-RU" sz="2400" dirty="0">
              <a:latin typeface="Comic Sans MS" pitchFamily="66" charset="0"/>
            </a:endParaRPr>
          </a:p>
          <a:p>
            <a:pPr algn="ctr">
              <a:lnSpc>
                <a:spcPct val="130000"/>
              </a:lnSpc>
            </a:pPr>
            <a:endParaRPr lang="ru-RU" sz="2400" dirty="0">
              <a:latin typeface="Comic Sans MS" pitchFamily="66" charset="0"/>
            </a:endParaRP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4D4D4D"/>
                </a:solidFill>
                <a:latin typeface="Comic Sans MS" pitchFamily="66" charset="0"/>
              </a:rPr>
              <a:t>Как с гуся вода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4D4D4D"/>
                </a:solidFill>
                <a:latin typeface="Comic Sans MS" pitchFamily="66" charset="0"/>
              </a:rPr>
              <a:t>Стреляный воробей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4D4D4D"/>
                </a:solidFill>
                <a:latin typeface="Comic Sans MS" pitchFamily="66" charset="0"/>
              </a:rPr>
              <a:t>Пускать козла в огород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4D4D4D"/>
                </a:solidFill>
                <a:latin typeface="Comic Sans MS" pitchFamily="66" charset="0"/>
              </a:rPr>
              <a:t>Писать как курица лапой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4D4D4D"/>
                </a:solidFill>
                <a:latin typeface="Comic Sans MS" pitchFamily="66" charset="0"/>
              </a:rPr>
              <a:t>Когда рак на горе свистнет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4D4D4D"/>
                </a:solidFill>
                <a:latin typeface="Comic Sans MS" pitchFamily="66" charset="0"/>
              </a:rPr>
              <a:t>Вставать с петухами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4D4D4D"/>
                </a:solidFill>
                <a:latin typeface="Comic Sans MS" pitchFamily="66" charset="0"/>
              </a:rPr>
              <a:t>Купить кота в мешке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4D4D4D"/>
                </a:solidFill>
                <a:latin typeface="Comic Sans MS" pitchFamily="66" charset="0"/>
              </a:rPr>
              <a:t>Заморить червячка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4D4D4D"/>
                </a:solidFill>
                <a:latin typeface="Comic Sans MS" pitchFamily="66" charset="0"/>
              </a:rPr>
              <a:t>Убить двух зайцев</a:t>
            </a:r>
          </a:p>
          <a:p>
            <a:pPr algn="ctr">
              <a:lnSpc>
                <a:spcPct val="130000"/>
              </a:lnSpc>
            </a:pPr>
            <a:endParaRPr lang="ru-RU" sz="240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876800" y="1371600"/>
            <a:ext cx="4038600" cy="48768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endParaRPr lang="ru-RU" sz="2400" b="1" i="1" dirty="0">
              <a:solidFill>
                <a:srgbClr val="292929"/>
              </a:solidFill>
              <a:latin typeface="Comic Sans MS" pitchFamily="66" charset="0"/>
            </a:endParaRPr>
          </a:p>
          <a:p>
            <a:pPr algn="ctr">
              <a:lnSpc>
                <a:spcPct val="130000"/>
              </a:lnSpc>
            </a:pPr>
            <a:endParaRPr lang="ru-RU" sz="2400" b="1" i="1" dirty="0">
              <a:solidFill>
                <a:srgbClr val="292929"/>
              </a:solidFill>
              <a:latin typeface="Comic Sans MS" pitchFamily="66" charset="0"/>
            </a:endParaRP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292929"/>
                </a:solidFill>
                <a:latin typeface="Comic Sans MS" pitchFamily="66" charset="0"/>
              </a:rPr>
              <a:t>Неаккуратно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292929"/>
                </a:solidFill>
                <a:latin typeface="Comic Sans MS" pitchFamily="66" charset="0"/>
              </a:rPr>
              <a:t>Слегка закусить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292929"/>
                </a:solidFill>
                <a:latin typeface="Comic Sans MS" pitchFamily="66" charset="0"/>
              </a:rPr>
              <a:t>Выполнить сразу два дела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292929"/>
                </a:solidFill>
                <a:latin typeface="Comic Sans MS" pitchFamily="66" charset="0"/>
              </a:rPr>
              <a:t>Приобрести что-то ненужное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292929"/>
                </a:solidFill>
                <a:latin typeface="Comic Sans MS" pitchFamily="66" charset="0"/>
              </a:rPr>
              <a:t>Пускать туда, где он опасен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292929"/>
                </a:solidFill>
                <a:latin typeface="Comic Sans MS" pitchFamily="66" charset="0"/>
              </a:rPr>
              <a:t>Абсолютно безразлично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292929"/>
                </a:solidFill>
                <a:latin typeface="Comic Sans MS" pitchFamily="66" charset="0"/>
              </a:rPr>
              <a:t>Опытный человек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292929"/>
                </a:solidFill>
                <a:latin typeface="Comic Sans MS" pitchFamily="66" charset="0"/>
              </a:rPr>
              <a:t>Никогда</a:t>
            </a:r>
          </a:p>
          <a:p>
            <a:pPr algn="ctr">
              <a:lnSpc>
                <a:spcPct val="130000"/>
              </a:lnSpc>
            </a:pPr>
            <a:r>
              <a:rPr lang="ru-RU" sz="2400" b="1" i="1" dirty="0">
                <a:solidFill>
                  <a:srgbClr val="292929"/>
                </a:solidFill>
                <a:latin typeface="Comic Sans MS" pitchFamily="66" charset="0"/>
              </a:rPr>
              <a:t>Рано</a:t>
            </a:r>
          </a:p>
          <a:p>
            <a:pPr algn="ctr">
              <a:lnSpc>
                <a:spcPct val="130000"/>
              </a:lnSpc>
            </a:pPr>
            <a:endParaRPr lang="ru-RU" sz="2400" b="1" i="1" dirty="0">
              <a:solidFill>
                <a:srgbClr val="292929"/>
              </a:solidFill>
              <a:latin typeface="Comic Sans MS" pitchFamily="66" charset="0"/>
            </a:endParaRP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4419600" y="57150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4419600" y="1371600"/>
            <a:ext cx="304800" cy="3048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4419600" y="1905000"/>
            <a:ext cx="304800" cy="3048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4419600" y="2438400"/>
            <a:ext cx="304800" cy="304800"/>
          </a:xfrm>
          <a:prstGeom prst="ellipse">
            <a:avLst/>
          </a:prstGeom>
          <a:solidFill>
            <a:srgbClr val="66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4419600" y="2971800"/>
            <a:ext cx="304800" cy="3048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4419600" y="3505200"/>
            <a:ext cx="304800" cy="3048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4419600" y="4038600"/>
            <a:ext cx="304800" cy="304800"/>
          </a:xfrm>
          <a:prstGeom prst="ellipse">
            <a:avLst/>
          </a:prstGeom>
          <a:solidFill>
            <a:srgbClr val="66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4419600" y="4648200"/>
            <a:ext cx="304800" cy="304800"/>
          </a:xfrm>
          <a:prstGeom prst="ellipse">
            <a:avLst/>
          </a:prstGeom>
          <a:solidFill>
            <a:srgbClr val="66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4419600" y="5181600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30" name="Picture 4" descr="вот та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228600"/>
            <a:ext cx="1981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0"/>
            <a:ext cx="7235825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Подбери фразеологизм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к картинке</a:t>
            </a:r>
          </a:p>
        </p:txBody>
      </p:sp>
      <p:pic>
        <p:nvPicPr>
          <p:cNvPr id="15" name="Picture 3" descr="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28800"/>
            <a:ext cx="3028950" cy="314325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4191000" y="2667000"/>
            <a:ext cx="4648200" cy="16002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i="1" dirty="0">
                <a:solidFill>
                  <a:srgbClr val="4D4D4D"/>
                </a:solidFill>
                <a:latin typeface="Comic Sans MS" pitchFamily="66" charset="0"/>
              </a:rPr>
              <a:t>Делать из </a:t>
            </a:r>
            <a:r>
              <a:rPr lang="ru-RU" sz="4000" b="1" i="1" dirty="0" smtClean="0">
                <a:solidFill>
                  <a:srgbClr val="4D4D4D"/>
                </a:solidFill>
                <a:latin typeface="Comic Sans MS" pitchFamily="66" charset="0"/>
              </a:rPr>
              <a:t>мухи</a:t>
            </a:r>
          </a:p>
          <a:p>
            <a:pPr algn="ctr"/>
            <a:r>
              <a:rPr lang="ru-RU" sz="4000" b="1" i="1" dirty="0" smtClean="0">
                <a:solidFill>
                  <a:srgbClr val="4D4D4D"/>
                </a:solidFill>
                <a:latin typeface="Comic Sans MS" pitchFamily="66" charset="0"/>
              </a:rPr>
              <a:t> </a:t>
            </a:r>
            <a:r>
              <a:rPr lang="ru-RU" sz="4000" b="1" i="1" dirty="0">
                <a:solidFill>
                  <a:srgbClr val="4D4D4D"/>
                </a:solidFill>
                <a:latin typeface="Comic Sans MS" pitchFamily="66" charset="0"/>
              </a:rPr>
              <a:t>слона</a:t>
            </a:r>
          </a:p>
        </p:txBody>
      </p:sp>
      <p:pic>
        <p:nvPicPr>
          <p:cNvPr id="18" name="Picture 4" descr="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590800"/>
            <a:ext cx="2962275" cy="15906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4648200" y="1524000"/>
            <a:ext cx="4495800" cy="15240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i="1" dirty="0">
                <a:solidFill>
                  <a:srgbClr val="4D4D4D"/>
                </a:solidFill>
                <a:latin typeface="Comic Sans MS" pitchFamily="66" charset="0"/>
              </a:rPr>
              <a:t>Крутиться как </a:t>
            </a:r>
          </a:p>
          <a:p>
            <a:pPr algn="ctr"/>
            <a:r>
              <a:rPr lang="ru-RU" sz="4000" b="1" i="1" dirty="0">
                <a:solidFill>
                  <a:srgbClr val="4D4D4D"/>
                </a:solidFill>
                <a:latin typeface="Comic Sans MS" pitchFamily="66" charset="0"/>
              </a:rPr>
              <a:t>белка в колесе</a:t>
            </a:r>
          </a:p>
        </p:txBody>
      </p:sp>
      <p:pic>
        <p:nvPicPr>
          <p:cNvPr id="23" name="Picture 9" descr="13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743200"/>
            <a:ext cx="3495675" cy="219075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4495800" y="4343400"/>
            <a:ext cx="4267200" cy="15240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i="1" dirty="0">
                <a:solidFill>
                  <a:srgbClr val="4D4D4D"/>
                </a:solidFill>
                <a:latin typeface="Comic Sans MS" pitchFamily="66" charset="0"/>
              </a:rPr>
              <a:t>Жить как кошка</a:t>
            </a:r>
          </a:p>
          <a:p>
            <a:pPr algn="ctr"/>
            <a:r>
              <a:rPr lang="ru-RU" sz="4000" b="1" i="1" dirty="0">
                <a:solidFill>
                  <a:srgbClr val="4D4D4D"/>
                </a:solidFill>
                <a:latin typeface="Comic Sans MS" pitchFamily="66" charset="0"/>
              </a:rPr>
              <a:t>с собакой</a:t>
            </a:r>
          </a:p>
        </p:txBody>
      </p:sp>
      <p:pic>
        <p:nvPicPr>
          <p:cNvPr id="25" name="Picture 11" descr="1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1905000"/>
            <a:ext cx="4067175" cy="1438275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4800600" y="3505200"/>
            <a:ext cx="3733800" cy="11430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i="1" dirty="0">
                <a:solidFill>
                  <a:srgbClr val="4D4D4D"/>
                </a:solidFill>
                <a:latin typeface="Comic Sans MS" pitchFamily="66" charset="0"/>
              </a:rPr>
              <a:t>Ехать зайцем</a:t>
            </a:r>
          </a:p>
        </p:txBody>
      </p:sp>
      <p:pic>
        <p:nvPicPr>
          <p:cNvPr id="27" name="Picture 13" descr="04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2286000"/>
            <a:ext cx="3086100" cy="184785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5029200" y="990600"/>
            <a:ext cx="3733800" cy="1295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i="1" dirty="0">
                <a:solidFill>
                  <a:srgbClr val="4D4D4D"/>
                </a:solidFill>
                <a:latin typeface="Comic Sans MS" pitchFamily="66" charset="0"/>
              </a:rPr>
              <a:t>Взять быка </a:t>
            </a:r>
            <a:endParaRPr lang="ru-RU" sz="4000" b="1" i="1" dirty="0" smtClean="0">
              <a:solidFill>
                <a:srgbClr val="4D4D4D"/>
              </a:solidFill>
              <a:latin typeface="Comic Sans MS" pitchFamily="66" charset="0"/>
            </a:endParaRPr>
          </a:p>
          <a:p>
            <a:pPr algn="ctr"/>
            <a:r>
              <a:rPr lang="ru-RU" sz="4000" b="1" i="1" dirty="0" smtClean="0">
                <a:solidFill>
                  <a:srgbClr val="4D4D4D"/>
                </a:solidFill>
                <a:latin typeface="Comic Sans MS" pitchFamily="66" charset="0"/>
              </a:rPr>
              <a:t>за </a:t>
            </a:r>
            <a:r>
              <a:rPr lang="ru-RU" sz="4000" b="1" i="1" dirty="0">
                <a:solidFill>
                  <a:srgbClr val="4D4D4D"/>
                </a:solidFill>
                <a:latin typeface="Comic Sans MS" pitchFamily="66" charset="0"/>
              </a:rPr>
              <a:t>рога</a:t>
            </a:r>
          </a:p>
        </p:txBody>
      </p:sp>
      <p:pic>
        <p:nvPicPr>
          <p:cNvPr id="10256" name="Picture 16" descr="http://idioms.chat.ru/11/pix/260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90600" y="3657600"/>
            <a:ext cx="3419475" cy="2667000"/>
          </a:xfrm>
          <a:prstGeom prst="rect">
            <a:avLst/>
          </a:prstGeom>
          <a:noFill/>
        </p:spPr>
      </p:pic>
      <p:sp>
        <p:nvSpPr>
          <p:cNvPr id="30" name="Oval 12"/>
          <p:cNvSpPr>
            <a:spLocks noChangeArrowheads="1"/>
          </p:cNvSpPr>
          <p:nvPr/>
        </p:nvSpPr>
        <p:spPr bwMode="auto">
          <a:xfrm>
            <a:off x="4343400" y="3505200"/>
            <a:ext cx="4495800" cy="14478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i="1" dirty="0">
                <a:solidFill>
                  <a:srgbClr val="4D4D4D"/>
                </a:solidFill>
                <a:latin typeface="Comic Sans MS" pitchFamily="66" charset="0"/>
              </a:rPr>
              <a:t>Медведь на ухо</a:t>
            </a:r>
          </a:p>
          <a:p>
            <a:pPr algn="ctr"/>
            <a:r>
              <a:rPr lang="ru-RU" sz="4000" b="1" i="1" dirty="0">
                <a:solidFill>
                  <a:srgbClr val="4D4D4D"/>
                </a:solidFill>
                <a:latin typeface="Comic Sans MS" pitchFamily="66" charset="0"/>
              </a:rPr>
              <a:t>наступил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9" grpId="0" animBg="1"/>
      <p:bldP spid="19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49808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Закончите фразеологизмы, основанные на сравнении человека с животными, пользуясь картинкой-подсказкой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ru-RU" sz="2800" b="1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rgbClr val="003300"/>
                </a:solidFill>
              </a:rPr>
              <a:t>Хитер как...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rgbClr val="003300"/>
                </a:solidFill>
              </a:rPr>
              <a:t>Белая…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rgbClr val="003300"/>
                </a:solidFill>
              </a:rPr>
              <a:t>Труслив как...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rgbClr val="003300"/>
                </a:solidFill>
              </a:rPr>
              <a:t>… лапчатый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rgbClr val="003300"/>
                </a:solidFill>
              </a:rPr>
              <a:t>Изворотлив как...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rgbClr val="003300"/>
                </a:solidFill>
              </a:rPr>
              <a:t>Надут как...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rgbClr val="003300"/>
                </a:solidFill>
              </a:rPr>
              <a:t>Нем как...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rgbClr val="003300"/>
                </a:solidFill>
              </a:rPr>
              <a:t>Упрям как...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rgbClr val="003300"/>
                </a:solidFill>
              </a:rPr>
              <a:t>Голоден как...</a:t>
            </a:r>
            <a:r>
              <a:rPr lang="ru-RU" sz="2800" dirty="0" smtClean="0">
                <a:solidFill>
                  <a:srgbClr val="003300"/>
                </a:solidFill>
              </a:rPr>
              <a:t> </a:t>
            </a:r>
          </a:p>
        </p:txBody>
      </p:sp>
      <p:pic>
        <p:nvPicPr>
          <p:cNvPr id="12292" name="Picture 4" descr="66f361834278e6b7ee84ac857adcfcc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51460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48e1877f1704ff812f5764ab518346d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971800"/>
            <a:ext cx="9906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f3b5c5f8fc7b3db5d69f5241dbcb221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304800"/>
            <a:ext cx="167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26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3886200"/>
            <a:ext cx="1219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b6b30b78df327f88337bb8a8e8d44f1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45720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d40371fc3fce76d21d2aaa6e92f6ef0d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0" y="5562600"/>
            <a:ext cx="2095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0" descr="9004a0681a56f49d5553794d527bcf48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39000" y="1371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 descr="gallery_2_305_5604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91200" y="1524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 descr="Белая ворона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15200" y="5257800"/>
            <a:ext cx="1524000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16825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FF3399"/>
                </a:solidFill>
              </a:rPr>
              <a:t>Закончите фразеологизм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143000"/>
            <a:ext cx="7498080" cy="4800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3600" dirty="0" smtClean="0">
                <a:latin typeface="Comic Sans MS" pitchFamily="66" charset="0"/>
              </a:rPr>
              <a:t>Делить шкуру неубитого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3600" dirty="0" smtClean="0">
                <a:latin typeface="Comic Sans MS" pitchFamily="66" charset="0"/>
              </a:rPr>
              <a:t>Купить   …   в мешке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3600" dirty="0" smtClean="0">
                <a:latin typeface="Comic Sans MS" pitchFamily="66" charset="0"/>
              </a:rPr>
              <a:t>Набито как в бочке…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3600" dirty="0" smtClean="0">
                <a:latin typeface="Comic Sans MS" pitchFamily="66" charset="0"/>
              </a:rPr>
              <a:t>Дуется как  …      на крупу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3600" dirty="0" smtClean="0">
                <a:latin typeface="Comic Sans MS" pitchFamily="66" charset="0"/>
              </a:rPr>
              <a:t>Смотрит как   …    на новые ворота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3600" dirty="0" smtClean="0">
                <a:latin typeface="Comic Sans MS" pitchFamily="66" charset="0"/>
              </a:rPr>
              <a:t>Ловить   …   в мутной воде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3600" dirty="0" smtClean="0">
                <a:latin typeface="Comic Sans MS" pitchFamily="66" charset="0"/>
              </a:rPr>
              <a:t>Пускать  …    в огород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3600" dirty="0" smtClean="0">
                <a:latin typeface="Comic Sans MS" pitchFamily="66" charset="0"/>
              </a:rPr>
              <a:t>Как    …    языком слизала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15200" y="1143000"/>
            <a:ext cx="1828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медведя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6600" y="1600200"/>
            <a:ext cx="1371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кота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19800" y="2133600"/>
            <a:ext cx="1828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сельди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91000" y="2819400"/>
            <a:ext cx="1295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мышь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43400" y="3352800"/>
            <a:ext cx="152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баран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00400" y="4419600"/>
            <a:ext cx="1447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рыбу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00400" y="4953000"/>
            <a:ext cx="1828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козла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62200" y="5562600"/>
            <a:ext cx="1828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корова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72"/>
          <p:cNvGraphicFramePr>
            <a:graphicFrameLocks noGrp="1"/>
          </p:cNvGraphicFramePr>
          <p:nvPr/>
        </p:nvGraphicFramePr>
        <p:xfrm>
          <a:off x="1295400" y="762000"/>
          <a:ext cx="7391399" cy="5029200"/>
        </p:xfrm>
        <a:graphic>
          <a:graphicData uri="http://schemas.openxmlformats.org/drawingml/2006/table">
            <a:tbl>
              <a:tblPr/>
              <a:tblGrid>
                <a:gridCol w="3576224"/>
                <a:gridCol w="952583"/>
                <a:gridCol w="954197"/>
                <a:gridCol w="954198"/>
                <a:gridCol w="954197"/>
              </a:tblGrid>
              <a:tr h="1686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eorgia" pitchFamily="18" charset="0"/>
                        </a:rPr>
                        <a:t>Начала и концы</a:t>
                      </a:r>
                      <a:r>
                        <a:rPr kumimoji="0" lang="en-GB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eorgia" pitchFamily="18" charset="0"/>
                        </a:rPr>
                        <a:t> 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hlinkClick r:id="rId2" action="ppaction://hlinksldjump"/>
                        </a:rPr>
                        <a:t>20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hlinkClick r:id="rId3" action="ppaction://hlinksldjump"/>
                        </a:rPr>
                        <a:t>30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hlinkClick r:id="rId4" action="ppaction://hlinksldjump"/>
                        </a:rPr>
                        <a:t>20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hlinkClick r:id="rId5" action="ppaction://hlinksldjump"/>
                        </a:rPr>
                        <a:t>30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54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eorgia" pitchFamily="18" charset="0"/>
                        </a:rPr>
                        <a:t>А вы читали?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hlinkClick r:id="rId6" action="ppaction://hlinksldjump"/>
                        </a:rPr>
                        <a:t>30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hlinkClick r:id="rId7" action="ppaction://hlinksldjump"/>
                        </a:rPr>
                        <a:t>20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hlinkClick r:id="rId8" action="ppaction://hlinksldjump"/>
                        </a:rPr>
                        <a:t>30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hlinkClick r:id="rId9" action="ppaction://hlinksldjump"/>
                        </a:rPr>
                        <a:t>20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883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eorgia" pitchFamily="18" charset="0"/>
                        </a:rPr>
                        <a:t> </a:t>
                      </a:r>
                      <a:r>
                        <a:rPr kumimoji="0" lang="ru-RU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eorgia" pitchFamily="18" charset="0"/>
                        </a:rPr>
                        <a:t>Что бы это значило?</a:t>
                      </a:r>
                      <a:r>
                        <a:rPr kumimoji="0" lang="en-GB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eorgia" pitchFamily="18" charset="0"/>
                        </a:rPr>
                        <a:t> 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hlinkClick r:id="" action="ppaction://noaction"/>
                        </a:rPr>
                        <a:t>20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hlinkClick r:id="" action="ppaction://noaction"/>
                        </a:rPr>
                        <a:t>30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hlinkClick r:id="rId10" action="ppaction://hlinksldjump"/>
                        </a:rPr>
                        <a:t>20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hlinkClick r:id="" action="ppaction://noaction"/>
                        </a:rPr>
                        <a:t>30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agadki-na-smekalk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728" y="2761488"/>
            <a:ext cx="3319272" cy="4096512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-304800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6800" y="152400"/>
            <a:ext cx="7772400" cy="6248400"/>
          </a:xfrm>
        </p:spPr>
        <p:txBody>
          <a:bodyPr>
            <a:noAutofit/>
          </a:bodyPr>
          <a:lstStyle/>
          <a:p>
            <a:pPr marL="0" indent="-36000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b="1" i="1" dirty="0" smtClean="0">
                <a:latin typeface="Comic Sans MS" pitchFamily="66" charset="0"/>
              </a:rPr>
              <a:t>    </a:t>
            </a:r>
            <a:r>
              <a:rPr lang="ru-RU" b="1" i="1" dirty="0" smtClean="0">
                <a:solidFill>
                  <a:schemeClr val="tx2"/>
                </a:solidFill>
                <a:latin typeface="Comic Sans MS" pitchFamily="66" charset="0"/>
              </a:rPr>
              <a:t>Итак, начинаем!!!</a:t>
            </a:r>
          </a:p>
          <a:p>
            <a:pPr marL="0" indent="-36000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tx2"/>
                </a:solidFill>
                <a:latin typeface="Comic Sans MS" pitchFamily="66" charset="0"/>
              </a:rPr>
              <a:t>Зарубите себе на носу: сегодня Вам придётся работать засучив рукава. В случае временной неудачи не падайте духом, а возьмите </a:t>
            </a:r>
          </a:p>
          <a:p>
            <a:pPr marL="0" indent="-36000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tx2"/>
                </a:solidFill>
                <a:latin typeface="Comic Sans MS" pitchFamily="66" charset="0"/>
              </a:rPr>
              <a:t>себя в руки и заново </a:t>
            </a:r>
          </a:p>
          <a:p>
            <a:pPr marL="0" indent="-36000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tx2"/>
                </a:solidFill>
                <a:latin typeface="Comic Sans MS" pitchFamily="66" charset="0"/>
              </a:rPr>
              <a:t>принимайтесь за дело. </a:t>
            </a:r>
          </a:p>
          <a:p>
            <a:pPr marL="0" indent="-36000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tx2"/>
                </a:solidFill>
                <a:latin typeface="Comic Sans MS" pitchFamily="66" charset="0"/>
              </a:rPr>
              <a:t>Ручаюсь: в конечном счёте </a:t>
            </a:r>
          </a:p>
          <a:p>
            <a:pPr marL="0" indent="-36000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tx2"/>
                </a:solidFill>
                <a:latin typeface="Comic Sans MS" pitchFamily="66" charset="0"/>
              </a:rPr>
              <a:t>Вас ждёт успех!</a:t>
            </a:r>
          </a:p>
          <a:p>
            <a:pPr marL="0" indent="-360000" eaLnBrk="1" hangingPunct="1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tx2"/>
                </a:solidFill>
                <a:latin typeface="Comic Sans MS" pitchFamily="66" charset="0"/>
              </a:rPr>
              <a:t>   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6659563" y="6092825"/>
            <a:ext cx="2303462" cy="647700"/>
          </a:xfrm>
          <a:prstGeom prst="homePlate">
            <a:avLst>
              <a:gd name="adj" fmla="val 889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ОТВЕТ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143000" y="228600"/>
            <a:ext cx="44640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2075" tIns="46038" rIns="92075" bIns="46038" anchor="ctr"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Начала и </a:t>
            </a: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концы</a:t>
            </a:r>
            <a:endParaRPr lang="ru-RU" sz="2900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9469" name="Rectangle 3"/>
          <p:cNvSpPr>
            <a:spLocks noChangeArrowheads="1"/>
          </p:cNvSpPr>
          <p:nvPr/>
        </p:nvSpPr>
        <p:spPr bwMode="auto">
          <a:xfrm>
            <a:off x="1066800" y="981075"/>
            <a:ext cx="7753350" cy="4679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indent="-74295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ru-RU" sz="5400" dirty="0">
              <a:latin typeface="Comic Sans MS" pitchFamily="66" charset="0"/>
            </a:endParaRPr>
          </a:p>
          <a:p>
            <a:pPr marL="742950" indent="-74295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5400" dirty="0">
                <a:latin typeface="Comic Sans MS" pitchFamily="66" charset="0"/>
              </a:rPr>
              <a:t>Продолжите </a:t>
            </a:r>
            <a:r>
              <a:rPr lang="ru-RU" sz="5400" dirty="0" smtClean="0">
                <a:latin typeface="Comic Sans MS" pitchFamily="66" charset="0"/>
              </a:rPr>
              <a:t>фразеологизм</a:t>
            </a:r>
            <a:endParaRPr lang="ru-RU" sz="5400" dirty="0">
              <a:latin typeface="Comic Sans MS" pitchFamily="66" charset="0"/>
            </a:endParaRPr>
          </a:p>
          <a:p>
            <a:pPr marL="742950" indent="-742950"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Варить 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кашу из …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948488" y="6021388"/>
            <a:ext cx="18002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3600" b="1"/>
              <a:t>ИГРА</a:t>
            </a:r>
          </a:p>
        </p:txBody>
      </p:sp>
      <p:sp>
        <p:nvSpPr>
          <p:cNvPr id="20490" name="Rectangle 2"/>
          <p:cNvSpPr>
            <a:spLocks noChangeArrowheads="1"/>
          </p:cNvSpPr>
          <p:nvPr/>
        </p:nvSpPr>
        <p:spPr bwMode="auto">
          <a:xfrm>
            <a:off x="179388" y="2997200"/>
            <a:ext cx="756126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ru-RU" sz="7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…</a:t>
            </a:r>
            <a:r>
              <a:rPr lang="ru-RU" sz="72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топора</a:t>
            </a:r>
            <a:endParaRPr lang="ru-RU" sz="7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0492" name="Picture 12" descr="is?rjA5LgVlWdy4T8O7Kkz1l7h1-eS0Ca0FimP5DH5wsM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476250"/>
            <a:ext cx="2946400" cy="2946400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219200" y="228600"/>
            <a:ext cx="44640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2075" tIns="46038" rIns="92075" bIns="46038" anchor="ctr"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Начала и </a:t>
            </a: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концы</a:t>
            </a:r>
            <a:endParaRPr lang="ru-RU" sz="2900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1514" name="Rectangle 3"/>
          <p:cNvSpPr>
            <a:spLocks noChangeArrowheads="1"/>
          </p:cNvSpPr>
          <p:nvPr/>
        </p:nvSpPr>
        <p:spPr bwMode="auto">
          <a:xfrm>
            <a:off x="1524000" y="981075"/>
            <a:ext cx="7296150" cy="4679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indent="-74295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ru-RU" sz="5400" dirty="0">
              <a:latin typeface="Comic Sans MS" pitchFamily="66" charset="0"/>
            </a:endParaRPr>
          </a:p>
          <a:p>
            <a:pPr marL="742950" indent="-74295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5400" dirty="0">
                <a:latin typeface="Comic Sans MS" pitchFamily="66" charset="0"/>
              </a:rPr>
              <a:t>Продолжите </a:t>
            </a:r>
            <a:r>
              <a:rPr lang="ru-RU" sz="5400" dirty="0" smtClean="0">
                <a:latin typeface="Comic Sans MS" pitchFamily="66" charset="0"/>
              </a:rPr>
              <a:t>фразеологизм</a:t>
            </a:r>
            <a:endParaRPr lang="ru-RU" sz="5400" dirty="0">
              <a:latin typeface="Comic Sans MS" pitchFamily="66" charset="0"/>
            </a:endParaRPr>
          </a:p>
          <a:p>
            <a:pPr marL="742950" indent="-742950"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5400" dirty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Положить зубы  на …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6659563" y="6092825"/>
            <a:ext cx="2303462" cy="647700"/>
          </a:xfrm>
          <a:prstGeom prst="homePlate">
            <a:avLst>
              <a:gd name="adj" fmla="val 889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ОТВЕТ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916113"/>
            <a:ext cx="8135937" cy="3744912"/>
          </a:xfrm>
        </p:spPr>
        <p:txBody>
          <a:bodyPr lIns="92075" tIns="46038" rIns="92075" bIns="46038" anchor="ctr"/>
          <a:lstStyle/>
          <a:p>
            <a:r>
              <a:rPr lang="en-GB"/>
              <a:t> </a:t>
            </a:r>
            <a:r>
              <a:rPr lang="ru-RU"/>
              <a:t> </a:t>
            </a:r>
            <a:endParaRPr lang="ru-RU" sz="3700"/>
          </a:p>
        </p:txBody>
      </p:sp>
      <p:sp>
        <p:nvSpPr>
          <p:cNvPr id="22538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948488" y="6021388"/>
            <a:ext cx="18002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3600" b="1" dirty="0">
                <a:hlinkClick r:id="rId2" action="ppaction://hlinksldjump"/>
              </a:rPr>
              <a:t>ИГРА</a:t>
            </a:r>
            <a:endParaRPr lang="ru-RU" sz="3600" b="1" dirty="0"/>
          </a:p>
        </p:txBody>
      </p:sp>
      <p:sp>
        <p:nvSpPr>
          <p:cNvPr id="22539" name="Rectangle 2"/>
          <p:cNvSpPr>
            <a:spLocks noChangeArrowheads="1"/>
          </p:cNvSpPr>
          <p:nvPr/>
        </p:nvSpPr>
        <p:spPr bwMode="auto">
          <a:xfrm>
            <a:off x="179388" y="1844675"/>
            <a:ext cx="87852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ru-RU" sz="7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… </a:t>
            </a:r>
            <a:r>
              <a:rPr lang="ru-RU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полку</a:t>
            </a:r>
            <a:endParaRPr lang="ru-RU" sz="7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6659563" y="6092825"/>
            <a:ext cx="2303462" cy="647700"/>
          </a:xfrm>
          <a:prstGeom prst="homePlate">
            <a:avLst>
              <a:gd name="adj" fmla="val 889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ОТВЕТ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295400" y="228600"/>
            <a:ext cx="44640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2075" tIns="46038" rIns="92075" bIns="46038" anchor="ctr"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Начала и </a:t>
            </a: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концы</a:t>
            </a:r>
            <a:endParaRPr lang="ru-RU" sz="2900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5611" name="Rectangle 3"/>
          <p:cNvSpPr>
            <a:spLocks noChangeArrowheads="1"/>
          </p:cNvSpPr>
          <p:nvPr/>
        </p:nvSpPr>
        <p:spPr bwMode="auto">
          <a:xfrm>
            <a:off x="1143000" y="990600"/>
            <a:ext cx="7677150" cy="4679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indent="-74295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ru-RU" sz="5400" dirty="0">
              <a:latin typeface="Comic Sans MS" pitchFamily="66" charset="0"/>
            </a:endParaRPr>
          </a:p>
          <a:p>
            <a:pPr marL="742950" indent="-74295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5400" dirty="0">
                <a:latin typeface="Comic Sans MS" pitchFamily="66" charset="0"/>
              </a:rPr>
              <a:t>Продолжите </a:t>
            </a:r>
            <a:r>
              <a:rPr lang="ru-RU" sz="5400" dirty="0" smtClean="0">
                <a:latin typeface="Comic Sans MS" pitchFamily="66" charset="0"/>
              </a:rPr>
              <a:t>фразеологизм</a:t>
            </a:r>
            <a:endParaRPr lang="ru-RU" sz="5400" dirty="0">
              <a:latin typeface="Comic Sans MS" pitchFamily="66" charset="0"/>
            </a:endParaRPr>
          </a:p>
          <a:p>
            <a:pPr marL="742950" indent="-74295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5400" b="1" dirty="0" smtClean="0">
                <a:solidFill>
                  <a:schemeClr val="tx2"/>
                </a:solidFill>
                <a:latin typeface="Comic Sans MS" pitchFamily="66" charset="0"/>
              </a:rPr>
              <a:t>   </a:t>
            </a:r>
            <a:r>
              <a:rPr lang="ru-RU" sz="5400" b="1" dirty="0">
                <a:solidFill>
                  <a:srgbClr val="FF0000"/>
                </a:solidFill>
                <a:latin typeface="Comic Sans MS" pitchFamily="66" charset="0"/>
              </a:rPr>
              <a:t>И на старуху …</a:t>
            </a:r>
            <a:endParaRPr lang="en-US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948488" y="6021388"/>
            <a:ext cx="18002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3600" b="1" dirty="0">
                <a:hlinkClick r:id="rId3" action="ppaction://hlinksldjump"/>
              </a:rPr>
              <a:t>ИГРА</a:t>
            </a:r>
            <a:endParaRPr lang="ru-RU" sz="3600" b="1" dirty="0"/>
          </a:p>
        </p:txBody>
      </p:sp>
      <p:sp>
        <p:nvSpPr>
          <p:cNvPr id="26633" name="Rectangle 2"/>
          <p:cNvSpPr>
            <a:spLocks noChangeArrowheads="1"/>
          </p:cNvSpPr>
          <p:nvPr/>
        </p:nvSpPr>
        <p:spPr bwMode="auto">
          <a:xfrm>
            <a:off x="990600" y="1844675"/>
            <a:ext cx="797401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ru-RU" sz="7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…бывает </a:t>
            </a:r>
            <a:r>
              <a:rPr lang="ru-RU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проруха</a:t>
            </a:r>
            <a:endParaRPr lang="ru-RU" sz="7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6659563" y="6092825"/>
            <a:ext cx="2303462" cy="647700"/>
          </a:xfrm>
          <a:prstGeom prst="homePlate">
            <a:avLst>
              <a:gd name="adj" fmla="val 889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ОТВЕТ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219200" y="304800"/>
            <a:ext cx="44640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2075" tIns="46038" rIns="92075" bIns="46038" anchor="ctr"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Начала и </a:t>
            </a: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концы</a:t>
            </a:r>
            <a:endParaRPr lang="ru-RU" sz="2900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7660" name="Rectangle 3"/>
          <p:cNvSpPr>
            <a:spLocks noChangeArrowheads="1"/>
          </p:cNvSpPr>
          <p:nvPr/>
        </p:nvSpPr>
        <p:spPr bwMode="auto">
          <a:xfrm>
            <a:off x="1219200" y="981075"/>
            <a:ext cx="7600950" cy="4679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indent="-74295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ru-RU" sz="5400" dirty="0">
              <a:latin typeface="Comic Sans MS" pitchFamily="66" charset="0"/>
            </a:endParaRPr>
          </a:p>
          <a:p>
            <a:pPr marL="742950" indent="-74295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5400" dirty="0">
                <a:latin typeface="Comic Sans MS" pitchFamily="66" charset="0"/>
              </a:rPr>
              <a:t>Продолжите </a:t>
            </a:r>
            <a:r>
              <a:rPr lang="ru-RU" sz="5400" dirty="0" smtClean="0">
                <a:latin typeface="Comic Sans MS" pitchFamily="66" charset="0"/>
              </a:rPr>
              <a:t>фразеологизм</a:t>
            </a:r>
            <a:endParaRPr lang="ru-RU" sz="5400" dirty="0">
              <a:latin typeface="Comic Sans MS" pitchFamily="66" charset="0"/>
            </a:endParaRPr>
          </a:p>
          <a:p>
            <a:pPr marL="742950" indent="-74295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5400" dirty="0">
                <a:solidFill>
                  <a:srgbClr val="FF0000"/>
                </a:solidFill>
                <a:latin typeface="Comic Sans MS" pitchFamily="66" charset="0"/>
              </a:rPr>
              <a:t>        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У него всё </a:t>
            </a:r>
          </a:p>
          <a:p>
            <a:pPr marL="742950" indent="-742950"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 лбу …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948488" y="6021388"/>
            <a:ext cx="18002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3600" b="1" dirty="0">
                <a:hlinkClick r:id="rId3" action="ppaction://hlinksldjump"/>
              </a:rPr>
              <a:t>ИГРА</a:t>
            </a:r>
            <a:endParaRPr lang="ru-RU" sz="3600" b="1" dirty="0"/>
          </a:p>
        </p:txBody>
      </p:sp>
      <p:sp>
        <p:nvSpPr>
          <p:cNvPr id="28681" name="Rectangle 2"/>
          <p:cNvSpPr>
            <a:spLocks noChangeArrowheads="1"/>
          </p:cNvSpPr>
          <p:nvPr/>
        </p:nvSpPr>
        <p:spPr bwMode="auto">
          <a:xfrm>
            <a:off x="179388" y="3068638"/>
            <a:ext cx="878522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ru-RU" sz="7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… </a:t>
            </a:r>
            <a:r>
              <a:rPr lang="ru-RU" sz="7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написано</a:t>
            </a:r>
            <a:endParaRPr lang="ru-RU" sz="7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8685" name="Picture 13" descr="Реклама на лб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692150"/>
            <a:ext cx="2500313" cy="25003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659563" y="6092825"/>
            <a:ext cx="2303462" cy="647700"/>
          </a:xfrm>
          <a:prstGeom prst="homePlate">
            <a:avLst>
              <a:gd name="adj" fmla="val 889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066800" y="228600"/>
            <a:ext cx="44640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2075" tIns="46038" rIns="92075" bIns="46038" anchor="ctr"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А вы читали?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endParaRPr lang="ru-RU" sz="2900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1760" name="Rectangle 2"/>
          <p:cNvSpPr>
            <a:spLocks noChangeArrowheads="1"/>
          </p:cNvSpPr>
          <p:nvPr/>
        </p:nvSpPr>
        <p:spPr bwMode="auto">
          <a:xfrm>
            <a:off x="1143000" y="914400"/>
            <a:ext cx="7461250" cy="5235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15000"/>
              </a:lnSpc>
            </a:pPr>
            <a: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Когда говорят: </a:t>
            </a:r>
            <a:b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«А воз и ныне там»</a:t>
            </a:r>
            <a: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?</a:t>
            </a:r>
            <a:r>
              <a:rPr lang="ru-RU" sz="5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br>
              <a:rPr lang="ru-RU" sz="5400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Кто автор этого фразеологизма?</a:t>
            </a:r>
            <a:r>
              <a:rPr lang="ru-RU" sz="5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2"/>
          <p:cNvSpPr>
            <a:spLocks noChangeArrowheads="1"/>
          </p:cNvSpPr>
          <p:nvPr/>
        </p:nvSpPr>
        <p:spPr bwMode="auto">
          <a:xfrm>
            <a:off x="1295400" y="609600"/>
            <a:ext cx="7232650" cy="5019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15000"/>
              </a:lnSpc>
            </a:pPr>
            <a:endParaRPr lang="ru-RU" sz="330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2780" name="Rectangle 2"/>
          <p:cNvSpPr>
            <a:spLocks noChangeArrowheads="1"/>
          </p:cNvSpPr>
          <p:nvPr/>
        </p:nvSpPr>
        <p:spPr bwMode="auto">
          <a:xfrm>
            <a:off x="1150938" y="457200"/>
            <a:ext cx="7993062" cy="5019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115000"/>
              </a:lnSpc>
              <a:buClr>
                <a:schemeClr val="tx2"/>
              </a:buClr>
              <a:buSzPct val="85000"/>
              <a:buFont typeface="Wingdings" pitchFamily="2" charset="2"/>
              <a:buChar char="Ш"/>
            </a:pPr>
            <a:r>
              <a:rPr lang="ru-RU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Так говорят, года дело стоит на месте, не происходит положительных сдвигов. </a:t>
            </a:r>
            <a:br>
              <a:rPr lang="ru-RU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Автор этого фразеологизма – </a:t>
            </a:r>
            <a:r>
              <a:rPr 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И.А. Крылов</a:t>
            </a:r>
            <a:r>
              <a:rPr lang="ru-RU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</a:t>
            </a:r>
            <a:r>
              <a:rPr lang="ru-RU" sz="4800" dirty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2778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948488" y="6021388"/>
            <a:ext cx="18002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3600" b="1" dirty="0"/>
              <a:t>ИГРА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49808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ФРАЗЕОЛОГИЗМЫ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066800"/>
            <a:ext cx="7693025" cy="4497388"/>
          </a:xfrm>
        </p:spPr>
        <p:txBody>
          <a:bodyPr>
            <a:noAutofit/>
          </a:bodyPr>
          <a:lstStyle/>
          <a:p>
            <a:pPr marL="360000" indent="-360000" eaLnBrk="1" hangingPunct="1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800" dirty="0" smtClean="0">
              <a:latin typeface="Comic Sans MS" pitchFamily="66" charset="0"/>
            </a:endParaRPr>
          </a:p>
          <a:p>
            <a:pPr marL="360000" indent="-36000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800" b="1" i="1" dirty="0" smtClean="0">
                <a:latin typeface="Comic Sans MS" pitchFamily="66" charset="0"/>
              </a:rPr>
              <a:t>Э. А. </a:t>
            </a:r>
            <a:r>
              <a:rPr lang="ru-RU" sz="2800" b="1" i="1" dirty="0" err="1" smtClean="0">
                <a:latin typeface="Comic Sans MS" pitchFamily="66" charset="0"/>
              </a:rPr>
              <a:t>Вартаньян</a:t>
            </a:r>
            <a:r>
              <a:rPr lang="ru-RU" sz="2800" b="1" i="1" dirty="0" smtClean="0">
                <a:latin typeface="Comic Sans MS" pitchFamily="66" charset="0"/>
              </a:rPr>
              <a:t> (</a:t>
            </a:r>
            <a:r>
              <a:rPr lang="ru-RU" sz="2800" dirty="0" smtClean="0">
                <a:latin typeface="Comic Sans MS" pitchFamily="66" charset="0"/>
              </a:rPr>
              <a:t>Известный российский лингвист, историк, географ и писатель. Всю свою жизнь он посвятил изучению несметных богатств русского языка</a:t>
            </a:r>
            <a:r>
              <a:rPr lang="ru-RU" sz="2800" b="1" i="1" dirty="0" smtClean="0">
                <a:latin typeface="Comic Sans MS" pitchFamily="66" charset="0"/>
              </a:rPr>
              <a:t>) называл их  «живописным способом выражаться» посредством кратких, метких, сочных, образных иносказательных речений.</a:t>
            </a:r>
            <a:r>
              <a:rPr lang="ru-RU" sz="2800" dirty="0" smtClean="0">
                <a:latin typeface="Comic Sans MS" pitchFamily="66" charset="0"/>
              </a:rPr>
              <a:t> </a:t>
            </a:r>
          </a:p>
          <a:p>
            <a:pPr marL="360000" indent="-360000" eaLnBrk="1" hangingPunct="1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Именно о них мы сегодня и будем  говорить.</a:t>
            </a:r>
          </a:p>
          <a:p>
            <a:pPr marL="360000" indent="-360000" eaLnBrk="1" hangingPunct="1">
              <a:lnSpc>
                <a:spcPct val="11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800" dirty="0" smtClean="0">
              <a:latin typeface="Comic Sans MS" pitchFamily="66" charset="0"/>
            </a:endParaRPr>
          </a:p>
        </p:txBody>
      </p:sp>
      <p:pic>
        <p:nvPicPr>
          <p:cNvPr id="6148" name="Picture 4" descr="вот та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105400"/>
            <a:ext cx="17526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6659563" y="6092825"/>
            <a:ext cx="2303462" cy="647700"/>
          </a:xfrm>
          <a:prstGeom prst="homePlate">
            <a:avLst>
              <a:gd name="adj" fmla="val 889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ОТВЕТ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066800" y="228600"/>
            <a:ext cx="44640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2075" tIns="46038" rIns="92075" bIns="46038" anchor="ctr"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А вы читали?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endParaRPr lang="ru-RU" sz="2900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3801" name="Rectangle 2"/>
          <p:cNvSpPr>
            <a:spLocks noChangeArrowheads="1"/>
          </p:cNvSpPr>
          <p:nvPr/>
        </p:nvSpPr>
        <p:spPr bwMode="auto">
          <a:xfrm>
            <a:off x="1143000" y="1052513"/>
            <a:ext cx="7461250" cy="5019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15000"/>
              </a:lnSpc>
            </a:pPr>
            <a: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 каком случае говорят о</a:t>
            </a:r>
            <a:r>
              <a:rPr lang="ru-RU" sz="5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демьяновой ухе</a:t>
            </a:r>
            <a: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?</a:t>
            </a:r>
            <a:r>
              <a:rPr lang="ru-RU" sz="5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br>
              <a:rPr lang="ru-RU" sz="5400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Кто автор этого фразеологизма?</a:t>
            </a:r>
            <a:r>
              <a:rPr lang="ru-RU" sz="5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948488" y="6021388"/>
            <a:ext cx="18002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3600" b="1" dirty="0"/>
              <a:t>ИГРА</a:t>
            </a:r>
          </a:p>
        </p:txBody>
      </p:sp>
      <p:sp>
        <p:nvSpPr>
          <p:cNvPr id="34829" name="Rectangle 2"/>
          <p:cNvSpPr>
            <a:spLocks noChangeArrowheads="1"/>
          </p:cNvSpPr>
          <p:nvPr/>
        </p:nvSpPr>
        <p:spPr bwMode="auto">
          <a:xfrm>
            <a:off x="1219199" y="981075"/>
            <a:ext cx="7745413" cy="5019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lnSpc>
                <a:spcPct val="115000"/>
              </a:lnSpc>
              <a:buClr>
                <a:schemeClr val="tx2"/>
              </a:buClr>
              <a:buSzPct val="85000"/>
              <a:buFont typeface="Wingdings" pitchFamily="2" charset="2"/>
              <a:buChar char="Ш"/>
            </a:pPr>
            <a:r>
              <a:rPr lang="ru-RU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Так говорят о человеке, который навязывает себя и свои услуги. </a:t>
            </a:r>
            <a:br>
              <a:rPr lang="ru-RU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Автор этого фразеологизма – </a:t>
            </a:r>
            <a:r>
              <a:rPr lang="ru-RU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И.А. Крылов</a:t>
            </a:r>
            <a:r>
              <a:rPr lang="ru-RU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</a:t>
            </a:r>
            <a:r>
              <a:rPr lang="ru-RU" sz="4800" dirty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066800" y="0"/>
            <a:ext cx="44640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2075" tIns="46038" rIns="92075" bIns="46038" anchor="ctr"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А вы читали?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endParaRPr lang="ru-RU" sz="2900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5856" name="Rectangle 2"/>
          <p:cNvSpPr>
            <a:spLocks noChangeArrowheads="1"/>
          </p:cNvSpPr>
          <p:nvPr/>
        </p:nvSpPr>
        <p:spPr bwMode="auto">
          <a:xfrm>
            <a:off x="1066800" y="762000"/>
            <a:ext cx="7848600" cy="5019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15000"/>
              </a:lnSpc>
            </a:pPr>
            <a: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 каком случае говорят </a:t>
            </a:r>
            <a:b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«А король-то голый!»</a:t>
            </a:r>
            <a: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?</a:t>
            </a:r>
            <a:r>
              <a:rPr lang="ru-RU" sz="5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br>
              <a:rPr lang="ru-RU" sz="5400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Кто автор этого фразеологизма?</a:t>
            </a:r>
            <a:r>
              <a:rPr lang="ru-RU" sz="5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6659563" y="6092825"/>
            <a:ext cx="2303462" cy="647700"/>
          </a:xfrm>
          <a:prstGeom prst="homePlate">
            <a:avLst>
              <a:gd name="adj" fmla="val 889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ОТВЕТ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Прямоугольник 4"/>
          <p:cNvSpPr>
            <a:spLocks noChangeArrowheads="1"/>
          </p:cNvSpPr>
          <p:nvPr/>
        </p:nvSpPr>
        <p:spPr bwMode="auto">
          <a:xfrm>
            <a:off x="1066800" y="0"/>
            <a:ext cx="7453312" cy="59985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ru-RU" sz="2800" dirty="0" smtClean="0">
                <a:latin typeface="Comic Sans MS" pitchFamily="66" charset="0"/>
              </a:rPr>
              <a:t>Автор </a:t>
            </a:r>
            <a:r>
              <a:rPr lang="ru-RU" sz="2800" dirty="0">
                <a:latin typeface="Comic Sans MS" pitchFamily="66" charset="0"/>
              </a:rPr>
              <a:t>фразеологизма и автор сказки «Новое платье короля» - </a:t>
            </a:r>
            <a:r>
              <a:rPr lang="ru-RU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Ганс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Христиан Андерсен</a:t>
            </a:r>
            <a:r>
              <a:rPr lang="ru-RU" sz="2800" dirty="0">
                <a:latin typeface="Comic Sans MS" pitchFamily="66" charset="0"/>
              </a:rPr>
              <a:t>.</a:t>
            </a:r>
          </a:p>
          <a:p>
            <a:pPr>
              <a:lnSpc>
                <a:spcPct val="95000"/>
              </a:lnSpc>
            </a:pPr>
            <a:r>
              <a:rPr lang="ru-RU" sz="2400" dirty="0">
                <a:latin typeface="Comic Sans MS" pitchFamily="66" charset="0"/>
              </a:rPr>
              <a:t>   Два шарлатана сшили королю платье, которое якобы могли видеть только умные люди. Плуты вручили глупому королю «пустоту» вместо платья.</a:t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dirty="0">
                <a:latin typeface="Comic Sans MS" pitchFamily="66" charset="0"/>
              </a:rPr>
              <a:t>   Но король и его придворные притворились, что видят платье, ведь их назвали бы глупцами.   Король гулял нагишом, а все подлизы восхищались его новой одеждой. Но один мальчишка, увидев короля, засмеялся </a:t>
            </a:r>
          </a:p>
          <a:p>
            <a:pPr>
              <a:lnSpc>
                <a:spcPct val="95000"/>
              </a:lnSpc>
            </a:pPr>
            <a:r>
              <a:rPr lang="ru-RU" sz="2400" dirty="0">
                <a:latin typeface="Comic Sans MS" pitchFamily="66" charset="0"/>
              </a:rPr>
              <a:t>и крикнул толпе: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А король-то голый!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»</a:t>
            </a:r>
            <a:r>
              <a:rPr lang="ru-RU" sz="2400" dirty="0">
                <a:latin typeface="Comic Sans MS" pitchFamily="66" charset="0"/>
              </a:rPr>
              <a:t/>
            </a:r>
            <a:br>
              <a:rPr lang="ru-RU" sz="2400" dirty="0">
                <a:latin typeface="Comic Sans MS" pitchFamily="66" charset="0"/>
              </a:rPr>
            </a:br>
            <a:r>
              <a:rPr lang="ru-RU" sz="2400" dirty="0">
                <a:latin typeface="Comic Sans MS" pitchFamily="66" charset="0"/>
              </a:rPr>
              <a:t>  Выражение употребляется, когда кто-то </a:t>
            </a:r>
          </a:p>
          <a:p>
            <a:pPr>
              <a:lnSpc>
                <a:spcPct val="95000"/>
              </a:lnSpc>
            </a:pPr>
            <a:r>
              <a:rPr lang="ru-RU" sz="2400" dirty="0">
                <a:latin typeface="Comic Sans MS" pitchFamily="66" charset="0"/>
              </a:rPr>
              <a:t>выдает за правду то, чего нет на самом деле, </a:t>
            </a:r>
          </a:p>
          <a:p>
            <a:pPr>
              <a:lnSpc>
                <a:spcPct val="95000"/>
              </a:lnSpc>
            </a:pPr>
            <a:r>
              <a:rPr lang="ru-RU" sz="2400" dirty="0">
                <a:latin typeface="Comic Sans MS" pitchFamily="66" charset="0"/>
              </a:rPr>
              <a:t>быть может из страха или от зависти. </a:t>
            </a:r>
          </a:p>
        </p:txBody>
      </p:sp>
      <p:sp>
        <p:nvSpPr>
          <p:cNvPr id="36875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4388" y="6021388"/>
            <a:ext cx="18002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3600" b="1" dirty="0"/>
              <a:t>ИГРА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AutoShap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59563" y="6092825"/>
            <a:ext cx="2303462" cy="647700"/>
          </a:xfrm>
          <a:prstGeom prst="homePlate">
            <a:avLst>
              <a:gd name="adj" fmla="val 889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ОТВЕТ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143000" y="228600"/>
            <a:ext cx="44640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lIns="92075" tIns="46038" rIns="92075" bIns="46038" anchor="ctr"/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А вы читали?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endParaRPr lang="ru-RU" sz="2900" i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7900" name="Rectangle 2"/>
          <p:cNvSpPr>
            <a:spLocks noChangeArrowheads="1"/>
          </p:cNvSpPr>
          <p:nvPr/>
        </p:nvSpPr>
        <p:spPr bwMode="auto">
          <a:xfrm>
            <a:off x="1219200" y="1052513"/>
            <a:ext cx="7385050" cy="5019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15000"/>
              </a:lnSpc>
            </a:pPr>
            <a: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 каком случае говорят о</a:t>
            </a:r>
            <a:r>
              <a:rPr lang="ru-RU" sz="5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пальме первенства</a:t>
            </a:r>
            <a: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?</a:t>
            </a:r>
            <a:r>
              <a:rPr lang="ru-RU" sz="5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br>
              <a:rPr lang="ru-RU" sz="5400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5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Откуда появился фразеологизм?</a:t>
            </a:r>
            <a:r>
              <a:rPr lang="ru-RU" sz="5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4572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Пальма первенства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 почти то же самое, что и лавровый венок.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На Олимпийских играх и других состязаниях греки увенчивали победителей лаврами и вручали им пальмовые ветви.</a:t>
            </a:r>
            <a:endParaRPr lang="ru-RU" sz="4000" dirty="0"/>
          </a:p>
        </p:txBody>
      </p:sp>
      <p:sp>
        <p:nvSpPr>
          <p:cNvPr id="3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64388" y="6021388"/>
            <a:ext cx="18002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3600" b="1" dirty="0">
                <a:hlinkClick r:id="rId2" action="ppaction://hlinksldjump"/>
              </a:rPr>
              <a:t>ИГРА</a:t>
            </a:r>
            <a:endParaRPr lang="ru-RU" sz="36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440612" cy="11906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Подберите синоним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914400"/>
          <a:ext cx="71628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1524000" y="1828800"/>
          <a:ext cx="71628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524000" y="2743200"/>
          <a:ext cx="71628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1524000" y="3657600"/>
          <a:ext cx="71628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1524000" y="4648200"/>
          <a:ext cx="71628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1524000" y="5638800"/>
          <a:ext cx="71628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Задание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Составьте</a:t>
            </a:r>
            <a:r>
              <a:rPr lang="ru-RU" sz="2800" b="1" i="1" smtClean="0">
                <a:cs typeface="Times New Roman" pitchFamily="16" charset="0"/>
              </a:rPr>
              <a:t>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из</a:t>
            </a:r>
            <a:r>
              <a:rPr lang="ru-RU" sz="2800" b="1" i="1" smtClean="0">
                <a:cs typeface="Times New Roman" pitchFamily="16" charset="0"/>
              </a:rPr>
              <a:t>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рассыпанных</a:t>
            </a:r>
            <a:r>
              <a:rPr lang="ru-RU" sz="2800" b="1" i="1" smtClean="0">
                <a:cs typeface="Times New Roman" pitchFamily="16" charset="0"/>
              </a:rPr>
              <a:t>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слов</a:t>
            </a:r>
            <a:r>
              <a:rPr lang="ru-RU" sz="2800" b="1" i="1" smtClean="0">
                <a:cs typeface="Times New Roman" pitchFamily="16" charset="0"/>
              </a:rPr>
              <a:t>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фразеологизмы</a:t>
            </a:r>
            <a:r>
              <a:rPr lang="ru-RU" sz="2800" b="1" i="1" smtClean="0">
                <a:cs typeface="Times New Roman" pitchFamily="16" charset="0"/>
              </a:rPr>
              <a:t>.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Запишите</a:t>
            </a:r>
            <a:r>
              <a:rPr lang="ru-RU" sz="2800" b="1" i="1" smtClean="0">
                <a:cs typeface="Times New Roman" pitchFamily="16" charset="0"/>
              </a:rPr>
              <a:t>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их</a:t>
            </a:r>
            <a:r>
              <a:rPr lang="ru-RU" sz="2800" b="1" i="1" smtClean="0">
                <a:cs typeface="Times New Roman" pitchFamily="16" charset="0"/>
              </a:rPr>
              <a:t>,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определите</a:t>
            </a:r>
            <a:r>
              <a:rPr lang="ru-RU" sz="2800" b="1" i="1" smtClean="0">
                <a:cs typeface="Times New Roman" pitchFamily="16" charset="0"/>
              </a:rPr>
              <a:t>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значение</a:t>
            </a:r>
            <a:r>
              <a:rPr lang="ru-RU" sz="2800" b="1" i="1" smtClean="0">
                <a:cs typeface="Times New Roman" pitchFamily="16" charset="0"/>
              </a:rPr>
              <a:t>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каждого</a:t>
            </a:r>
            <a:r>
              <a:rPr lang="ru-RU" sz="2800" b="1" i="1" smtClean="0">
                <a:cs typeface="Times New Roman" pitchFamily="16" charset="0"/>
              </a:rPr>
              <a:t>.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С</a:t>
            </a:r>
            <a:r>
              <a:rPr lang="ru-RU" sz="2800" b="1" i="1" smtClean="0">
                <a:cs typeface="Times New Roman" pitchFamily="16" charset="0"/>
              </a:rPr>
              <a:t>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одним</a:t>
            </a:r>
            <a:r>
              <a:rPr lang="ru-RU" sz="2800" b="1" i="1" smtClean="0">
                <a:cs typeface="Times New Roman" pitchFamily="16" charset="0"/>
              </a:rPr>
              <a:t>-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двумя</a:t>
            </a:r>
            <a:r>
              <a:rPr lang="ru-RU" sz="2800" b="1" i="1" smtClean="0">
                <a:cs typeface="Times New Roman" pitchFamily="16" charset="0"/>
              </a:rPr>
              <a:t>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составьте</a:t>
            </a:r>
            <a:r>
              <a:rPr lang="ru-RU" sz="2800" b="1" i="1" smtClean="0">
                <a:cs typeface="Times New Roman" pitchFamily="16" charset="0"/>
              </a:rPr>
              <a:t> </a:t>
            </a:r>
            <a:r>
              <a:rPr lang="ru-RU" sz="2800" b="1" i="1" smtClean="0">
                <a:latin typeface="Courier New" pitchFamily="49" charset="0"/>
                <a:cs typeface="Courier New" pitchFamily="49" charset="0"/>
              </a:rPr>
              <a:t>предложения</a:t>
            </a:r>
            <a:r>
              <a:rPr lang="ru-RU" sz="2800" b="1" i="1" smtClean="0">
                <a:cs typeface="Times New Roman" pitchFamily="16" charset="0"/>
              </a:rPr>
              <a:t>.</a:t>
            </a:r>
            <a:r>
              <a:rPr lang="ru-RU" sz="2800" i="1" smtClean="0">
                <a:cs typeface="Times New Roman" pitchFamily="16" charset="0"/>
              </a:rPr>
              <a:t> </a:t>
            </a:r>
            <a:endParaRPr lang="ru-RU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ru-RU" sz="2800" smtClean="0">
                <a:latin typeface="Courier New" pitchFamily="49" charset="0"/>
                <a:cs typeface="Courier New" pitchFamily="49" charset="0"/>
              </a:rPr>
              <a:t>Сказки</a:t>
            </a:r>
            <a:r>
              <a:rPr lang="ru-RU" sz="2800" smtClean="0">
                <a:cs typeface="Times New Roman" pitchFamily="16" charset="0"/>
              </a:rPr>
              <a:t>, 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неделя</a:t>
            </a:r>
            <a:r>
              <a:rPr lang="ru-RU" sz="2800" smtClean="0">
                <a:cs typeface="Times New Roman" pitchFamily="16" charset="0"/>
              </a:rPr>
              <a:t>, 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без</a:t>
            </a:r>
            <a:r>
              <a:rPr lang="ru-RU" sz="2800" smtClean="0">
                <a:cs typeface="Times New Roman" pitchFamily="16" charset="0"/>
              </a:rPr>
              <a:t>, 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каша</a:t>
            </a:r>
            <a:r>
              <a:rPr lang="ru-RU" sz="2800" smtClean="0">
                <a:cs typeface="Times New Roman" pitchFamily="16" charset="0"/>
              </a:rPr>
              <a:t>, 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бабушкины</a:t>
            </a:r>
            <a:r>
              <a:rPr lang="ru-RU" sz="2800" smtClean="0">
                <a:cs typeface="Times New Roman" pitchFamily="16" charset="0"/>
              </a:rPr>
              <a:t>, 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году</a:t>
            </a:r>
            <a:r>
              <a:rPr lang="ru-RU" sz="2800" smtClean="0">
                <a:cs typeface="Times New Roman" pitchFamily="16" charset="0"/>
              </a:rPr>
              <a:t>, 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без</a:t>
            </a:r>
            <a:r>
              <a:rPr lang="ru-RU" sz="2800" smtClean="0">
                <a:cs typeface="Times New Roman" pitchFamily="16" charset="0"/>
              </a:rPr>
              <a:t>, 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петли</a:t>
            </a:r>
            <a:r>
              <a:rPr lang="ru-RU" sz="2800" smtClean="0">
                <a:cs typeface="Times New Roman" pitchFamily="16" charset="0"/>
              </a:rPr>
              <a:t>, 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березовая</a:t>
            </a:r>
            <a:r>
              <a:rPr lang="ru-RU" sz="2800" smtClean="0">
                <a:cs typeface="Times New Roman" pitchFamily="16" charset="0"/>
              </a:rPr>
              <a:t>, 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задоринки</a:t>
            </a:r>
            <a:r>
              <a:rPr lang="ru-RU" sz="2800" smtClean="0">
                <a:cs typeface="Times New Roman" pitchFamily="16" charset="0"/>
              </a:rPr>
              <a:t>, 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и</a:t>
            </a:r>
            <a:r>
              <a:rPr lang="ru-RU" sz="2800" smtClean="0">
                <a:cs typeface="Times New Roman" pitchFamily="16" charset="0"/>
              </a:rPr>
              <a:t>, 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вязать</a:t>
            </a:r>
            <a:r>
              <a:rPr lang="ru-RU" sz="2800" smtClean="0">
                <a:cs typeface="Times New Roman" pitchFamily="16" charset="0"/>
              </a:rPr>
              <a:t>, </a:t>
            </a:r>
            <a:r>
              <a:rPr lang="ru-RU" sz="2800" smtClean="0">
                <a:latin typeface="Courier New" pitchFamily="49" charset="0"/>
                <a:cs typeface="Courier New" pitchFamily="49" charset="0"/>
              </a:rPr>
              <a:t>сучка</a:t>
            </a:r>
            <a:r>
              <a:rPr lang="ru-RU" sz="2800" smtClean="0">
                <a:cs typeface="Times New Roman" pitchFamily="16" charset="0"/>
              </a:rPr>
              <a:t> </a:t>
            </a:r>
            <a:r>
              <a:rPr lang="ru-RU" sz="2800" i="1" smtClean="0">
                <a:latin typeface="Arial" charset="0"/>
                <a:cs typeface="Arial" charset="0"/>
              </a:rPr>
              <a:t>(</a:t>
            </a:r>
            <a:r>
              <a:rPr lang="ru-RU" sz="2800" i="1" smtClean="0">
                <a:latin typeface="Courier New" pitchFamily="49" charset="0"/>
                <a:cs typeface="Courier New" pitchFamily="49" charset="0"/>
              </a:rPr>
              <a:t>р</a:t>
            </a:r>
            <a:r>
              <a:rPr lang="ru-RU" sz="2800" i="1" smtClean="0">
                <a:cs typeface="Times New Roman" pitchFamily="16" charset="0"/>
              </a:rPr>
              <a:t>.</a:t>
            </a:r>
            <a:r>
              <a:rPr lang="ru-RU" sz="2800" i="1" smtClean="0">
                <a:latin typeface="Courier New" pitchFamily="49" charset="0"/>
                <a:cs typeface="Courier New" pitchFamily="49" charset="0"/>
              </a:rPr>
              <a:t>п</a:t>
            </a:r>
            <a:r>
              <a:rPr lang="ru-RU" sz="2800" i="1" smtClean="0">
                <a:cs typeface="Times New Roman" pitchFamily="16" charset="0"/>
              </a:rPr>
              <a:t>.)</a:t>
            </a:r>
            <a:r>
              <a:rPr lang="ru-RU" sz="28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ru-RU" sz="2800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Задание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ru-RU" sz="2800" smtClean="0">
                <a:cs typeface="Times New Roman" pitchFamily="16" charset="0"/>
              </a:rPr>
              <a:t> Соедините слова из одного столбика с словами из другого так , чтобы получился фразеологизм. Поясните значение.</a:t>
            </a:r>
            <a:endParaRPr lang="en-US" sz="2800" b="1" smtClean="0">
              <a:cs typeface="Times New Roman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cs typeface="Times New Roman" pitchFamily="16" charset="0"/>
              </a:rPr>
              <a:t>Танталовы                                          конь</a:t>
            </a:r>
            <a:endParaRPr lang="en-US" sz="2800" b="1" smtClean="0">
              <a:cs typeface="Times New Roman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cs typeface="Times New Roman" pitchFamily="16" charset="0"/>
              </a:rPr>
              <a:t>Троянский                                          меч</a:t>
            </a:r>
            <a:endParaRPr lang="en-US" sz="2800" b="1" smtClean="0">
              <a:cs typeface="Times New Roman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cs typeface="Times New Roman" pitchFamily="16" charset="0"/>
              </a:rPr>
              <a:t>Дамоклов                                            ложе</a:t>
            </a:r>
            <a:endParaRPr lang="en-US" sz="2800" b="1" smtClean="0">
              <a:cs typeface="Times New Roman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cs typeface="Times New Roman" pitchFamily="16" charset="0"/>
              </a:rPr>
              <a:t>Гомерический                                     муки</a:t>
            </a:r>
            <a:endParaRPr lang="en-US" sz="2800" b="1" smtClean="0">
              <a:cs typeface="Times New Roman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cs typeface="Times New Roman" pitchFamily="16" charset="0"/>
              </a:rPr>
              <a:t>Прокрустово                                        чулок </a:t>
            </a:r>
            <a:endParaRPr lang="en-US" sz="2800" b="1" smtClean="0">
              <a:cs typeface="Times New Roman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cs typeface="Times New Roman" pitchFamily="16" charset="0"/>
              </a:rPr>
              <a:t>Синий                                                  побоище  </a:t>
            </a:r>
            <a:endParaRPr lang="en-US" sz="2800" b="1" smtClean="0">
              <a:cs typeface="Times New Roman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cs typeface="Times New Roman" pitchFamily="16" charset="0"/>
              </a:rPr>
              <a:t>Мамаево                                              смех</a:t>
            </a:r>
            <a:endParaRPr lang="en-US" sz="2800" b="1" smtClean="0">
              <a:cs typeface="Times New Roman" pitchFamily="1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cs typeface="Times New Roman" pitchFamily="16" charset="0"/>
              </a:rPr>
              <a:t>	                                                       </a:t>
            </a:r>
            <a:endParaRPr lang="en-US" sz="2800" b="1" smtClean="0">
              <a:cs typeface="Times New Roman" pitchFamily="16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Задание 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cs typeface="Times New Roman" pitchFamily="16" charset="0"/>
              </a:rPr>
              <a:t>Подберите «отечественный» фразеологический оборот, одинаковый по значению с приведёнными заимствованными.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cs typeface="Times New Roman" pitchFamily="16" charset="0"/>
              </a:rPr>
              <a:t>1.) Английский: быть занятым как пчела.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cs typeface="Times New Roman" pitchFamily="16" charset="0"/>
              </a:rPr>
              <a:t>Французский: стрелять из четырёх ружей.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cs typeface="Times New Roman" pitchFamily="16" charset="0"/>
              </a:rPr>
              <a:t>Испанский : выплёвывать печенки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cs typeface="Times New Roman" pitchFamily="16" charset="0"/>
              </a:rPr>
              <a:t>Немецкий: не знать ни отдыха , ни покоя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cs typeface="Times New Roman" pitchFamily="16" charset="0"/>
              </a:rPr>
              <a:t>Русский:……………………………………………………………..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cs typeface="Times New Roman" pitchFamily="16" charset="0"/>
              </a:rPr>
              <a:t>2.) Английский: это ещё всё в воздухе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cs typeface="Times New Roman" pitchFamily="16" charset="0"/>
              </a:rPr>
              <a:t>Французский: это ещё не  в кармане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cs typeface="Times New Roman" pitchFamily="16" charset="0"/>
              </a:rPr>
              <a:t>Испанский: написано на песке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cs typeface="Times New Roman" pitchFamily="16" charset="0"/>
              </a:rPr>
              <a:t>Немецкий: это пока написано на звёздах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cs typeface="Times New Roman" pitchFamily="16" charset="0"/>
              </a:rPr>
              <a:t>Русский:……………………………………………………………</a:t>
            </a:r>
            <a:endParaRPr lang="en-US" sz="2000" b="1" smtClean="0">
              <a:cs typeface="Times New Roman" pitchFamily="16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РАЗМИНКА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Дайте толкование фразеологизму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5" name="Рисунок 4" descr="zagadki-na-smekalku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2286000"/>
            <a:ext cx="995782" cy="122895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6" name="Рисунок 5" descr="zagadki-na-smekalku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2286000"/>
            <a:ext cx="995782" cy="1228954"/>
          </a:xfrm>
          <a:prstGeom prst="rect">
            <a:avLst/>
          </a:prstGeom>
          <a:ln w="76200">
            <a:solidFill>
              <a:srgbClr val="FFC000"/>
            </a:solidFill>
          </a:ln>
        </p:spPr>
      </p:pic>
      <p:pic>
        <p:nvPicPr>
          <p:cNvPr id="7" name="Рисунок 6" descr="zagadki-na-smekalku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2286000"/>
            <a:ext cx="995782" cy="1228954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  <p:pic>
        <p:nvPicPr>
          <p:cNvPr id="8" name="Рисунок 7" descr="zagadki-na-smekalku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2286000"/>
            <a:ext cx="995782" cy="122895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9" name="Рисунок 8" descr="zagadki-na-smekalku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3962400"/>
            <a:ext cx="995782" cy="1228954"/>
          </a:xfrm>
          <a:prstGeom prst="rect">
            <a:avLst/>
          </a:prstGeom>
          <a:ln w="76200">
            <a:solidFill>
              <a:schemeClr val="bg2">
                <a:lumMod val="50000"/>
              </a:schemeClr>
            </a:solidFill>
          </a:ln>
        </p:spPr>
      </p:pic>
      <p:pic>
        <p:nvPicPr>
          <p:cNvPr id="10" name="Рисунок 9" descr="zagadki-na-smekalku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962400"/>
            <a:ext cx="995782" cy="1228954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11" name="Рисунок 10" descr="zagadki-na-smekalku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3962400"/>
            <a:ext cx="995782" cy="1228954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  <p:pic>
        <p:nvPicPr>
          <p:cNvPr id="12" name="Рисунок 11" descr="zagadki-na-smekalku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3962400"/>
            <a:ext cx="995782" cy="1228954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  <p:pic>
        <p:nvPicPr>
          <p:cNvPr id="13" name="Рисунок 12" descr="zagadki-na-smekalku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3962400"/>
            <a:ext cx="995782" cy="1228954"/>
          </a:xfrm>
          <a:prstGeom prst="rect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4" name="Рисунок 3" descr="zagadki-na-smekalku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286000"/>
            <a:ext cx="995782" cy="1228954"/>
          </a:xfrm>
          <a:prstGeom prst="rect">
            <a:avLst/>
          </a:prstGeom>
          <a:ln w="76200">
            <a:solidFill>
              <a:schemeClr val="tx2">
                <a:lumMod val="20000"/>
                <a:lumOff val="80000"/>
              </a:schemeClr>
            </a:solidFill>
          </a:ln>
        </p:spPr>
      </p:pic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/>
              <a:t>Продолжение задание 5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000" smtClean="0">
                <a:cs typeface="Times New Roman" pitchFamily="16" charset="0"/>
              </a:rPr>
              <a:t>3.) Английский: бить воздух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/>
            <a:r>
              <a:rPr lang="ru-RU" sz="2000" smtClean="0">
                <a:cs typeface="Times New Roman" pitchFamily="16" charset="0"/>
              </a:rPr>
              <a:t>Французский: бить шпагой по воде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/>
            <a:r>
              <a:rPr lang="ru-RU" sz="2000" smtClean="0">
                <a:cs typeface="Times New Roman" pitchFamily="16" charset="0"/>
              </a:rPr>
              <a:t>Испанский: ходить кругами вокруг колодца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/>
            <a:r>
              <a:rPr lang="ru-RU" sz="2000" smtClean="0">
                <a:cs typeface="Times New Roman" pitchFamily="16" charset="0"/>
              </a:rPr>
              <a:t>Немецкий: обмолачивать пустую солому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/>
            <a:r>
              <a:rPr lang="ru-RU" sz="2000" smtClean="0">
                <a:cs typeface="Times New Roman" pitchFamily="16" charset="0"/>
              </a:rPr>
              <a:t>Русский:……………………………………………………………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/>
            <a:r>
              <a:rPr lang="ru-RU" sz="2000" smtClean="0">
                <a:cs typeface="Times New Roman" pitchFamily="16" charset="0"/>
              </a:rPr>
              <a:t>4.) Английский: жить в клевере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/>
            <a:r>
              <a:rPr lang="ru-RU" sz="2000" smtClean="0">
                <a:cs typeface="Times New Roman" pitchFamily="16" charset="0"/>
              </a:rPr>
              <a:t>Французский: как петух в мармеладе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/>
            <a:r>
              <a:rPr lang="ru-RU" sz="2000" smtClean="0">
                <a:cs typeface="Times New Roman" pitchFamily="16" charset="0"/>
              </a:rPr>
              <a:t>Испанский: плавать в изобилии</a:t>
            </a:r>
            <a:endParaRPr lang="en-US" sz="2000" b="1" smtClean="0">
              <a:cs typeface="Times New Roman" pitchFamily="16" charset="0"/>
            </a:endParaRPr>
          </a:p>
          <a:p>
            <a:pPr algn="just" eaLnBrk="1" hangingPunct="1"/>
            <a:r>
              <a:rPr lang="ru-RU" sz="2000" smtClean="0">
                <a:cs typeface="Times New Roman" pitchFamily="16" charset="0"/>
              </a:rPr>
              <a:t>Немецкий: как червячок в сале</a:t>
            </a:r>
            <a:endParaRPr lang="en-US" sz="2000" b="1" smtClean="0">
              <a:cs typeface="Times New Roman" pitchFamily="16" charset="0"/>
            </a:endParaRPr>
          </a:p>
          <a:p>
            <a:pPr eaLnBrk="1" hangingPunct="1"/>
            <a:r>
              <a:rPr lang="ru-RU" sz="2000" b="1" smtClean="0">
                <a:cs typeface="Times New Roman" pitchFamily="16" charset="0"/>
              </a:rPr>
              <a:t>Русский:…………………………………………………………..</a:t>
            </a:r>
            <a:r>
              <a:rPr lang="ru-RU" sz="2000" smtClean="0"/>
              <a:t> </a:t>
            </a:r>
          </a:p>
          <a:p>
            <a:pPr eaLnBrk="1" hangingPunct="1"/>
            <a:endParaRPr lang="ru-RU" sz="2800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219200" y="304800"/>
            <a:ext cx="601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   Оцени свою работу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4191000" y="5334000"/>
            <a:ext cx="39624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800600" y="5257800"/>
            <a:ext cx="3124200" cy="609600"/>
          </a:xfrm>
          <a:prstGeom prst="ellipse">
            <a:avLst/>
          </a:prstGeom>
          <a:solidFill>
            <a:srgbClr val="CC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5F5F5F"/>
                </a:solidFill>
              </a:rPr>
              <a:t>В поте лица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029200" y="2743200"/>
            <a:ext cx="38862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715000" y="2667000"/>
            <a:ext cx="3200400" cy="6858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5F5F5F"/>
                </a:solidFill>
              </a:rPr>
              <a:t>Рука об руку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733800" y="3657600"/>
            <a:ext cx="3733800" cy="685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810000" y="3581400"/>
            <a:ext cx="2971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5F5F5F"/>
                </a:solidFill>
              </a:rPr>
              <a:t>Через пень колоду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352800" y="1828800"/>
            <a:ext cx="3733800" cy="685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267200" y="1676400"/>
            <a:ext cx="2438400" cy="685800"/>
          </a:xfrm>
          <a:prstGeom prst="ellipse">
            <a:avLst/>
          </a:prstGeom>
          <a:solidFill>
            <a:srgbClr val="FFCC99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5F5F5F"/>
                </a:solidFill>
              </a:rPr>
              <a:t>Ни шатко ни валко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5715000" y="4419600"/>
            <a:ext cx="3429000" cy="685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6553200" y="4343400"/>
            <a:ext cx="2286000" cy="6858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5F5F5F"/>
                </a:solidFill>
              </a:rPr>
              <a:t>Засучив рукава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533400" y="2743200"/>
            <a:ext cx="3429000" cy="685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990600" y="2514600"/>
            <a:ext cx="2362200" cy="685800"/>
          </a:xfrm>
          <a:prstGeom prst="ellipse">
            <a:avLst/>
          </a:prstGeom>
          <a:solidFill>
            <a:srgbClr val="66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5F5F5F"/>
                </a:solidFill>
              </a:rPr>
              <a:t>Тяп да ляп</a:t>
            </a:r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304800" y="1066800"/>
            <a:ext cx="3352800" cy="685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1066800" y="1066800"/>
            <a:ext cx="2590800" cy="685800"/>
          </a:xfrm>
          <a:prstGeom prst="ellipse">
            <a:avLst/>
          </a:prstGeom>
          <a:solidFill>
            <a:srgbClr val="CC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5F5F5F"/>
                </a:solidFill>
              </a:rPr>
              <a:t>Не покладая рук</a:t>
            </a:r>
          </a:p>
        </p:txBody>
      </p:sp>
      <p:pic>
        <p:nvPicPr>
          <p:cNvPr id="16403" name="Picture 4" descr="вот та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0"/>
            <a:ext cx="21336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914400"/>
            <a:ext cx="733044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Улыбающееся лицо 4">
            <a:hlinkClick r:id="rId4" action="ppaction://hlinksldjump"/>
          </p:cNvPr>
          <p:cNvSpPr/>
          <p:nvPr/>
        </p:nvSpPr>
        <p:spPr>
          <a:xfrm>
            <a:off x="8229600" y="5715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914400"/>
            <a:ext cx="733044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Улыбающееся лицо 2">
            <a:hlinkClick r:id="rId4" action="ppaction://hlinksldjump"/>
          </p:cNvPr>
          <p:cNvSpPr/>
          <p:nvPr/>
        </p:nvSpPr>
        <p:spPr>
          <a:xfrm>
            <a:off x="8229600" y="5715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914400"/>
            <a:ext cx="7918450" cy="5062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Улыбающееся лицо 8">
            <a:hlinkClick r:id="rId4" action="ppaction://hlinksldjump"/>
          </p:cNvPr>
          <p:cNvSpPr/>
          <p:nvPr/>
        </p:nvSpPr>
        <p:spPr>
          <a:xfrm>
            <a:off x="8229600" y="5715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990600"/>
            <a:ext cx="733044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Улыбающееся лицо 2">
            <a:hlinkClick r:id="rId4" action="ppaction://hlinksldjump"/>
          </p:cNvPr>
          <p:cNvSpPr/>
          <p:nvPr/>
        </p:nvSpPr>
        <p:spPr>
          <a:xfrm>
            <a:off x="8229600" y="5715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838200"/>
            <a:ext cx="7330440" cy="468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Улыбающееся лицо 7">
            <a:hlinkClick r:id="rId4" action="ppaction://hlinksldjump"/>
          </p:cNvPr>
          <p:cNvSpPr/>
          <p:nvPr/>
        </p:nvSpPr>
        <p:spPr>
          <a:xfrm>
            <a:off x="8229600" y="5715000"/>
            <a:ext cx="609600" cy="6096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автор работы - Федосеева Светлана Валерьевна</a:t>
            </a: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4|1.6|1.6|1.3|1.1|1|1.1|1.1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354</TotalTime>
  <Words>1004</Words>
  <Application>Microsoft Office PowerPoint</Application>
  <PresentationFormat>Экран (4:3)</PresentationFormat>
  <Paragraphs>254</Paragraphs>
  <Slides>41</Slides>
  <Notes>10</Notes>
  <HiddenSlides>26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Солнцестояние</vt:lpstr>
      <vt:lpstr>     Игра-конкурс «ФРАЗЕОЛОГИЗМЫ» </vt:lpstr>
      <vt:lpstr>Презентация PowerPoint</vt:lpstr>
      <vt:lpstr>ФРАЗЕОЛОГИЗМЫ</vt:lpstr>
      <vt:lpstr>РАЗМИНКА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Определите значение  фразеологизма</vt:lpstr>
      <vt:lpstr>Подбери фразеологизм  к картинке</vt:lpstr>
      <vt:lpstr>Закончите фразеологизмы, основанные на сравнении человека с животными, пользуясь картинкой-подсказкой</vt:lpstr>
      <vt:lpstr>Закончите фразеологизм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Подберите синоним</vt:lpstr>
      <vt:lpstr>Задание 1</vt:lpstr>
      <vt:lpstr>Задание 3</vt:lpstr>
      <vt:lpstr>Задание 5</vt:lpstr>
      <vt:lpstr>Продолжение задание 5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Svetochka</cp:lastModifiedBy>
  <cp:revision>45</cp:revision>
  <cp:lastPrinted>1601-01-01T00:00:00Z</cp:lastPrinted>
  <dcterms:created xsi:type="dcterms:W3CDTF">1601-01-01T00:00:00Z</dcterms:created>
  <dcterms:modified xsi:type="dcterms:W3CDTF">2013-10-15T15:47:54Z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