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518-5283-4F4E-B253-42E385A5E0E9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6E1F-AA5E-401C-83FA-3742F7DAD8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ota.ru/slovari/info/lv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ota.ru/slovar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Антонимы</a:t>
            </a:r>
            <a:endParaRPr lang="ru-RU" sz="8800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33123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 smtClean="0"/>
              <a:t>Так ли легко подобрать к слову антоним? Являются ли, например, антонимами слова узкий и печальный, ведь они разные по лексическому значению?</a:t>
            </a:r>
          </a:p>
          <a:p>
            <a:r>
              <a:rPr lang="ru-RU" dirty="0" smtClean="0"/>
              <a:t>Конечно, эти слова не антонимы. Значения слов-антонимов не просто разные, они противопоставлены по какому-то общему признаку. Правило подбора антонимов простое: найди общее, чтобы противопоставить.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слова узкий есть антоним — широкий. В лексическом значении обоих слов (узкий — широкий) есть общее значение размера, потому возможно противопоставление.</a:t>
            </a:r>
          </a:p>
          <a:p>
            <a:r>
              <a:rPr lang="ru-RU" dirty="0" smtClean="0"/>
              <a:t>Общее в значении слов жара, холод — температура, но в одном случае температура высокая, а в другом — низкая. В этом разница их лексического значения. </a:t>
            </a:r>
          </a:p>
          <a:p>
            <a:r>
              <a:rPr lang="ru-RU" dirty="0" smtClean="0"/>
              <a:t>А что общего у слова, обозначающего настроение человека (печальный), и слова определяющего размер, величину (узкий)? Ничего!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Тренажёр. Антонимы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 прохожих на виду</a:t>
            </a:r>
          </a:p>
          <a:p>
            <a:pPr>
              <a:buNone/>
            </a:pPr>
            <a:r>
              <a:rPr lang="ru-RU" dirty="0" smtClean="0"/>
              <a:t>Висело яблоко в саду.</a:t>
            </a:r>
          </a:p>
          <a:p>
            <a:pPr>
              <a:buNone/>
            </a:pPr>
            <a:r>
              <a:rPr lang="ru-RU" dirty="0" err="1" smtClean="0"/>
              <a:t>Hу</a:t>
            </a:r>
            <a:r>
              <a:rPr lang="ru-RU" dirty="0" smtClean="0"/>
              <a:t> кому какое дело?</a:t>
            </a:r>
          </a:p>
          <a:p>
            <a:pPr>
              <a:buNone/>
            </a:pPr>
            <a:r>
              <a:rPr lang="ru-RU" dirty="0" smtClean="0"/>
              <a:t>Просто яблоко висело.</a:t>
            </a:r>
          </a:p>
          <a:p>
            <a:pPr>
              <a:buNone/>
            </a:pPr>
            <a:r>
              <a:rPr lang="ru-RU" dirty="0" smtClean="0"/>
              <a:t>Только Конь сказал, что низко.</a:t>
            </a:r>
          </a:p>
          <a:p>
            <a:pPr>
              <a:buNone/>
            </a:pPr>
            <a:r>
              <a:rPr lang="ru-RU" dirty="0" smtClean="0"/>
              <a:t>А мышонок - высоко.</a:t>
            </a:r>
          </a:p>
          <a:p>
            <a:pPr>
              <a:buNone/>
            </a:pPr>
            <a:r>
              <a:rPr lang="ru-RU" dirty="0" smtClean="0"/>
              <a:t>Воробей сказал, что близко,</a:t>
            </a:r>
          </a:p>
          <a:p>
            <a:pPr>
              <a:buNone/>
            </a:pPr>
            <a:r>
              <a:rPr lang="ru-RU" dirty="0" smtClean="0"/>
              <a:t>А Улитка - далеко.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 Теленок озабочен</a:t>
            </a:r>
          </a:p>
          <a:p>
            <a:pPr>
              <a:buNone/>
            </a:pPr>
            <a:r>
              <a:rPr lang="ru-RU" dirty="0" smtClean="0"/>
              <a:t>Тем, что яблоко мало.</a:t>
            </a:r>
          </a:p>
          <a:p>
            <a:pPr>
              <a:buNone/>
            </a:pPr>
            <a:r>
              <a:rPr lang="ru-RU" dirty="0" smtClean="0"/>
              <a:t>А Цыпленок - тем,</a:t>
            </a:r>
          </a:p>
          <a:p>
            <a:pPr>
              <a:buNone/>
            </a:pPr>
            <a:r>
              <a:rPr lang="ru-RU" dirty="0" smtClean="0"/>
              <a:t>Что очень велико и тяжело.</a:t>
            </a:r>
          </a:p>
          <a:p>
            <a:pPr>
              <a:buNone/>
            </a:pPr>
            <a:r>
              <a:rPr lang="ru-RU" dirty="0" smtClean="0"/>
              <a:t>А Котенку все равно:</a:t>
            </a:r>
          </a:p>
          <a:p>
            <a:pPr>
              <a:buNone/>
            </a:pPr>
            <a:r>
              <a:rPr lang="ru-RU" dirty="0" smtClean="0"/>
              <a:t>- Кислое - зачем оно?</a:t>
            </a:r>
          </a:p>
          <a:p>
            <a:pPr>
              <a:buNone/>
            </a:pPr>
            <a:r>
              <a:rPr lang="ru-RU" dirty="0" smtClean="0"/>
              <a:t>- Что вы? - шепчет Червячок,</a:t>
            </a:r>
          </a:p>
          <a:p>
            <a:pPr>
              <a:buNone/>
            </a:pPr>
            <a:r>
              <a:rPr lang="ru-RU" dirty="0" smtClean="0"/>
              <a:t>- Сладкий у него бочок.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33769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Тренажёр. Антонимы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Скажу я слово </a:t>
            </a:r>
          </a:p>
          <a:p>
            <a:pPr>
              <a:buNone/>
            </a:pPr>
            <a:r>
              <a:rPr lang="ru-RU" dirty="0" smtClean="0"/>
              <a:t>Высоко, </a:t>
            </a:r>
          </a:p>
          <a:p>
            <a:pPr>
              <a:buNone/>
            </a:pPr>
            <a:r>
              <a:rPr lang="ru-RU" dirty="0" smtClean="0"/>
              <a:t> А ты ответишь? 	…</a:t>
            </a:r>
          </a:p>
          <a:p>
            <a:pPr>
              <a:buNone/>
            </a:pPr>
            <a:r>
              <a:rPr lang="ru-RU" dirty="0" smtClean="0"/>
              <a:t>Скажу я слово </a:t>
            </a:r>
          </a:p>
          <a:p>
            <a:pPr>
              <a:buNone/>
            </a:pPr>
            <a:r>
              <a:rPr lang="ru-RU" dirty="0" smtClean="0"/>
              <a:t>Далеко, </a:t>
            </a:r>
          </a:p>
          <a:p>
            <a:pPr>
              <a:buNone/>
            </a:pPr>
            <a:r>
              <a:rPr lang="ru-RU" dirty="0" smtClean="0"/>
              <a:t> А ты ответишь? 	…</a:t>
            </a:r>
          </a:p>
          <a:p>
            <a:pPr>
              <a:buNone/>
            </a:pPr>
            <a:r>
              <a:rPr lang="ru-RU" dirty="0" smtClean="0"/>
              <a:t>Скажу тебе я слово </a:t>
            </a:r>
          </a:p>
          <a:p>
            <a:pPr>
              <a:buNone/>
            </a:pPr>
            <a:r>
              <a:rPr lang="ru-RU" dirty="0" smtClean="0"/>
              <a:t>Трус, </a:t>
            </a:r>
          </a:p>
          <a:p>
            <a:pPr>
              <a:buNone/>
            </a:pPr>
            <a:r>
              <a:rPr lang="ru-RU" dirty="0" smtClean="0"/>
              <a:t> Ответишь ты... 	…</a:t>
            </a:r>
          </a:p>
          <a:p>
            <a:pPr>
              <a:buNone/>
            </a:pPr>
            <a:r>
              <a:rPr lang="ru-RU" dirty="0" smtClean="0"/>
              <a:t>Теперь начало </a:t>
            </a:r>
          </a:p>
          <a:p>
            <a:pPr>
              <a:buNone/>
            </a:pPr>
            <a:r>
              <a:rPr lang="ru-RU" dirty="0" smtClean="0"/>
              <a:t> Я скажу, — </a:t>
            </a:r>
          </a:p>
          <a:p>
            <a:pPr>
              <a:buNone/>
            </a:pPr>
            <a:r>
              <a:rPr lang="ru-RU" dirty="0" smtClean="0"/>
              <a:t> Ну, отвечай! 	             …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Использование антонимов в речи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и синонимы, антонимы широко используются для усиления образности нашей речи.</a:t>
            </a:r>
          </a:p>
          <a:p>
            <a:r>
              <a:rPr lang="ru-RU" dirty="0" smtClean="0"/>
              <a:t>Так, на противопоставлении построены многие пословицы и поговорки.</a:t>
            </a:r>
          </a:p>
          <a:p>
            <a:pPr>
              <a:buNone/>
            </a:pPr>
            <a:r>
              <a:rPr lang="ru-RU" sz="3600" b="1" dirty="0" smtClean="0"/>
              <a:t>Близко, да склизко; далеко, да легко.</a:t>
            </a:r>
          </a:p>
          <a:p>
            <a:pPr>
              <a:buNone/>
            </a:pPr>
            <a:r>
              <a:rPr lang="ru-RU" sz="3600" b="1" dirty="0" smtClean="0"/>
              <a:t>Дружба от вражды близко живёт.</a:t>
            </a:r>
          </a:p>
          <a:p>
            <a:pPr>
              <a:buNone/>
            </a:pPr>
            <a:r>
              <a:rPr lang="ru-RU" sz="3600" b="1" dirty="0" smtClean="0"/>
              <a:t>Горько не вечно, а сладко не бесконечно.</a:t>
            </a:r>
          </a:p>
          <a:p>
            <a:pPr>
              <a:buNone/>
            </a:pPr>
            <a:r>
              <a:rPr lang="ru-RU" sz="3600" b="1" dirty="0" smtClean="0"/>
              <a:t>Начало хорошее, да конец плохой.</a:t>
            </a:r>
            <a:endParaRPr lang="ru-RU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Авторы используют антонимы для создания контраста  в литературно-художественных произведениях. </a:t>
            </a:r>
          </a:p>
          <a:p>
            <a:pPr>
              <a:buNone/>
            </a:pPr>
            <a:r>
              <a:rPr lang="ru-RU" b="1" dirty="0" smtClean="0"/>
              <a:t>Врага уничтожить — большая заслуга,</a:t>
            </a:r>
          </a:p>
          <a:p>
            <a:pPr>
              <a:buNone/>
            </a:pPr>
            <a:r>
              <a:rPr lang="ru-RU" b="1" dirty="0" smtClean="0"/>
              <a:t>Но друга спасти — это высшая честь.</a:t>
            </a:r>
          </a:p>
          <a:p>
            <a:pPr>
              <a:buNone/>
            </a:pPr>
            <a:r>
              <a:rPr lang="ru-RU" b="1" dirty="0" smtClean="0"/>
              <a:t>(А.Т. Твардовский.)</a:t>
            </a:r>
          </a:p>
          <a:p>
            <a:r>
              <a:rPr lang="ru-RU" dirty="0" smtClean="0"/>
              <a:t> Интересны названия произведений литературы, которые строятся на использовании антонимов: </a:t>
            </a:r>
            <a:r>
              <a:rPr lang="ru-RU" b="1" dirty="0" smtClean="0"/>
              <a:t>«Война и мир», «Живые и мёртвые», «Маленькая хозяйка большого дома».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Что такое оксюморон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русской речи существует особый приём, построенный на употреблении слов с противоположным значением, — оксюморон.</a:t>
            </a:r>
          </a:p>
          <a:p>
            <a:r>
              <a:rPr lang="ru-RU" dirty="0" smtClean="0"/>
              <a:t>Поразительно, но при этом рядом оказываются слова несовместимые, противоречащие друг другу, часто — слова-антонимы. При этом противоположные слова сливаются в единое значение: </a:t>
            </a:r>
            <a:r>
              <a:rPr lang="ru-RU" b="1" dirty="0" smtClean="0"/>
              <a:t>горькая сладость судьбы, звонкая тишина осени, сладкая боль счастья.</a:t>
            </a:r>
          </a:p>
          <a:p>
            <a:r>
              <a:rPr lang="ru-RU" dirty="0" smtClean="0"/>
              <a:t>Вы, конечно, почувствовали особую силу воздействия на читателя и глубинный смысл таких словосочетаний.</a:t>
            </a:r>
          </a:p>
          <a:p>
            <a:pPr>
              <a:buNone/>
            </a:pPr>
            <a:r>
              <a:rPr lang="ru-RU" b="1" dirty="0" smtClean="0"/>
              <a:t>В большом сердце и далёкое близко.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</a:rPr>
              <a:t>Тренажёр. Антонимы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Закончите пословицы, подобрав к выделенным словам антонимы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Хорошо беречь …  денежку на </a:t>
            </a:r>
            <a:r>
              <a:rPr lang="ru-RU" b="1" dirty="0" smtClean="0"/>
              <a:t>чёрный</a:t>
            </a:r>
            <a:r>
              <a:rPr lang="ru-RU" dirty="0" smtClean="0"/>
              <a:t> день. </a:t>
            </a:r>
          </a:p>
          <a:p>
            <a:pPr>
              <a:buNone/>
            </a:pPr>
            <a:r>
              <a:rPr lang="ru-RU" dirty="0" smtClean="0"/>
              <a:t> Г</a:t>
            </a:r>
            <a:r>
              <a:rPr lang="ru-RU" b="1" dirty="0" smtClean="0"/>
              <a:t>лупый</a:t>
            </a:r>
            <a:r>
              <a:rPr lang="ru-RU" dirty="0" smtClean="0"/>
              <a:t> осудит,  …     рассудит. </a:t>
            </a:r>
          </a:p>
          <a:p>
            <a:pPr>
              <a:buNone/>
            </a:pPr>
            <a:r>
              <a:rPr lang="ru-RU" dirty="0" smtClean="0"/>
              <a:t> Легко </a:t>
            </a:r>
            <a:r>
              <a:rPr lang="ru-RU" b="1" dirty="0" smtClean="0"/>
              <a:t>найти</a:t>
            </a:r>
            <a:r>
              <a:rPr lang="ru-RU" dirty="0" smtClean="0"/>
              <a:t> счастье, а  …    ещё легче. </a:t>
            </a:r>
          </a:p>
          <a:p>
            <a:pPr>
              <a:buNone/>
            </a:pPr>
            <a:r>
              <a:rPr lang="ru-RU" dirty="0" smtClean="0"/>
              <a:t> Наперёд не узнаешь, где …     , </a:t>
            </a:r>
            <a:r>
              <a:rPr lang="ru-RU" dirty="0" err="1" smtClean="0"/>
              <a:t>где</a:t>
            </a:r>
            <a:r>
              <a:rPr lang="ru-RU" dirty="0" smtClean="0"/>
              <a:t> </a:t>
            </a:r>
            <a:r>
              <a:rPr lang="ru-RU" b="1" dirty="0" smtClean="0"/>
              <a:t>потеряешь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Не отведав </a:t>
            </a:r>
            <a:r>
              <a:rPr lang="ru-RU" b="1" dirty="0" smtClean="0"/>
              <a:t>горького</a:t>
            </a:r>
            <a:r>
              <a:rPr lang="ru-RU" dirty="0" smtClean="0"/>
              <a:t>, не поймёшь …  . </a:t>
            </a:r>
          </a:p>
          <a:p>
            <a:pPr>
              <a:buNone/>
            </a:pPr>
            <a:r>
              <a:rPr lang="ru-RU" dirty="0" smtClean="0"/>
              <a:t> Не видав </a:t>
            </a:r>
            <a:r>
              <a:rPr lang="ru-RU" b="1" dirty="0" smtClean="0"/>
              <a:t>горя</a:t>
            </a:r>
            <a:r>
              <a:rPr lang="ru-RU" dirty="0" smtClean="0"/>
              <a:t>, не узнаешь и …  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Проверь себя. Антонимы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Закончите предложения словами-антонимами.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Бармалей</a:t>
            </a:r>
            <a:r>
              <a:rPr lang="ru-RU" dirty="0" smtClean="0"/>
              <a:t> злой, а Айболит ….  . </a:t>
            </a:r>
          </a:p>
          <a:p>
            <a:pPr>
              <a:buNone/>
            </a:pPr>
            <a:r>
              <a:rPr lang="ru-RU" dirty="0" smtClean="0"/>
              <a:t>         Кощей Бессмертный страшный, а Василиса Прекрасная ….  .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Баба-яга старая, а Елена Премудрая …  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224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5" y="764704"/>
            <a:ext cx="126067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92494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157192"/>
            <a:ext cx="201622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5229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Дорогие ребята! </a:t>
            </a:r>
          </a:p>
          <a:p>
            <a:r>
              <a:rPr lang="ru-RU" dirty="0" smtClean="0"/>
              <a:t>Сегодня на уроке вы познакомитесь с новым понятием — </a:t>
            </a:r>
            <a:r>
              <a:rPr lang="ru-RU" b="1" dirty="0" smtClean="0">
                <a:solidFill>
                  <a:srgbClr val="FF0000"/>
                </a:solidFill>
              </a:rPr>
              <a:t>антонимы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Вам предстоит научиться находить антонимы в предложениях и подбирать антонимы к указанным словам. Мы будем группировать антонимы по общему смысловому признаку, самостоятельно подбирать пары слов с противоположным значением. Вы убедитесь, как велики выразительные возможности антонимов.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Проверь себя. Слова-антонимы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Укажите в пословицах антонимы. </a:t>
            </a:r>
          </a:p>
          <a:p>
            <a:r>
              <a:rPr lang="ru-RU" sz="4000" b="1" dirty="0" smtClean="0"/>
              <a:t>Добрый жёрнов всё смелет, плохой сам смелется. </a:t>
            </a:r>
          </a:p>
          <a:p>
            <a:r>
              <a:rPr lang="ru-RU" sz="4000" b="1" dirty="0" smtClean="0"/>
              <a:t>Глупый киснет, а умный всё промыслит. </a:t>
            </a:r>
          </a:p>
          <a:p>
            <a:r>
              <a:rPr lang="ru-RU" sz="4000" b="1" dirty="0" smtClean="0"/>
              <a:t>Каждому добрый, а себе злой. </a:t>
            </a:r>
          </a:p>
          <a:p>
            <a:r>
              <a:rPr lang="ru-RU" sz="4000" b="1" dirty="0" smtClean="0"/>
              <a:t>Кто не пробовал горького, не оценит и сладкого.</a:t>
            </a:r>
            <a:endParaRPr lang="ru-RU" sz="4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Специальных словарей антонимов русского языка долгое время не было. В толковых словарях при объяснении значения слов лишь иногда приводились антонимические сравнения.</a:t>
            </a:r>
          </a:p>
          <a:p>
            <a:r>
              <a:rPr lang="ru-RU" dirty="0" smtClean="0"/>
              <a:t>Словари антонимов фиксируют и объясняют слова с противоположными лексическими значениями. Слова в словаре расположены парами. Иногда значение каждого из противоположных слов толкуется с помощью краткого определения, приводятся примеры из художественной и научно-популярной литературы. При определении значений учитывается многозначность слов.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840" y="5157192"/>
            <a:ext cx="144016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noFill/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«Словаре антонимов русского языка» М.Р. Львова под редакцией Л.А. Новикова (М., 1978) словарная статья, посвящённая антонимической паре «долгий — короткий», выглядит так:</a:t>
            </a:r>
          </a:p>
          <a:p>
            <a:pPr>
              <a:buNone/>
            </a:pPr>
            <a:r>
              <a:rPr lang="ru-RU" b="1" dirty="0" smtClean="0"/>
              <a:t>Долгий — короткий</a:t>
            </a:r>
          </a:p>
          <a:p>
            <a:pPr>
              <a:buNone/>
            </a:pPr>
            <a:r>
              <a:rPr lang="ru-RU" b="1" dirty="0" smtClean="0"/>
              <a:t>Долгие вечера — короткие вечера. Долгий разговор — короткий разговор. </a:t>
            </a:r>
          </a:p>
          <a:p>
            <a:pPr>
              <a:buNone/>
            </a:pPr>
            <a:r>
              <a:rPr lang="ru-RU" b="1" dirty="0" smtClean="0"/>
              <a:t>Долог летний день, да коротка неделя. А месяц мелькнёт, и не заметишь. (Лаптев, Заря). </a:t>
            </a:r>
          </a:p>
          <a:p>
            <a:pPr>
              <a:buNone/>
            </a:pPr>
            <a:r>
              <a:rPr lang="ru-RU" b="1" dirty="0" smtClean="0"/>
              <a:t>Не тем час дорог, что долог, а тем, что короток. (Пословица). </a:t>
            </a:r>
          </a:p>
          <a:p>
            <a:pPr>
              <a:buNone/>
            </a:pPr>
            <a:r>
              <a:rPr lang="ru-RU" b="1" dirty="0" smtClean="0"/>
              <a:t>Он верит: для его солдат и долгий путь вперёд короче кроткого пути назад. (К. Симонов, Суворов.)</a:t>
            </a:r>
          </a:p>
          <a:p>
            <a:pPr>
              <a:buNone/>
            </a:pPr>
            <a:r>
              <a:rPr lang="ru-RU" b="1" dirty="0" smtClean="0"/>
              <a:t>Долгий — краткий (см.)</a:t>
            </a:r>
          </a:p>
          <a:p>
            <a:pPr>
              <a:buNone/>
            </a:pPr>
            <a:r>
              <a:rPr lang="ru-RU" b="1" dirty="0" smtClean="0"/>
              <a:t>Продолжительный — краткий (см.)</a:t>
            </a:r>
          </a:p>
          <a:p>
            <a:pPr>
              <a:buNone/>
            </a:pPr>
            <a:r>
              <a:rPr lang="ru-RU" b="1" dirty="0" smtClean="0"/>
              <a:t>Долго — коротко (см.)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  Убедитесь сами, воспользовавшись словарём антонимов на сайте </a:t>
            </a:r>
            <a:r>
              <a:rPr lang="ru-RU" sz="4400" dirty="0" err="1" smtClean="0"/>
              <a:t>Грамота.ру</a:t>
            </a:r>
            <a:r>
              <a:rPr lang="ru-RU" sz="4400" dirty="0" smtClean="0"/>
              <a:t>, как много антонимов у слова радость.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http://www.gramota.ru/slovari/info/lv/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Подберите слова, противоположные по лексическому значению.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 Горе — … </a:t>
            </a:r>
          </a:p>
          <a:p>
            <a:pPr>
              <a:buNone/>
            </a:pPr>
            <a:r>
              <a:rPr lang="ru-RU" dirty="0" smtClean="0"/>
              <a:t>2.  Молодой — … </a:t>
            </a:r>
          </a:p>
          <a:p>
            <a:pPr>
              <a:buNone/>
            </a:pPr>
            <a:r>
              <a:rPr lang="ru-RU" dirty="0" smtClean="0"/>
              <a:t>3.  Лето — … </a:t>
            </a:r>
          </a:p>
          <a:p>
            <a:pPr>
              <a:buNone/>
            </a:pPr>
            <a:r>
              <a:rPr lang="ru-RU" dirty="0" smtClean="0"/>
              <a:t>4.  Богатый — … </a:t>
            </a:r>
          </a:p>
          <a:p>
            <a:pPr>
              <a:buNone/>
            </a:pPr>
            <a:r>
              <a:rPr lang="ru-RU" dirty="0" smtClean="0"/>
              <a:t>5.  Плохо — … </a:t>
            </a:r>
          </a:p>
          <a:p>
            <a:pPr>
              <a:buNone/>
            </a:pPr>
            <a:r>
              <a:rPr lang="ru-RU" dirty="0" smtClean="0"/>
              <a:t>6.  Верх — … </a:t>
            </a:r>
          </a:p>
          <a:p>
            <a:pPr>
              <a:buNone/>
            </a:pPr>
            <a:r>
              <a:rPr lang="ru-RU" dirty="0" smtClean="0"/>
              <a:t>7.  Глупый — … </a:t>
            </a:r>
          </a:p>
          <a:p>
            <a:pPr>
              <a:buNone/>
            </a:pPr>
            <a:r>
              <a:rPr lang="ru-RU" dirty="0" smtClean="0"/>
              <a:t>9.  Любить — …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Важный вывод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	                    </a:t>
            </a:r>
            <a:r>
              <a:rPr lang="ru-RU" b="1" dirty="0" smtClean="0"/>
              <a:t>Звучание	            Значение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Омонимы</a:t>
            </a:r>
            <a:r>
              <a:rPr lang="ru-RU" dirty="0" smtClean="0"/>
              <a:t>	совпадает	           не совпадает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Синонимы</a:t>
            </a:r>
            <a:r>
              <a:rPr lang="ru-RU" dirty="0" smtClean="0"/>
              <a:t>	не совпадает	</a:t>
            </a:r>
            <a:r>
              <a:rPr lang="ru-RU" dirty="0" err="1" smtClean="0"/>
              <a:t>совпадает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Антонимы</a:t>
            </a:r>
            <a:r>
              <a:rPr lang="ru-RU" dirty="0" smtClean="0"/>
              <a:t>	не совпадает	не совпадает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Среди множества слов родного языка вы научились находить слова однозначные и многозначные, омонимы, синонимы и антонимы. Иногда сделать это непросто, но вам готовы помочь в этом словари. 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http://www.gramota.ru/slovari/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Наверное, вам известно стихотворение  Сергея Михалкова о двух упрямых баранах, встретившихся на мосту. Никто из этих упрямых животных не захотел уступить дорогу, потому оба и утонули.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Бараны</a:t>
            </a:r>
          </a:p>
          <a:p>
            <a:pPr>
              <a:buNone/>
            </a:pPr>
            <a:r>
              <a:rPr lang="ru-RU" dirty="0" smtClean="0"/>
              <a:t> По крутой тропинке горной</a:t>
            </a:r>
          </a:p>
          <a:p>
            <a:pPr>
              <a:buNone/>
            </a:pPr>
            <a:r>
              <a:rPr lang="ru-RU" dirty="0" smtClean="0"/>
              <a:t> Шёл домой барашек чёрный</a:t>
            </a:r>
          </a:p>
          <a:p>
            <a:pPr>
              <a:buNone/>
            </a:pPr>
            <a:r>
              <a:rPr lang="ru-RU" dirty="0" smtClean="0"/>
              <a:t> И на мостике горбатом</a:t>
            </a:r>
          </a:p>
          <a:p>
            <a:pPr>
              <a:buNone/>
            </a:pPr>
            <a:r>
              <a:rPr lang="ru-RU" dirty="0" smtClean="0"/>
              <a:t> Повстречался с белым братом.</a:t>
            </a:r>
          </a:p>
          <a:p>
            <a:pPr>
              <a:buNone/>
            </a:pPr>
            <a:r>
              <a:rPr lang="ru-RU" dirty="0" smtClean="0"/>
              <a:t> И сказал барашек белый:</a:t>
            </a:r>
          </a:p>
          <a:p>
            <a:pPr>
              <a:buNone/>
            </a:pPr>
            <a:r>
              <a:rPr lang="ru-RU" dirty="0" smtClean="0"/>
              <a:t> «Братец, вот какое дело:</a:t>
            </a:r>
          </a:p>
          <a:p>
            <a:pPr>
              <a:buNone/>
            </a:pPr>
            <a:r>
              <a:rPr lang="ru-RU" dirty="0" smtClean="0"/>
              <a:t> Здесь вдвоём нельзя пройти —</a:t>
            </a:r>
          </a:p>
          <a:p>
            <a:pPr>
              <a:buNone/>
            </a:pPr>
            <a:r>
              <a:rPr lang="ru-RU" dirty="0" smtClean="0"/>
              <a:t> Ты стоишь мне на пути».</a:t>
            </a:r>
          </a:p>
          <a:p>
            <a:pPr>
              <a:buNone/>
            </a:pPr>
            <a:r>
              <a:rPr lang="ru-RU" dirty="0" smtClean="0"/>
              <a:t> Чёрный брат ответил: «</a:t>
            </a:r>
            <a:r>
              <a:rPr lang="ru-RU" dirty="0" err="1" smtClean="0"/>
              <a:t>Ме-е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Ты в своём, баран, уме-е?</a:t>
            </a:r>
          </a:p>
          <a:p>
            <a:pPr>
              <a:buNone/>
            </a:pPr>
            <a:r>
              <a:rPr lang="ru-RU" dirty="0" smtClean="0"/>
              <a:t> Пусть мои отсохнут ноги,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Не сойду с твоей дороги!»</a:t>
            </a:r>
          </a:p>
          <a:p>
            <a:pPr>
              <a:buNone/>
            </a:pPr>
            <a:r>
              <a:rPr lang="ru-RU" dirty="0" smtClean="0"/>
              <a:t> Помотал один рогами,</a:t>
            </a:r>
          </a:p>
          <a:p>
            <a:pPr>
              <a:buNone/>
            </a:pPr>
            <a:r>
              <a:rPr lang="ru-RU" dirty="0" smtClean="0"/>
              <a:t> Уперся другой ногами...</a:t>
            </a:r>
          </a:p>
          <a:p>
            <a:pPr>
              <a:buNone/>
            </a:pPr>
            <a:r>
              <a:rPr lang="ru-RU" dirty="0" smtClean="0"/>
              <a:t> Как рогами ни крути,</a:t>
            </a:r>
          </a:p>
          <a:p>
            <a:pPr>
              <a:buNone/>
            </a:pPr>
            <a:r>
              <a:rPr lang="ru-RU" dirty="0" smtClean="0"/>
              <a:t> А вдвоём нельзя пройти.</a:t>
            </a:r>
          </a:p>
          <a:p>
            <a:pPr>
              <a:buNone/>
            </a:pPr>
            <a:r>
              <a:rPr lang="ru-RU" dirty="0" smtClean="0"/>
              <a:t> Сверху солнышко печёт,</a:t>
            </a:r>
          </a:p>
          <a:p>
            <a:pPr>
              <a:buNone/>
            </a:pPr>
            <a:r>
              <a:rPr lang="ru-RU" dirty="0" smtClean="0"/>
              <a:t> А внизу река течёт. </a:t>
            </a:r>
          </a:p>
          <a:p>
            <a:pPr>
              <a:buNone/>
            </a:pPr>
            <a:r>
              <a:rPr lang="ru-RU" dirty="0" smtClean="0"/>
              <a:t> В этой речке утром рано</a:t>
            </a:r>
          </a:p>
          <a:p>
            <a:pPr>
              <a:buNone/>
            </a:pPr>
            <a:r>
              <a:rPr lang="ru-RU" dirty="0" smtClean="0"/>
              <a:t> Утонули два барана. </a:t>
            </a:r>
          </a:p>
          <a:p>
            <a:pPr>
              <a:buNone/>
            </a:pPr>
            <a:r>
              <a:rPr lang="ru-RU" dirty="0" smtClean="0"/>
              <a:t>(С. Михалков.)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Печальная история, не правда ли?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Мы напомнили вам об этом потому, что в русском языке есть слова, очень похожие на упрямых барашков — это </a:t>
            </a:r>
            <a:r>
              <a:rPr lang="ru-RU" b="1" dirty="0" smtClean="0">
                <a:solidFill>
                  <a:srgbClr val="C00000"/>
                </a:solidFill>
              </a:rPr>
              <a:t>антонимы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7920880" cy="377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Слова одной и той же части речи с противоположным лексическим значением называются </a:t>
            </a:r>
            <a:r>
              <a:rPr lang="ru-RU" b="1" dirty="0" smtClean="0">
                <a:solidFill>
                  <a:srgbClr val="FF0000"/>
                </a:solidFill>
              </a:rPr>
              <a:t>антонимами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Враг — друг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жара — холод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00B050"/>
                </a:solidFill>
              </a:rPr>
              <a:t>сильный — слабый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любить — ненавидеть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Прямая                                 Кривая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1297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Сладкий                              Кислый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  Жара                                      Холод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1905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80728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562475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Свидетельство о рождении слова «антоним»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/>
              <a:t>   Слово антоним пришло к нам из Греции и образовано оно от приставки анти, что значит «против» и слова </a:t>
            </a:r>
            <a:r>
              <a:rPr lang="ru-RU" sz="4800" dirty="0" err="1" smtClean="0"/>
              <a:t>онима</a:t>
            </a:r>
            <a:r>
              <a:rPr lang="ru-RU" sz="4800" dirty="0" smtClean="0"/>
              <a:t> — «имя». Так получилось слово «антоним».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Антонимы-помощники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Отгадать загадку вам помогут антонимы.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Бывает он в холод, </a:t>
            </a:r>
          </a:p>
          <a:p>
            <a:pPr>
              <a:buNone/>
            </a:pPr>
            <a:r>
              <a:rPr lang="ru-RU" dirty="0" smtClean="0"/>
              <a:t> Бывает он в зной, </a:t>
            </a:r>
          </a:p>
          <a:p>
            <a:pPr>
              <a:buNone/>
            </a:pPr>
            <a:r>
              <a:rPr lang="ru-RU" dirty="0" smtClean="0"/>
              <a:t> Бывает он добрый, </a:t>
            </a:r>
          </a:p>
          <a:p>
            <a:pPr>
              <a:buNone/>
            </a:pPr>
            <a:r>
              <a:rPr lang="ru-RU" dirty="0" smtClean="0"/>
              <a:t> Бывает он злой. </a:t>
            </a:r>
          </a:p>
          <a:p>
            <a:pPr>
              <a:buNone/>
            </a:pPr>
            <a:r>
              <a:rPr lang="ru-RU" dirty="0" smtClean="0"/>
              <a:t> В открытые окна </a:t>
            </a:r>
          </a:p>
          <a:p>
            <a:pPr>
              <a:buNone/>
            </a:pPr>
            <a:r>
              <a:rPr lang="ru-RU" dirty="0" smtClean="0"/>
              <a:t> Нежданно влетит, </a:t>
            </a:r>
          </a:p>
          <a:p>
            <a:pPr>
              <a:buNone/>
            </a:pPr>
            <a:r>
              <a:rPr lang="ru-RU" dirty="0" smtClean="0"/>
              <a:t> То что-то прошепчет, </a:t>
            </a:r>
          </a:p>
          <a:p>
            <a:pPr>
              <a:buNone/>
            </a:pPr>
            <a:r>
              <a:rPr lang="ru-RU" dirty="0" smtClean="0"/>
              <a:t> То вдруг загудит, </a:t>
            </a:r>
          </a:p>
          <a:p>
            <a:pPr>
              <a:buNone/>
            </a:pPr>
            <a:r>
              <a:rPr lang="ru-RU" dirty="0" smtClean="0"/>
              <a:t> Притихнет, умчится, </a:t>
            </a:r>
          </a:p>
          <a:p>
            <a:pPr>
              <a:buNone/>
            </a:pPr>
            <a:r>
              <a:rPr lang="ru-RU" dirty="0" smtClean="0"/>
              <a:t> Примчится опять, </a:t>
            </a:r>
          </a:p>
          <a:p>
            <a:pPr>
              <a:buNone/>
            </a:pPr>
            <a:r>
              <a:rPr lang="ru-RU" dirty="0" smtClean="0"/>
              <a:t> То вздумает по морю </a:t>
            </a:r>
          </a:p>
          <a:p>
            <a:pPr>
              <a:buNone/>
            </a:pPr>
            <a:r>
              <a:rPr lang="ru-RU" dirty="0" smtClean="0"/>
              <a:t> Волны гонять…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Угадайте, что это.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1238</Words>
  <Application>Microsoft Office PowerPoint</Application>
  <PresentationFormat>Экран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Антонимы</vt:lpstr>
      <vt:lpstr>Слайд 2</vt:lpstr>
      <vt:lpstr>Слайд 3</vt:lpstr>
      <vt:lpstr>Слайд 4</vt:lpstr>
      <vt:lpstr>Слайд 5</vt:lpstr>
      <vt:lpstr>Слайд 6</vt:lpstr>
      <vt:lpstr>Слайд 7</vt:lpstr>
      <vt:lpstr>Свидетельство о рождении слова «антоним»</vt:lpstr>
      <vt:lpstr>Антонимы-помощники</vt:lpstr>
      <vt:lpstr>Слайд 10</vt:lpstr>
      <vt:lpstr>Слайд 11</vt:lpstr>
      <vt:lpstr>Слайд 12</vt:lpstr>
      <vt:lpstr>Тренажёр. Антонимы</vt:lpstr>
      <vt:lpstr>Тренажёр. Антонимы</vt:lpstr>
      <vt:lpstr>Использование антонимов в речи</vt:lpstr>
      <vt:lpstr>Слайд 16</vt:lpstr>
      <vt:lpstr>Что такое оксюморон</vt:lpstr>
      <vt:lpstr>Тренажёр. Антонимы Закончите пословицы, подобрав к выделенным словам антонимы.</vt:lpstr>
      <vt:lpstr>Проверь себя. Антонимы</vt:lpstr>
      <vt:lpstr>Проверь себя. Слова-антонимы</vt:lpstr>
      <vt:lpstr>Слайд 21</vt:lpstr>
      <vt:lpstr>Слайд 22</vt:lpstr>
      <vt:lpstr>Слайд 23</vt:lpstr>
      <vt:lpstr>Подберите слова, противоположные по лексическому значению.</vt:lpstr>
      <vt:lpstr>Важный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Антонимы</dc:title>
  <dc:creator>lenovo</dc:creator>
  <cp:lastModifiedBy>lenovo</cp:lastModifiedBy>
  <cp:revision>5</cp:revision>
  <dcterms:created xsi:type="dcterms:W3CDTF">2013-02-11T06:49:45Z</dcterms:created>
  <dcterms:modified xsi:type="dcterms:W3CDTF">2013-02-11T07:35:20Z</dcterms:modified>
</cp:coreProperties>
</file>