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70" r:id="rId15"/>
    <p:sldId id="277" r:id="rId16"/>
    <p:sldId id="269" r:id="rId17"/>
    <p:sldId id="271" r:id="rId18"/>
    <p:sldId id="272" r:id="rId19"/>
    <p:sldId id="276" r:id="rId20"/>
    <p:sldId id="273" r:id="rId21"/>
    <p:sldId id="274" r:id="rId22"/>
    <p:sldId id="275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14BD3-C7C9-4A74-95A2-672A455358D9}" type="datetimeFigureOut">
              <a:rPr lang="ru-RU" smtClean="0"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9CEEC-5EF7-407D-9850-1883393999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Лексикология как раздел науки о языке</a:t>
            </a:r>
            <a:endParaRPr lang="ru-RU" sz="88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Сколько слов в русском языке?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Так ли просто ответить на вопрос, сколько слов в русском языке? Конечно, дать ответ очень и очень сложно… Слов в русском языке великое множество!</a:t>
            </a:r>
          </a:p>
          <a:p>
            <a:pPr algn="just">
              <a:buNone/>
            </a:pPr>
            <a:r>
              <a:rPr lang="ru-RU" dirty="0" smtClean="0"/>
              <a:t>           В однотомный «Словарь русского языка» С.И. Ожегова включены 57000 самых распространённых слов, в большом </a:t>
            </a:r>
            <a:r>
              <a:rPr lang="ru-RU" dirty="0" err="1" smtClean="0"/>
              <a:t>семнадцатитомном</a:t>
            </a:r>
            <a:r>
              <a:rPr lang="ru-RU" dirty="0" smtClean="0"/>
              <a:t> академическом словаре более 100 тысяч слов. Однако и это далеко не все слова русского языка!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40364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Лексика — словарный состав языка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424496">
            <a:off x="3354960" y="1689010"/>
            <a:ext cx="3844053" cy="23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74441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33818">
            <a:off x="5108060" y="4330926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06936">
            <a:off x="6588224" y="1052736"/>
            <a:ext cx="2219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400" dirty="0" smtClean="0"/>
              <a:t>         </a:t>
            </a:r>
            <a:r>
              <a:rPr lang="ru-RU" sz="4400" b="1" dirty="0" smtClean="0">
                <a:solidFill>
                  <a:srgbClr val="C00000"/>
                </a:solidFill>
              </a:rPr>
              <a:t>Лексика</a:t>
            </a:r>
            <a:r>
              <a:rPr lang="ru-RU" sz="4400" dirty="0" smtClean="0"/>
              <a:t> — это не разрозненные слова. Слова в лексике связаны тысячами невидимых смысловых нитей и образуют сложную систему. Всё множество слов строго разделено по группам.</a:t>
            </a:r>
            <a:endParaRPr lang="ru-RU" sz="4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50912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Много слов на земле. Есть дневные слова —</a:t>
            </a:r>
          </a:p>
          <a:p>
            <a:pPr>
              <a:buNone/>
            </a:pPr>
            <a:r>
              <a:rPr lang="ru-RU" i="1" dirty="0" smtClean="0"/>
              <a:t>В них весеннего неба сквозит синева.</a:t>
            </a:r>
          </a:p>
          <a:p>
            <a:pPr>
              <a:buNone/>
            </a:pPr>
            <a:r>
              <a:rPr lang="ru-RU" i="1" dirty="0" smtClean="0"/>
              <a:t>Есть слова — словно раны, слова — словно суд,</a:t>
            </a:r>
          </a:p>
          <a:p>
            <a:pPr>
              <a:buNone/>
            </a:pPr>
            <a:r>
              <a:rPr lang="ru-RU" i="1" dirty="0" smtClean="0"/>
              <a:t>С ними в плен не сдаются и в плен не берут.</a:t>
            </a:r>
          </a:p>
          <a:p>
            <a:pPr>
              <a:buNone/>
            </a:pPr>
            <a:r>
              <a:rPr lang="ru-RU" i="1" dirty="0" smtClean="0"/>
              <a:t>Словом можно убить, словом можно спасти,</a:t>
            </a:r>
          </a:p>
          <a:p>
            <a:pPr>
              <a:buNone/>
            </a:pPr>
            <a:r>
              <a:rPr lang="ru-RU" i="1" dirty="0" smtClean="0"/>
              <a:t>Словом можно полки за собой повести.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</a:t>
            </a:r>
            <a:r>
              <a:rPr lang="ru-RU" dirty="0" err="1" smtClean="0"/>
              <a:t>Шефнер</a:t>
            </a:r>
            <a:r>
              <a:rPr lang="ru-RU" dirty="0"/>
              <a:t> </a:t>
            </a:r>
            <a:r>
              <a:rPr lang="ru-RU" dirty="0" smtClean="0"/>
              <a:t>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Словарный состав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174427">
            <a:off x="1666933" y="2565720"/>
            <a:ext cx="240253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Лексика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30053">
            <a:off x="4758960" y="2854172"/>
            <a:ext cx="1741652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Слово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486573">
            <a:off x="7004587" y="3107665"/>
            <a:ext cx="163448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Слово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733256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Все слова языка образуют его словарный состав. Словарный состав языка называется лексикой.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Весёлая переменка «Отгадай-ка!»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Я – жилище для зверька,</a:t>
            </a:r>
          </a:p>
          <a:p>
            <a:pPr>
              <a:buNone/>
            </a:pPr>
            <a:r>
              <a:rPr lang="ru-RU" dirty="0" smtClean="0"/>
              <a:t>Для жучка и паучка.</a:t>
            </a:r>
          </a:p>
          <a:p>
            <a:pPr>
              <a:buNone/>
            </a:pPr>
            <a:r>
              <a:rPr lang="ru-RU" dirty="0" smtClean="0"/>
              <a:t>Есть ещё и тёзка мой:</a:t>
            </a:r>
          </a:p>
          <a:p>
            <a:pPr>
              <a:buNone/>
            </a:pPr>
            <a:r>
              <a:rPr lang="ru-RU" dirty="0" smtClean="0"/>
              <a:t>Редкостный зверёк пушной.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0872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149080"/>
            <a:ext cx="54726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 smtClean="0"/>
              <a:t>           О том, что слова бывают однозначными и многозначными, разговорными и книжными, исконно русскими и заимствованными, вы узнаете на следующих уроках. Поверьте нам, впереди вас ждёт много интересного!</a:t>
            </a:r>
            <a:endParaRPr lang="ru-RU" sz="4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733925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Чтобы правильно говорить и писать, мало знать слова, нужно уметь ими пользоваться, т. е. уметь изменять их для того, чтобы связывать слова между собой.</a:t>
            </a:r>
          </a:p>
          <a:p>
            <a:pPr algn="just">
              <a:buNone/>
            </a:pPr>
            <a:r>
              <a:rPr lang="ru-RU" dirty="0" smtClean="0"/>
              <a:t>           Единицей лексики, рядовым великой армии, является слово. Слово — это строительный материал языка. Из слов можно создавать прекрасные речевые здания. Только будьте осторожны: следите за тем, как вы употребляете то или иное слово, а то…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45224"/>
            <a:ext cx="1576586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Увидев объявление «Гулять собак строго воспрещается!», мы с вами будем долго смеяться: гулять можно лишь с кем-то, а гулять кого-то… Это и есть речевая ошибка (неправильное сочетание слов)!</a:t>
            </a:r>
            <a:endParaRPr lang="ru-RU" sz="4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437112"/>
            <a:ext cx="22669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Весёлая переменка «Отгадай-ка!»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Что можно набрать, не беря ничего в руки?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Номер телефона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2776"/>
            <a:ext cx="316835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34076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Дорогие ребята!</a:t>
            </a:r>
          </a:p>
          <a:p>
            <a:pPr algn="just">
              <a:buNone/>
            </a:pPr>
            <a:r>
              <a:rPr lang="ru-RU" sz="3600" dirty="0" smtClean="0"/>
              <a:t>          На уроке «Лексика и лексикология» вы познакомитесь с новым разделом науки о языке – лексикологией. Сегодня вы  узнаете, что изучает лексикология, что такое лексическое значение слова. Вы повторите, какую помощь в изучении языка могут оказать толковые словари и как правильно ими пользоваться.</a:t>
            </a:r>
            <a:endParaRPr lang="ru-RU" sz="36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403648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Тренажёр. Лексика и лексикология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</a:t>
            </a:r>
            <a:r>
              <a:rPr lang="ru-RU" sz="4000" dirty="0" smtClean="0"/>
              <a:t>Впишите термин.</a:t>
            </a:r>
          </a:p>
          <a:p>
            <a:pPr>
              <a:buNone/>
            </a:pPr>
            <a:r>
              <a:rPr lang="ru-RU" sz="4000" dirty="0" smtClean="0"/>
              <a:t> …  — раздел науки о языке, изучающий словарный состав языка. </a:t>
            </a:r>
          </a:p>
          <a:p>
            <a:pPr>
              <a:buNone/>
            </a:pPr>
            <a:r>
              <a:rPr lang="ru-RU" sz="4000" dirty="0" smtClean="0"/>
              <a:t> …   — это весь словарный состав языка.</a:t>
            </a:r>
            <a:endParaRPr lang="ru-RU" sz="4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47565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Проверь себя. Лексика и лексикология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Укажите верный вариант.</a:t>
            </a:r>
          </a:p>
          <a:p>
            <a:r>
              <a:rPr lang="ru-RU" sz="4000" dirty="0" smtClean="0"/>
              <a:t>Лексика — это наука о языке.</a:t>
            </a:r>
          </a:p>
          <a:p>
            <a:r>
              <a:rPr lang="ru-RU" sz="4000" dirty="0" smtClean="0"/>
              <a:t>Лексика — это словарный состав языка.</a:t>
            </a:r>
          </a:p>
          <a:p>
            <a:r>
              <a:rPr lang="ru-RU" sz="4000" dirty="0" smtClean="0"/>
              <a:t>Лексика — это редко употребляющиеся слова языка.</a:t>
            </a:r>
            <a:endParaRPr lang="ru-RU" sz="40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4766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Задание. Значение слова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Составьте словосочетания из двух рядов слов. Обоснуйте свой выбор слов для словосочетаний.</a:t>
            </a:r>
          </a:p>
          <a:p>
            <a:pPr>
              <a:buNone/>
            </a:pPr>
            <a:r>
              <a:rPr lang="ru-RU" sz="4000" dirty="0" smtClean="0"/>
              <a:t> 1) рубашка, щёчки, звёзды, заря </a:t>
            </a:r>
          </a:p>
          <a:p>
            <a:pPr>
              <a:buNone/>
            </a:pPr>
            <a:r>
              <a:rPr lang="ru-RU" sz="4000" dirty="0" smtClean="0"/>
              <a:t>2) рубиновый, алый, красный, румяный</a:t>
            </a:r>
            <a:endParaRPr lang="ru-RU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4725144"/>
            <a:ext cx="2143125" cy="18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971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86916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4941168"/>
            <a:ext cx="18722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Важный вывод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Лексикология</a:t>
            </a:r>
            <a:r>
              <a:rPr lang="ru-RU" sz="4800" dirty="0" smtClean="0"/>
              <a:t> –</a:t>
            </a:r>
          </a:p>
          <a:p>
            <a:pPr algn="just">
              <a:buNone/>
            </a:pPr>
            <a:r>
              <a:rPr lang="ru-RU" sz="4800" dirty="0" smtClean="0"/>
              <a:t> раздел науки о языке, изучающий словарный состав слова</a:t>
            </a:r>
          </a:p>
          <a:p>
            <a:pPr algn="just">
              <a:buNone/>
            </a:pP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Лексика</a:t>
            </a:r>
            <a:r>
              <a:rPr lang="ru-RU" sz="4800" dirty="0" smtClean="0"/>
              <a:t> – </a:t>
            </a:r>
          </a:p>
          <a:p>
            <a:pPr algn="just">
              <a:buNone/>
            </a:pPr>
            <a:r>
              <a:rPr lang="ru-RU" sz="4800" dirty="0" smtClean="0"/>
              <a:t>словарный состав языка</a:t>
            </a:r>
            <a:endParaRPr lang="ru-RU" sz="4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1350" y="4437112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Творческая работа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</a:t>
            </a:r>
            <a:r>
              <a:rPr lang="ru-RU" sz="3600" dirty="0" smtClean="0"/>
              <a:t>Прослушайте отрывок из замечательной книги Льва Васильевича Успенского «Слово о словах». </a:t>
            </a:r>
            <a:r>
              <a:rPr lang="ru-RU" sz="3600" u="sng" dirty="0" smtClean="0">
                <a:solidFill>
                  <a:schemeClr val="tx2"/>
                </a:solidFill>
              </a:rPr>
              <a:t>Напишите небольшое сочинение, в котором постарайтесь подтвердить мысль писателя о том, что слово — величайшее чудо на свете!</a:t>
            </a:r>
            <a:endParaRPr lang="ru-RU" sz="3600" u="sng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"/>
            <a:ext cx="165618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    Когда мы говорим «язык», мы думаем «слова». Это естественно: язык состоит из слов, тут спорить не о чем.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     Но мало кто представляет себе по-настоящему, каково оно, самое простое и обычное человеческое слово, каким неописуемо тонким и сложным творением человека оно является, какой своеобразной (и во многом ещё загадочной) жизнью живёт, какую неизмеримо огромную роль играет в судьбах своего творца — человека.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          Если в мире есть вещи, достойные названия «чуда», то слово, бесспорно, первая и самая чудесная из 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Помните, как в детстве, когда вас просили интересно рассказать о чём-то, мучительно не хватало слов… Получалось вроде:</a:t>
            </a:r>
          </a:p>
          <a:p>
            <a:pPr algn="just">
              <a:buNone/>
            </a:pPr>
            <a:r>
              <a:rPr lang="ru-RU" dirty="0" smtClean="0"/>
              <a:t>            </a:t>
            </a:r>
            <a:r>
              <a:rPr lang="ru-RU" b="1" i="1" dirty="0" smtClean="0">
                <a:solidFill>
                  <a:srgbClr val="002060"/>
                </a:solidFill>
              </a:rPr>
              <a:t>Я пошёл в лес. Была осень. Листья падали. День был пасмурный. Было красиво.</a:t>
            </a:r>
          </a:p>
          <a:p>
            <a:pPr algn="just">
              <a:buNone/>
            </a:pPr>
            <a:r>
              <a:rPr lang="ru-RU" dirty="0" smtClean="0"/>
              <a:t>            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 smtClean="0"/>
              <a:t>              А потом вы прочитали отрывок из рассказа </a:t>
            </a:r>
            <a:r>
              <a:rPr lang="ru-RU" dirty="0" err="1" smtClean="0"/>
              <a:t>Мамина-Сибиряка</a:t>
            </a:r>
            <a:r>
              <a:rPr lang="ru-RU" dirty="0" smtClean="0"/>
              <a:t> «Осенние листья»: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06896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80928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«Осенью лиственный лес быстро редел и казался прозрачным. Общий зелёный тон сменялся осенними блёклыми красками. Это была последняя красота короткого северного лета. Особенно хороши были березняки со своей яркой, лимонно-жёлтой листвой и хвойный лес, горевший кровавыми пятнами тронутых первой холодной ночью осин. Пред вашими глазами развёртывалась бесконечная гамма этих осенних тонов умирающей зелени. Под ногами мягко шелестит облетевший лист. Трава побурела и сделалась жёстче. Воздух пропитан каким-то особенным острым ароматом».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Видите, как различаются эти два описания? </a:t>
            </a:r>
          </a:p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       Конечно, секреты мастерства есть у каждого писателя. Но главное различие в том, что писатель знает гораздо больше слов, чем вы. Писатель не только знает эти слова, но и заставляет их работать! Для примера, Александр Сергеевич Пушкин использовал в своих произведениях более 21 тысячи слов, Алексей Максимович Горький — более 30 тысяч!</a:t>
            </a:r>
          </a:p>
          <a:p>
            <a:pPr algn="just">
              <a:buNone/>
            </a:pPr>
            <a:r>
              <a:rPr lang="ru-RU" dirty="0" smtClean="0"/>
              <a:t>            Вы не обидитесь, если мы скажем, что язык писателей богаче?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Богатство языка выражается прежде всего в запасе слов, которым владеет человек, или, как говорят языковеды, в богатстве лексики.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Весь словарный состав языка называется </a:t>
            </a:r>
            <a:r>
              <a:rPr lang="ru-RU" b="1" dirty="0" smtClean="0">
                <a:solidFill>
                  <a:srgbClr val="C00000"/>
                </a:solidFill>
              </a:rPr>
              <a:t>лексикой</a:t>
            </a:r>
            <a:r>
              <a:rPr lang="ru-RU" dirty="0" smtClean="0"/>
              <a:t>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        Раздел науки о языке, изучающий словарный состав языка, называется </a:t>
            </a:r>
            <a:r>
              <a:rPr lang="ru-RU" b="1" dirty="0" smtClean="0">
                <a:solidFill>
                  <a:srgbClr val="C00000"/>
                </a:solidFill>
              </a:rPr>
              <a:t>лексикологией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517233"/>
            <a:ext cx="143257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4400" dirty="0" smtClean="0"/>
              <a:t>          </a:t>
            </a:r>
            <a:r>
              <a:rPr lang="ru-RU" sz="4400" b="1" dirty="0" smtClean="0">
                <a:solidFill>
                  <a:srgbClr val="C00000"/>
                </a:solidFill>
              </a:rPr>
              <a:t>Лексикологию</a:t>
            </a:r>
            <a:r>
              <a:rPr lang="ru-RU" sz="4400" dirty="0" smtClean="0"/>
              <a:t> интересуют значение конкретного слова и исторические изменения, происходящие в словарном составе языка (лексике). Именно этот раздел науки о языке изучает слова с точки зрения их происхождения и употребления.</a:t>
            </a:r>
            <a:endParaRPr lang="ru-RU" sz="4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1512168" cy="134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О термине «лексика»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/>
              <a:t>         Термин лексика произошёл от греческого слова </a:t>
            </a:r>
            <a:r>
              <a:rPr lang="ru-RU" sz="4000" dirty="0" err="1" smtClean="0"/>
              <a:t>lexikos</a:t>
            </a:r>
            <a:r>
              <a:rPr lang="ru-RU" sz="4000" dirty="0" smtClean="0"/>
              <a:t>, означающего «словарный», «словесный», «имеющий отношение к слову». </a:t>
            </a:r>
          </a:p>
          <a:p>
            <a:pPr>
              <a:buNone/>
            </a:pPr>
            <a:r>
              <a:rPr lang="ru-RU" sz="4000" dirty="0" smtClean="0"/>
              <a:t>          В русском языке мы можем встретить целый ряд слов с корнем -</a:t>
            </a:r>
            <a:r>
              <a:rPr lang="ru-RU" sz="4000" dirty="0" err="1" smtClean="0"/>
              <a:t>лексик</a:t>
            </a:r>
            <a:r>
              <a:rPr lang="ru-RU" sz="4000" dirty="0" smtClean="0"/>
              <a:t>-.</a:t>
            </a:r>
            <a:endParaRPr lang="ru-RU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1547664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88647">
            <a:off x="2280830" y="1510932"/>
            <a:ext cx="2486025" cy="151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1924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иагональная полоса 5"/>
          <p:cNvSpPr/>
          <p:nvPr/>
        </p:nvSpPr>
        <p:spPr>
          <a:xfrm rot="20693131" flipH="1">
            <a:off x="3450443" y="2247645"/>
            <a:ext cx="45719" cy="1345185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861048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8904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9350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1200" dirty="0" smtClean="0"/>
              <a:t>Слово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11200" dirty="0" smtClean="0"/>
              <a:t>Слово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2800" dirty="0" smtClean="0"/>
              <a:t>                                                                                                                                           Лексика</a:t>
            </a:r>
          </a:p>
          <a:p>
            <a:pPr algn="ctr">
              <a:buNone/>
            </a:pPr>
            <a:endParaRPr lang="ru-RU" sz="12800" dirty="0"/>
          </a:p>
          <a:p>
            <a:pPr algn="ctr">
              <a:buNone/>
            </a:pPr>
            <a:r>
              <a:rPr lang="ru-RU" sz="12800" dirty="0" smtClean="0"/>
              <a:t>                 </a:t>
            </a:r>
          </a:p>
          <a:p>
            <a:pPr algn="ctr">
              <a:buNone/>
            </a:pPr>
            <a:r>
              <a:rPr lang="ru-RU" sz="12800" dirty="0" smtClean="0"/>
              <a:t>              Слово                                          Слово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32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0" dirty="0" smtClean="0"/>
              <a:t>Слово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3725" y="0"/>
            <a:ext cx="22002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0648"/>
            <a:ext cx="2305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1054</Words>
  <Application>Microsoft Office PowerPoint</Application>
  <PresentationFormat>Экран (4:3)</PresentationFormat>
  <Paragraphs>127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Лексикология как раздел науки о языке</vt:lpstr>
      <vt:lpstr>Слайд 2</vt:lpstr>
      <vt:lpstr>Слайд 3</vt:lpstr>
      <vt:lpstr>Слайд 4</vt:lpstr>
      <vt:lpstr>Слайд 5</vt:lpstr>
      <vt:lpstr>Слайд 6</vt:lpstr>
      <vt:lpstr>Слайд 7</vt:lpstr>
      <vt:lpstr>О термине «лексика»</vt:lpstr>
      <vt:lpstr>Слайд 9</vt:lpstr>
      <vt:lpstr>Сколько слов в русском языке?</vt:lpstr>
      <vt:lpstr>Лексика — словарный состав языка</vt:lpstr>
      <vt:lpstr>Слайд 12</vt:lpstr>
      <vt:lpstr>Слайд 13</vt:lpstr>
      <vt:lpstr>Словарный состав</vt:lpstr>
      <vt:lpstr>Весёлая переменка «Отгадай-ка!»</vt:lpstr>
      <vt:lpstr>Слайд 16</vt:lpstr>
      <vt:lpstr>Слайд 17</vt:lpstr>
      <vt:lpstr>Слайд 18</vt:lpstr>
      <vt:lpstr>Весёлая переменка «Отгадай-ка!»</vt:lpstr>
      <vt:lpstr>Тренажёр. Лексика и лексикология</vt:lpstr>
      <vt:lpstr>Проверь себя. Лексика и лексикология</vt:lpstr>
      <vt:lpstr>Задание. Значение слова</vt:lpstr>
      <vt:lpstr>Важный вывод</vt:lpstr>
      <vt:lpstr>Творческая работа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Лексикология как раздел науки о языке</dc:title>
  <dc:creator>lenovo</dc:creator>
  <cp:lastModifiedBy>lenovo</cp:lastModifiedBy>
  <cp:revision>12</cp:revision>
  <dcterms:created xsi:type="dcterms:W3CDTF">2013-01-26T05:17:26Z</dcterms:created>
  <dcterms:modified xsi:type="dcterms:W3CDTF">2013-01-26T07:12:02Z</dcterms:modified>
</cp:coreProperties>
</file>