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6B99-965E-4C97-B6B6-ED7EEC0EB7AE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F6B99-965E-4C97-B6B6-ED7EEC0EB7AE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F5406-9D66-4EE2-9613-403A08E28D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/>
              <a:t>Слово</a:t>
            </a:r>
            <a:br>
              <a:rPr lang="ru-RU" sz="8800" b="1" dirty="0" smtClean="0"/>
            </a:br>
            <a:r>
              <a:rPr lang="ru-RU" sz="8800" b="1" dirty="0" smtClean="0"/>
              <a:t> как единица языка</a:t>
            </a:r>
            <a:endParaRPr lang="ru-RU" sz="8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lang="ru-RU" b="1" dirty="0" smtClean="0">
                <a:solidFill>
                  <a:srgbClr val="002060"/>
                </a:solidFill>
              </a:rPr>
              <a:t>акое место среди значимых единиц языка занимает слово?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356992"/>
            <a:ext cx="14763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340768"/>
            <a:ext cx="3206105" cy="277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149080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73016"/>
            <a:ext cx="1819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355976" y="1412776"/>
            <a:ext cx="2376264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</a:rPr>
              <a:t>Текст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560" y="2852936"/>
            <a:ext cx="2016224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Звук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63888" y="3212976"/>
            <a:ext cx="316835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Предложение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04248" y="2492896"/>
            <a:ext cx="2088232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Слово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i="1" dirty="0" smtClean="0">
                <a:solidFill>
                  <a:schemeClr val="tx2"/>
                </a:solidFill>
              </a:rPr>
              <a:t>Лексическое</a:t>
            </a:r>
          </a:p>
          <a:p>
            <a:pPr algn="ctr">
              <a:buNone/>
            </a:pPr>
            <a:r>
              <a:rPr lang="ru-RU" sz="8000" b="1" i="1" dirty="0" smtClean="0">
                <a:solidFill>
                  <a:schemeClr val="tx2"/>
                </a:solidFill>
              </a:rPr>
              <a:t> значение</a:t>
            </a:r>
          </a:p>
          <a:p>
            <a:pPr algn="ctr">
              <a:buNone/>
            </a:pPr>
            <a:r>
              <a:rPr lang="ru-RU" sz="8000" b="1" i="1" dirty="0" smtClean="0">
                <a:solidFill>
                  <a:schemeClr val="tx2"/>
                </a:solidFill>
              </a:rPr>
              <a:t> слова</a:t>
            </a:r>
            <a:endParaRPr lang="ru-RU" sz="8000" b="1" i="1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25144"/>
            <a:ext cx="192405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          </a:t>
            </a:r>
            <a:r>
              <a:rPr lang="ru-RU" sz="4000" dirty="0" smtClean="0"/>
              <a:t>Каждое слово имеет значение, только никто, пожалуй, сейчас уже не знает, почему кошку назвали кошкой, а ложку — ложкой.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4000" dirty="0" smtClean="0"/>
              <a:t>           Какая же тайна скрыта в лексическом значении? Почему именно слово стул обозначает предмет, на котором сидят?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4000" dirty="0" smtClean="0"/>
              <a:t>          Задумаемся над вопросом, все ли стулья одинаковые? </a:t>
            </a:r>
            <a:endParaRPr lang="ru-RU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941168"/>
            <a:ext cx="1475656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          </a:t>
            </a:r>
            <a:r>
              <a:rPr lang="ru-RU" sz="2800" dirty="0" smtClean="0"/>
              <a:t>Они бывают большие и маленькие, деревянные и железные, удобные и неудобные, современные и старинные… Но у  каждого их них есть общее.</a:t>
            </a:r>
            <a:endParaRPr lang="ru-RU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692697"/>
            <a:ext cx="219531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239419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60648"/>
            <a:ext cx="191680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204864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852936"/>
            <a:ext cx="29523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3600" dirty="0" smtClean="0"/>
              <a:t>Например, обязательно  есть ножки (или ножка) и поверхность для сидения.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600" dirty="0" smtClean="0"/>
              <a:t>Вот мы и нашли ответ: общие признаки составляют лексическое значение слова.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600" dirty="0" smtClean="0"/>
              <a:t>Стул — это предмет мебели, предназначенный для сидения, снабжённый спинкой (для одного человека).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3600" dirty="0" smtClean="0"/>
              <a:t>На всех стульях можно сидеть!</a:t>
            </a: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9950" y="4941168"/>
            <a:ext cx="192405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Без чего нет тайги?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Без чего нет тайги?</a:t>
            </a:r>
          </a:p>
          <a:p>
            <a:pPr>
              <a:buNone/>
            </a:pPr>
            <a:r>
              <a:rPr lang="ru-RU" dirty="0" smtClean="0"/>
              <a:t>Давайте вместе подумаем, каково лексическое значение слова тайга?</a:t>
            </a:r>
          </a:p>
          <a:p>
            <a:pPr>
              <a:buNone/>
            </a:pPr>
            <a:r>
              <a:rPr lang="ru-RU" dirty="0" smtClean="0"/>
              <a:t>— Без чего нет тайги?</a:t>
            </a:r>
          </a:p>
          <a:p>
            <a:pPr>
              <a:buNone/>
            </a:pPr>
            <a:r>
              <a:rPr lang="ru-RU" dirty="0" smtClean="0"/>
              <a:t>— Без деревьев.</a:t>
            </a:r>
          </a:p>
          <a:p>
            <a:pPr>
              <a:buNone/>
            </a:pPr>
            <a:r>
              <a:rPr lang="ru-RU" dirty="0" smtClean="0"/>
              <a:t>— Около моего дома растут пять деревьев. Это тайга?</a:t>
            </a:r>
          </a:p>
          <a:p>
            <a:pPr>
              <a:buNone/>
            </a:pPr>
            <a:r>
              <a:rPr lang="ru-RU" dirty="0" smtClean="0"/>
              <a:t>— Нет, нужно много деревьев.</a:t>
            </a:r>
          </a:p>
          <a:p>
            <a:pPr>
              <a:buNone/>
            </a:pPr>
            <a:r>
              <a:rPr lang="ru-RU" dirty="0" smtClean="0"/>
              <a:t>— А в магазине стройматериалов продаётся множество спиленных деревьев…</a:t>
            </a:r>
          </a:p>
          <a:p>
            <a:pPr>
              <a:buNone/>
            </a:pPr>
            <a:r>
              <a:rPr lang="ru-RU" dirty="0" smtClean="0"/>
              <a:t>— Нет, в тайге растут живые деревья.</a:t>
            </a:r>
          </a:p>
          <a:p>
            <a:pPr>
              <a:buNone/>
            </a:pPr>
            <a:r>
              <a:rPr lang="ru-RU" dirty="0" smtClean="0"/>
              <a:t>— А где же они должны расти?</a:t>
            </a:r>
          </a:p>
          <a:p>
            <a:pPr>
              <a:buNone/>
            </a:pPr>
            <a:r>
              <a:rPr lang="ru-RU" dirty="0" smtClean="0"/>
              <a:t>— На большом пространстве земли.</a:t>
            </a:r>
          </a:p>
          <a:p>
            <a:pPr>
              <a:buNone/>
            </a:pPr>
            <a:r>
              <a:rPr lang="ru-RU" dirty="0" smtClean="0"/>
              <a:t>— Любые деревья могут расти в тайге?</a:t>
            </a:r>
          </a:p>
          <a:p>
            <a:pPr>
              <a:buNone/>
            </a:pPr>
            <a:r>
              <a:rPr lang="ru-RU" dirty="0" smtClean="0"/>
              <a:t>— В целом, да. Но больше всего в тайге растёт деревьев хвойных пород: елей, сосен, кедров и проч.</a:t>
            </a:r>
          </a:p>
          <a:p>
            <a:pPr>
              <a:buNone/>
            </a:pPr>
            <a:r>
              <a:rPr lang="ru-RU" dirty="0" smtClean="0"/>
              <a:t>Вот, оказывается, из каких смысловых компонентов складывается слово тайга!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Попробуем проверить себя по толковому словарю:</a:t>
            </a:r>
          </a:p>
          <a:p>
            <a:pPr>
              <a:buNone/>
            </a:pPr>
            <a:r>
              <a:rPr lang="ru-RU" dirty="0" smtClean="0"/>
              <a:t>Тайга, -и, множественного числа нет, ж. рода [</a:t>
            </a:r>
            <a:r>
              <a:rPr lang="ru-RU" dirty="0" err="1" smtClean="0"/>
              <a:t>якутск</a:t>
            </a:r>
            <a:r>
              <a:rPr lang="ru-RU" dirty="0" smtClean="0"/>
              <a:t>. </a:t>
            </a:r>
            <a:r>
              <a:rPr lang="ru-RU" dirty="0" err="1" smtClean="0"/>
              <a:t>tajla</a:t>
            </a:r>
            <a:r>
              <a:rPr lang="ru-RU" dirty="0" smtClean="0"/>
              <a:t> — «лес»]. Дикий и мало проходимый, преимущ. хвойный, лес.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2809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                    Тренажёр. Лексическое значение слова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Назовите слово.</a:t>
            </a:r>
          </a:p>
          <a:p>
            <a:pPr>
              <a:buNone/>
            </a:pPr>
            <a:r>
              <a:rPr lang="ru-RU" dirty="0" smtClean="0"/>
              <a:t>Искусственный водоём, сооружённый для плавания.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Человек, занимающийся спортом.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Путь следования.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Специалист по тренировке спортсменов.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7423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Лексическое значение слова можно узнать или уточнить в толковом словаре.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Толковый словарь — это справочная книга, состоящая из словарных статей, в которых разъясняется лексическое значение и указываются некоторые особенности изменения слова. Слова в толковых словарях располагаются по алфавиту.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248150"/>
            <a:ext cx="18478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197971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653136"/>
            <a:ext cx="192405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316835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836712"/>
            <a:ext cx="288032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Дорогие ребята!</a:t>
            </a:r>
          </a:p>
          <a:p>
            <a:pPr>
              <a:buNone/>
            </a:pPr>
            <a:r>
              <a:rPr lang="ru-RU" dirty="0" smtClean="0"/>
              <a:t>           Сегодня перед вами стоит важная задача: вам предстоит узнать, что такое слово и его лексическое значение. Вы должны усвоить, какими особенностями обладает слово как единица языка, как выражается его грамматическое значение. Мы ответим на вопрос, в чём заключается различие лексического и грамматического значения слова, и научимся определять лексическое значение слова  с помощью толкового словаря.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9950" y="4941168"/>
            <a:ext cx="192405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Прочитаем словарную статью </a:t>
            </a:r>
            <a:r>
              <a:rPr lang="ru-RU" sz="2400" b="1" dirty="0" smtClean="0"/>
              <a:t>ЯБЛОКО</a:t>
            </a:r>
            <a:r>
              <a:rPr lang="ru-RU" sz="2400" b="1" dirty="0" smtClean="0"/>
              <a:t> </a:t>
            </a:r>
            <a:r>
              <a:rPr lang="ru-RU" sz="2400" b="1" dirty="0" smtClean="0"/>
              <a:t>в «Толковом словаре русского языка» под ред. Д. Н. Ушакова.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ЯБЛОКО</a:t>
            </a:r>
            <a:r>
              <a:rPr lang="ru-RU" sz="3600" b="1" dirty="0" smtClean="0"/>
              <a:t>, яблока, ср., и (обл.) яблок, яблока, м., мн. яблоки, яблок и </a:t>
            </a:r>
            <a:r>
              <a:rPr lang="ru-RU" sz="3600" b="1" dirty="0" err="1" smtClean="0"/>
              <a:t>яблоков</a:t>
            </a:r>
            <a:r>
              <a:rPr lang="ru-RU" sz="3600" b="1" dirty="0" smtClean="0"/>
              <a:t>. Плод яблони, обычно шаровидной формы. Спелое яблоко. Зеленое яблоко. Сладкие яблоки. Сушеные яблоки. Гнилое яблоко.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471487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Грамматическое значение слова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  Кроме лексического значения, слово имеет грамматическое значение. </a:t>
            </a:r>
          </a:p>
          <a:p>
            <a:pPr algn="ctr">
              <a:buNone/>
            </a:pPr>
            <a:r>
              <a:rPr lang="ru-RU" dirty="0" smtClean="0"/>
              <a:t>Послушайте сказку…</a:t>
            </a:r>
          </a:p>
          <a:p>
            <a:pPr algn="just">
              <a:buNone/>
            </a:pPr>
            <a:r>
              <a:rPr lang="ru-RU" dirty="0" smtClean="0"/>
              <a:t>        «В царстве слов живут две принцессы — Лексика и Грамматика. Они так дружны, что шагу не могут ступить друг без друга и ни одно слово не могут оставить без своего внимания. Принцессы Лексика и Грамматика дарят словам свои значения.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Снежинкой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Грамматика                                      Лексика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32403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72816"/>
            <a:ext cx="22322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340768"/>
            <a:ext cx="19907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3275" y="1"/>
            <a:ext cx="1990725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990725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    Видите, принцессы стоят рядом со словом </a:t>
            </a:r>
            <a:r>
              <a:rPr lang="ru-RU" b="1" dirty="0" smtClean="0">
                <a:solidFill>
                  <a:schemeClr val="tx2"/>
                </a:solidFill>
              </a:rPr>
              <a:t>снежинкой</a:t>
            </a:r>
            <a:r>
              <a:rPr lang="ru-RU" dirty="0" smtClean="0"/>
              <a:t>. Принцесса Лексика подарила этому слову значение — снежный или ледяной кристаллик в виде звёздочки. А Грамматика подарила окончание -ой, в котором заключено грамматическое значение женского рода, единственного числа, творительного падежа.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       А если бы слово было глаголом, принцесса Грамматика помогла бы нам определить его время, лицо и число! Например, лексическое значение глагола бежал — быстро передвигаться, а грамматическое значение — прошедшее время, мужской род, единственное число.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И лексическое и грамматическое значения слова неразлучны так же, как и принцессы Лексика и Грамматика.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Принцессы готовы всегда помочь вам!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Задание с открытым ответом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Определите и запишите лексическое и грамматическое значение слов </a:t>
            </a:r>
            <a:r>
              <a:rPr lang="ru-RU" b="1" i="1" dirty="0" smtClean="0"/>
              <a:t>«айсберг», «смотрел».</a:t>
            </a:r>
            <a:endParaRPr lang="ru-RU" b="1" i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Задание с открытым отве</a:t>
            </a:r>
            <a:r>
              <a:rPr lang="ru-RU" dirty="0" smtClean="0"/>
              <a:t>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marL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            Прочитайте фразу: </a:t>
            </a:r>
            <a:r>
              <a:rPr lang="ru-RU" b="1" dirty="0" err="1" smtClean="0">
                <a:solidFill>
                  <a:srgbClr val="C00000"/>
                </a:solidFill>
              </a:rPr>
              <a:t>Бонякая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перелипутка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сунятилась</a:t>
            </a:r>
            <a:r>
              <a:rPr lang="ru-RU" b="1" dirty="0" smtClean="0">
                <a:solidFill>
                  <a:srgbClr val="C00000"/>
                </a:solidFill>
              </a:rPr>
              <a:t> в </a:t>
            </a:r>
            <a:r>
              <a:rPr lang="ru-RU" b="1" dirty="0" err="1" smtClean="0">
                <a:solidFill>
                  <a:srgbClr val="C00000"/>
                </a:solidFill>
              </a:rPr>
              <a:t>мумилоне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/>
              <a:t>Как ни странно, мы, не имея возможности определить лексическое значение хотя бы одного слова из этого предложения, можем предположить, какой частью речи является каждое слово, в каком роде, числе, падеже или времени употреблены эти слова. Составьте подобные предложения, а ещё лучше — текст из придуманных вами слов! Окончания помогут выявить грамматическое значение слова, а вот сами придуманные вами слова ясного грамматического значения иметь не будут!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Задание с открытым ответом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</p:spPr>
        <p:txBody>
          <a:bodyPr>
            <a:normAutofit fontScale="92500" lnSpcReduction="10000"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Образуйте от этих не существующих на самом деле корней имена существительные со значением:</a:t>
            </a:r>
          </a:p>
          <a:p>
            <a:pPr marL="0" algn="just">
              <a:spcBef>
                <a:spcPts val="0"/>
              </a:spcBef>
            </a:pPr>
            <a:r>
              <a:rPr lang="ru-RU" dirty="0" smtClean="0"/>
              <a:t>человек какой-нибудь определённой профессии</a:t>
            </a:r>
          </a:p>
          <a:p>
            <a:pPr marL="0" algn="just">
              <a:spcBef>
                <a:spcPts val="0"/>
              </a:spcBef>
            </a:pPr>
            <a:r>
              <a:rPr lang="ru-RU" dirty="0" smtClean="0"/>
              <a:t>детёныш какого-то животного</a:t>
            </a:r>
          </a:p>
          <a:p>
            <a:pPr marL="0" algn="just">
              <a:spcBef>
                <a:spcPts val="0"/>
              </a:spcBef>
            </a:pPr>
            <a:r>
              <a:rPr lang="ru-RU" dirty="0" smtClean="0"/>
              <a:t>житель какого-то города или местности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b="1" dirty="0" smtClean="0"/>
              <a:t>-</a:t>
            </a:r>
            <a:r>
              <a:rPr lang="ru-RU" b="1" dirty="0" err="1" smtClean="0"/>
              <a:t>ресн</a:t>
            </a:r>
            <a:r>
              <a:rPr lang="ru-RU" b="1" dirty="0" smtClean="0"/>
              <a:t>-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b="1" dirty="0" smtClean="0"/>
              <a:t> -</a:t>
            </a:r>
            <a:r>
              <a:rPr lang="ru-RU" b="1" dirty="0" err="1" smtClean="0"/>
              <a:t>борл</a:t>
            </a:r>
            <a:r>
              <a:rPr lang="ru-RU" b="1" dirty="0" smtClean="0"/>
              <a:t>-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b="1" dirty="0" smtClean="0"/>
              <a:t> -</a:t>
            </a:r>
            <a:r>
              <a:rPr lang="ru-RU" b="1" dirty="0" err="1" smtClean="0"/>
              <a:t>омкр</a:t>
            </a:r>
            <a:r>
              <a:rPr lang="ru-RU" b="1" dirty="0" smtClean="0"/>
              <a:t>-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dirty="0" smtClean="0"/>
              <a:t>Какая морфема (часть слова) поможет вам в этом? Сможете ли вы образовать и другие части речи?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Проверь себя. Границы слова в предложении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С помощью пробелов разделите предложения на слова.     </a:t>
            </a:r>
          </a:p>
          <a:p>
            <a:pPr>
              <a:buNone/>
            </a:pPr>
            <a:r>
              <a:rPr lang="ru-RU" dirty="0" smtClean="0"/>
              <a:t>             </a:t>
            </a:r>
            <a:r>
              <a:rPr lang="ru-RU" sz="4000" b="1" i="1" dirty="0" err="1" smtClean="0"/>
              <a:t>Птицыхлопотливосновалимеждудеревьями</a:t>
            </a:r>
            <a:r>
              <a:rPr lang="ru-RU" sz="4000" b="1" i="1" dirty="0" smtClean="0"/>
              <a:t>. </a:t>
            </a:r>
            <a:r>
              <a:rPr lang="ru-RU" sz="4000" b="1" i="1" dirty="0" err="1" smtClean="0"/>
              <a:t>Онивысматривалиуютныеуголки,таскалипёрышки</a:t>
            </a:r>
            <a:r>
              <a:rPr lang="ru-RU" sz="4000" b="1" i="1" dirty="0" smtClean="0"/>
              <a:t>. </a:t>
            </a:r>
            <a:r>
              <a:rPr lang="ru-RU" sz="4000" b="1" i="1" dirty="0" err="1" smtClean="0"/>
              <a:t>Скородолжныбылипоявитьсянасветмаленькиептенчики</a:t>
            </a:r>
            <a:r>
              <a:rPr lang="ru-RU" sz="4000" b="1" i="1" dirty="0" smtClean="0"/>
              <a:t>. </a:t>
            </a:r>
            <a:r>
              <a:rPr lang="ru-RU" sz="4000" b="1" i="1" dirty="0" err="1" smtClean="0"/>
              <a:t>Птицызаботилисьоних</a:t>
            </a:r>
            <a:r>
              <a:rPr lang="ru-RU" sz="4000" b="1" i="1" dirty="0" smtClean="0"/>
              <a:t>.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Проверь себя. Лексическое и грамматическое значение слова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Укажите верный вариант.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Каково лексическое значение слова котёнком?</a:t>
            </a:r>
          </a:p>
          <a:p>
            <a:r>
              <a:rPr lang="ru-RU" dirty="0" smtClean="0"/>
              <a:t>детёныш кошки</a:t>
            </a:r>
          </a:p>
          <a:p>
            <a:r>
              <a:rPr lang="ru-RU" dirty="0" smtClean="0"/>
              <a:t>мужской род, единственное число, творительный падеж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Важный вывод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Грамматика                                            Лексика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2800" b="1" dirty="0" smtClean="0"/>
              <a:t>Род, число, падеж,                    Тайга – густой лес</a:t>
            </a:r>
          </a:p>
          <a:p>
            <a:pPr>
              <a:buNone/>
            </a:pPr>
            <a:r>
              <a:rPr lang="ru-RU" sz="2800" b="1" dirty="0"/>
              <a:t>л</a:t>
            </a:r>
            <a:r>
              <a:rPr lang="ru-RU" sz="2800" b="1" dirty="0" smtClean="0"/>
              <a:t>ицо, время…                             Идти - передвигаться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2403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772816"/>
            <a:ext cx="223224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Ребята, рассмотрите рисунки и подумайте, почему слово является значимой единицей языка.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</a:t>
            </a:r>
          </a:p>
          <a:p>
            <a:pPr>
              <a:buNone/>
            </a:pP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Слово-         </a:t>
            </a:r>
          </a:p>
          <a:p>
            <a:pPr>
              <a:buNone/>
            </a:pP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</a:t>
            </a: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  значимая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единица </a:t>
            </a:r>
          </a:p>
          <a:p>
            <a:pPr>
              <a:buNone/>
            </a:pP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языка</a:t>
            </a:r>
          </a:p>
          <a:p>
            <a:pPr>
              <a:buNone/>
            </a:pPr>
            <a:endParaRPr lang="ru-RU" sz="3000" dirty="0" smtClean="0"/>
          </a:p>
          <a:p>
            <a:pPr>
              <a:buNone/>
            </a:pPr>
            <a:endParaRPr lang="ru-RU" sz="3000" dirty="0"/>
          </a:p>
          <a:p>
            <a:pPr>
              <a:buNone/>
            </a:pPr>
            <a:r>
              <a:rPr lang="ru-RU" sz="3000" dirty="0" smtClean="0"/>
              <a:t>           </a:t>
            </a:r>
            <a:endParaRPr lang="ru-RU" sz="3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252028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950" y="4509120"/>
            <a:ext cx="192405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Контрольное задание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Что такое грамматическое и лексическое значение. Чем они различаются?</a:t>
            </a:r>
          </a:p>
          <a:p>
            <a:r>
              <a:rPr lang="ru-RU" dirty="0" smtClean="0"/>
              <a:t>Назовите слова по лексическому значению: </a:t>
            </a:r>
          </a:p>
          <a:p>
            <a:pPr>
              <a:buNone/>
            </a:pPr>
            <a:r>
              <a:rPr lang="ru-RU" dirty="0" smtClean="0"/>
              <a:t>    величина, с помощью которой производится счёт — …</a:t>
            </a:r>
          </a:p>
          <a:p>
            <a:pPr>
              <a:buNone/>
            </a:pPr>
            <a:r>
              <a:rPr lang="ru-RU" dirty="0" smtClean="0"/>
              <a:t>    быстро передвигаться с помощью ног — …</a:t>
            </a:r>
          </a:p>
          <a:p>
            <a:r>
              <a:rPr lang="ru-RU" dirty="0" smtClean="0"/>
              <a:t>Установите лексическое значение слов </a:t>
            </a:r>
          </a:p>
          <a:p>
            <a:pPr>
              <a:buNone/>
            </a:pPr>
            <a:r>
              <a:rPr lang="ru-RU" dirty="0" smtClean="0"/>
              <a:t>    изумрудный</a:t>
            </a:r>
          </a:p>
          <a:p>
            <a:pPr>
              <a:buNone/>
            </a:pPr>
            <a:r>
              <a:rPr lang="ru-RU" dirty="0" smtClean="0"/>
              <a:t>    лудить</a:t>
            </a:r>
          </a:p>
          <a:p>
            <a:pPr>
              <a:buNone/>
            </a:pPr>
            <a:r>
              <a:rPr lang="ru-RU" smtClean="0"/>
              <a:t>    партер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653136"/>
            <a:ext cx="192405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95536" y="476672"/>
            <a:ext cx="2952328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</a:t>
            </a:r>
            <a:r>
              <a:rPr lang="ru-RU" sz="2400" b="1" dirty="0" smtClean="0"/>
              <a:t>Слова –</a:t>
            </a:r>
          </a:p>
          <a:p>
            <a:pPr>
              <a:buNone/>
            </a:pPr>
            <a:r>
              <a:rPr lang="ru-RU" sz="2400" b="1" dirty="0" smtClean="0"/>
              <a:t>    наименования </a:t>
            </a:r>
          </a:p>
          <a:p>
            <a:pPr>
              <a:buNone/>
            </a:pPr>
            <a:r>
              <a:rPr lang="ru-RU" sz="2400" b="1" dirty="0" smtClean="0"/>
              <a:t>       предметов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Слово — рядовой великой армии языка. А как вы понимаете, победа в бою всегда зависит от рядовых!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2825" y="548680"/>
            <a:ext cx="203835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436096" y="620688"/>
            <a:ext cx="3168352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Слова-наименования признаков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3528" y="3212976"/>
            <a:ext cx="3096344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Слова- наименования действий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80112" y="3284984"/>
            <a:ext cx="3096344" cy="1994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Слова –наименования количества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tx2"/>
                </a:solidFill>
              </a:rPr>
              <a:t>Слова –    наименования      предметов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         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</a:t>
            </a:r>
            <a:r>
              <a:rPr lang="ru-RU" sz="5400" b="1" dirty="0" smtClean="0"/>
              <a:t> Роза</a:t>
            </a:r>
          </a:p>
          <a:p>
            <a:pPr>
              <a:buNone/>
            </a:pPr>
            <a:r>
              <a:rPr lang="ru-RU" sz="5400" b="1" dirty="0"/>
              <a:t> </a:t>
            </a:r>
            <a:r>
              <a:rPr lang="ru-RU" sz="5400" b="1" dirty="0" smtClean="0"/>
              <a:t>                               Вишня</a:t>
            </a:r>
          </a:p>
          <a:p>
            <a:pPr>
              <a:buNone/>
            </a:pPr>
            <a:endParaRPr lang="ru-RU" sz="5400" b="1" dirty="0"/>
          </a:p>
          <a:p>
            <a:pPr>
              <a:buNone/>
            </a:pPr>
            <a:endParaRPr lang="ru-RU" sz="5400" b="1" dirty="0" smtClean="0"/>
          </a:p>
          <a:p>
            <a:pPr>
              <a:buNone/>
            </a:pPr>
            <a:r>
              <a:rPr lang="ru-RU" sz="5400" b="1" dirty="0"/>
              <a:t> </a:t>
            </a:r>
            <a:r>
              <a:rPr lang="ru-RU" sz="5400" b="1" dirty="0" smtClean="0"/>
              <a:t>                       Мяч</a:t>
            </a:r>
            <a:endParaRPr lang="ru-RU" sz="5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52936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437112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Слова-наименования признаков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4616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</a:t>
            </a:r>
            <a:r>
              <a:rPr lang="ru-RU" sz="4000" b="1" dirty="0" smtClean="0"/>
              <a:t>Деревянный</a:t>
            </a:r>
            <a:endParaRPr lang="ru-RU" sz="4000" b="1" dirty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b="1" dirty="0" smtClean="0"/>
              <a:t>                                                  </a:t>
            </a:r>
            <a:r>
              <a:rPr lang="ru-RU" sz="4000" b="1" dirty="0" smtClean="0"/>
              <a:t>Кислый</a:t>
            </a:r>
          </a:p>
          <a:p>
            <a:pPr>
              <a:buNone/>
            </a:pPr>
            <a:endParaRPr lang="ru-RU" sz="4000" b="1" dirty="0"/>
          </a:p>
          <a:p>
            <a:pPr>
              <a:buNone/>
            </a:pPr>
            <a:endParaRPr lang="ru-RU" sz="4000" b="1" dirty="0" smtClean="0"/>
          </a:p>
          <a:p>
            <a:pPr>
              <a:buNone/>
            </a:pPr>
            <a:r>
              <a:rPr lang="ru-RU" sz="4000" b="1" dirty="0"/>
              <a:t> </a:t>
            </a:r>
            <a:r>
              <a:rPr lang="ru-RU" sz="4000" b="1" dirty="0" smtClean="0"/>
              <a:t>                                 Синий</a:t>
            </a:r>
            <a:endParaRPr lang="ru-RU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24955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780928"/>
            <a:ext cx="22288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293096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Слова- наименования действий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/>
              <a:t> </a:t>
            </a:r>
            <a:r>
              <a:rPr lang="ru-RU" sz="4400" dirty="0" smtClean="0"/>
              <a:t>                  </a:t>
            </a:r>
            <a:r>
              <a:rPr lang="ru-RU" sz="4400" b="1" dirty="0" smtClean="0"/>
              <a:t> Ест</a:t>
            </a:r>
          </a:p>
          <a:p>
            <a:pPr>
              <a:buNone/>
            </a:pPr>
            <a:endParaRPr lang="ru-RU" sz="4400" b="1" dirty="0"/>
          </a:p>
          <a:p>
            <a:pPr>
              <a:buNone/>
            </a:pPr>
            <a:r>
              <a:rPr lang="ru-RU" sz="4400" b="1" dirty="0" smtClean="0"/>
              <a:t>                                      Прыгает</a:t>
            </a:r>
            <a:endParaRPr lang="ru-RU" sz="4400" b="1" dirty="0"/>
          </a:p>
          <a:p>
            <a:pPr>
              <a:buNone/>
            </a:pPr>
            <a:endParaRPr lang="ru-RU" sz="4400" b="1" dirty="0" smtClean="0"/>
          </a:p>
          <a:p>
            <a:pPr>
              <a:buNone/>
            </a:pPr>
            <a:r>
              <a:rPr lang="ru-RU" sz="4400" b="1" dirty="0"/>
              <a:t> </a:t>
            </a:r>
            <a:r>
              <a:rPr lang="ru-RU" sz="4400" b="1" dirty="0" smtClean="0"/>
              <a:t>                   Сидит</a:t>
            </a:r>
            <a:endParaRPr lang="ru-RU" sz="4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2438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92896"/>
            <a:ext cx="1924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2555776" cy="257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Слова –наименования количества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b="1" dirty="0" smtClean="0"/>
          </a:p>
          <a:p>
            <a:pPr>
              <a:buNone/>
            </a:pPr>
            <a:r>
              <a:rPr lang="ru-RU" sz="4800" b="1" dirty="0"/>
              <a:t> </a:t>
            </a:r>
            <a:r>
              <a:rPr lang="ru-RU" sz="4800" b="1" dirty="0" smtClean="0"/>
              <a:t>                   Один</a:t>
            </a:r>
          </a:p>
          <a:p>
            <a:pPr>
              <a:buNone/>
            </a:pPr>
            <a:endParaRPr lang="ru-RU" sz="4800" b="1" dirty="0"/>
          </a:p>
          <a:p>
            <a:pPr>
              <a:buNone/>
            </a:pPr>
            <a:r>
              <a:rPr lang="ru-RU" sz="4800" b="1" dirty="0" smtClean="0"/>
              <a:t>                                          Два</a:t>
            </a:r>
          </a:p>
          <a:p>
            <a:pPr>
              <a:buNone/>
            </a:pPr>
            <a:endParaRPr lang="ru-RU" sz="4800" b="1" dirty="0"/>
          </a:p>
          <a:p>
            <a:pPr>
              <a:buNone/>
            </a:pPr>
            <a:r>
              <a:rPr lang="ru-RU" sz="4800" b="1" dirty="0" smtClean="0"/>
              <a:t>                         Три</a:t>
            </a:r>
            <a:endParaRPr lang="ru-RU" sz="4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2665090" cy="255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8513" y="2505074"/>
            <a:ext cx="2817663" cy="207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221088"/>
            <a:ext cx="2562225" cy="221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58326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Весёлая переменка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Отгадай-ка!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Какое государство можно носить на голове?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ru-RU" b="1" dirty="0" smtClean="0"/>
              <a:t>                                   Панама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9" y="0"/>
            <a:ext cx="129614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168"/>
            <a:ext cx="192405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1104</Words>
  <Application>Microsoft Office PowerPoint</Application>
  <PresentationFormat>Экран (4:3)</PresentationFormat>
  <Paragraphs>185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Слово  как единица языка</vt:lpstr>
      <vt:lpstr>Слайд 2</vt:lpstr>
      <vt:lpstr>Ребята, рассмотрите рисунки и подумайте, почему слово является значимой единицей языка.</vt:lpstr>
      <vt:lpstr>Слайд 4</vt:lpstr>
      <vt:lpstr> Слова –    наименования      предметов</vt:lpstr>
      <vt:lpstr>Слова-наименования признаков </vt:lpstr>
      <vt:lpstr>Слова- наименования действий </vt:lpstr>
      <vt:lpstr>Слова –наименования количества </vt:lpstr>
      <vt:lpstr>Весёлая переменка Отгадай-ка!</vt:lpstr>
      <vt:lpstr>Какое место среди значимых единиц языка занимает слово?</vt:lpstr>
      <vt:lpstr>Слайд 11</vt:lpstr>
      <vt:lpstr>Слайд 12</vt:lpstr>
      <vt:lpstr>Слайд 13</vt:lpstr>
      <vt:lpstr>Слайд 14</vt:lpstr>
      <vt:lpstr>Без чего нет тайги?</vt:lpstr>
      <vt:lpstr>Слайд 16</vt:lpstr>
      <vt:lpstr>                    Тренажёр. Лексическое значение слова</vt:lpstr>
      <vt:lpstr>Слайд 18</vt:lpstr>
      <vt:lpstr>Слайд 19</vt:lpstr>
      <vt:lpstr>Прочитаем словарную статью ЯБЛОКО в «Толковом словаре русского языка» под ред. Д. Н. Ушакова.</vt:lpstr>
      <vt:lpstr>Грамматическое значение слова</vt:lpstr>
      <vt:lpstr>Снежинкой</vt:lpstr>
      <vt:lpstr>Слайд 23</vt:lpstr>
      <vt:lpstr>Задание с открытым ответом</vt:lpstr>
      <vt:lpstr>Задание с открытым ответом</vt:lpstr>
      <vt:lpstr>Задание с открытым ответом</vt:lpstr>
      <vt:lpstr>Проверь себя. Границы слова в предложении</vt:lpstr>
      <vt:lpstr>Проверь себя. Лексическое и грамматическое значение слова</vt:lpstr>
      <vt:lpstr>Важный вывод</vt:lpstr>
      <vt:lpstr>Контрольное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Слово как единица языка</dc:title>
  <dc:creator>lenovo</dc:creator>
  <cp:lastModifiedBy>lenovo</cp:lastModifiedBy>
  <cp:revision>16</cp:revision>
  <dcterms:created xsi:type="dcterms:W3CDTF">2013-01-25T10:05:49Z</dcterms:created>
  <dcterms:modified xsi:type="dcterms:W3CDTF">2013-01-26T05:01:48Z</dcterms:modified>
</cp:coreProperties>
</file>