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7" r:id="rId5"/>
    <p:sldId id="261" r:id="rId6"/>
    <p:sldId id="265" r:id="rId7"/>
    <p:sldId id="266" r:id="rId8"/>
    <p:sldId id="268" r:id="rId9"/>
    <p:sldId id="269" r:id="rId10"/>
    <p:sldId id="271" r:id="rId11"/>
    <p:sldId id="272" r:id="rId12"/>
    <p:sldId id="273" r:id="rId13"/>
    <p:sldId id="274" r:id="rId14"/>
    <p:sldId id="275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ravoslov.org.ru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avoslov.org.ru/ya-uchitel/moi-uroki/rodnoi-yazyk-stanovitsya-chuzhim-urok-russkogo-yazyka-v-10-klasse/rodnoi-yazyk-stanovitsya-chuzhim-urok-russkogo-yazyka-v-10-klass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ravoslov.org.r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 dirty="0">
                <a:solidFill>
                  <a:srgbClr val="FF0000"/>
                </a:solidFill>
                <a:latin typeface="Gabriola" pitchFamily="82" charset="0"/>
                <a:ea typeface="Batang" pitchFamily="18" charset="-127"/>
              </a:rPr>
              <a:t>Правописание безударных гласных </a:t>
            </a:r>
            <a:br>
              <a:rPr lang="ru-RU" sz="7200" b="1" dirty="0">
                <a:solidFill>
                  <a:srgbClr val="FF0000"/>
                </a:solidFill>
                <a:latin typeface="Gabriola" pitchFamily="82" charset="0"/>
                <a:ea typeface="Batang" pitchFamily="18" charset="-127"/>
              </a:rPr>
            </a:br>
            <a:r>
              <a:rPr lang="ru-RU" sz="7200" b="1" dirty="0">
                <a:solidFill>
                  <a:srgbClr val="FF0000"/>
                </a:solidFill>
                <a:latin typeface="Gabriola" pitchFamily="82" charset="0"/>
                <a:ea typeface="Batang" pitchFamily="18" charset="-127"/>
              </a:rPr>
              <a:t>в приставках</a:t>
            </a:r>
            <a:r>
              <a:rPr lang="ru-RU" sz="7200" b="1" dirty="0">
                <a:latin typeface="Gabriola" pitchFamily="82" charset="0"/>
              </a:rPr>
              <a:t/>
            </a:r>
            <a:br>
              <a:rPr lang="ru-RU" sz="7200" b="1" dirty="0">
                <a:latin typeface="Gabriola" pitchFamily="82" charset="0"/>
              </a:rPr>
            </a:br>
            <a:endParaRPr lang="ru-RU" sz="7200" dirty="0">
              <a:latin typeface="Gabriola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Правописание гласных </a:t>
            </a:r>
            <a:r>
              <a:rPr lang="ru-R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и, а, у </a:t>
            </a:r>
            <a:br>
              <a:rPr lang="ru-R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шипящих</a:t>
            </a:r>
            <a:br>
              <a:rPr lang="ru-R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Объясните обозначение орфограммы. Что в слове выделяется?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  <a:solidFill>
            <a:schemeClr val="bg2"/>
          </a:solidFill>
          <a:ln w="38100">
            <a:solidFill>
              <a:srgbClr val="FFC000"/>
            </a:solidFill>
          </a:ln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Орфограмма</a:t>
            </a:r>
          </a:p>
          <a:p>
            <a:pPr algn="ctr">
              <a:buNone/>
            </a:pPr>
            <a:r>
              <a:rPr lang="ru-RU" b="1" dirty="0" smtClean="0"/>
              <a:t>«Гласные   </a:t>
            </a:r>
            <a:r>
              <a:rPr lang="ru-RU" b="1" i="1" dirty="0" smtClean="0"/>
              <a:t>и, а, у   </a:t>
            </a:r>
            <a:r>
              <a:rPr lang="ru-RU" b="1" dirty="0" smtClean="0"/>
              <a:t>после шипящих»: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b="1" u="sng" dirty="0" smtClean="0"/>
              <a:t>ж</a:t>
            </a:r>
            <a:r>
              <a:rPr lang="ru-RU" sz="4000" b="1" i="1" u="sng" dirty="0" smtClean="0"/>
              <a:t>и</a:t>
            </a:r>
            <a:r>
              <a:rPr lang="ru-RU" sz="4000" b="1" dirty="0" smtClean="0"/>
              <a:t>знь,  </a:t>
            </a:r>
            <a:r>
              <a:rPr lang="ru-RU" sz="4000" b="1" u="sng" dirty="0" smtClean="0"/>
              <a:t>ш</a:t>
            </a:r>
            <a:r>
              <a:rPr lang="ru-RU" sz="4000" b="1" i="1" u="sng" dirty="0" smtClean="0"/>
              <a:t>и</a:t>
            </a:r>
            <a:r>
              <a:rPr lang="ru-RU" sz="4000" b="1" dirty="0" smtClean="0"/>
              <a:t>рь, </a:t>
            </a:r>
            <a:r>
              <a:rPr lang="ru-RU" sz="4000" b="1" u="sng" dirty="0" smtClean="0"/>
              <a:t>чаща</a:t>
            </a:r>
            <a:r>
              <a:rPr lang="ru-RU" sz="4000" b="1" dirty="0" smtClean="0"/>
              <a:t>,  </a:t>
            </a:r>
            <a:r>
              <a:rPr lang="ru-RU" sz="4000" b="1" u="sng" dirty="0" smtClean="0"/>
              <a:t>ч</a:t>
            </a:r>
            <a:r>
              <a:rPr lang="ru-RU" sz="4000" b="1" i="1" u="sng" dirty="0" smtClean="0"/>
              <a:t>у</a:t>
            </a:r>
            <a:r>
              <a:rPr lang="ru-RU" sz="4000" b="1" dirty="0" smtClean="0"/>
              <a:t>до,  </a:t>
            </a:r>
            <a:r>
              <a:rPr lang="ru-RU" sz="4000" b="1" u="sng" dirty="0" smtClean="0"/>
              <a:t>щ</a:t>
            </a:r>
            <a:r>
              <a:rPr lang="ru-RU" sz="4000" b="1" i="1" u="sng" dirty="0" smtClean="0"/>
              <a:t>у</a:t>
            </a:r>
            <a:r>
              <a:rPr lang="ru-RU" sz="4000" b="1" dirty="0" smtClean="0"/>
              <a:t>ка.</a:t>
            </a:r>
          </a:p>
          <a:p>
            <a:pPr>
              <a:buNone/>
            </a:pPr>
            <a:r>
              <a:rPr lang="ru-RU" sz="800" b="1" dirty="0" smtClean="0"/>
              <a:t>              </a:t>
            </a:r>
            <a:endParaRPr lang="ru-RU" sz="8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899592" y="4077072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627784" y="4077072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067944" y="4077072"/>
            <a:ext cx="2880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644008" y="4077072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580112" y="4077072"/>
            <a:ext cx="2880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948264" y="4077072"/>
            <a:ext cx="4320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Выполнение </a:t>
            </a:r>
            <a:r>
              <a:rPr lang="ru-RU" dirty="0" smtClean="0"/>
              <a:t>упражнений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№38, </a:t>
            </a:r>
            <a:r>
              <a:rPr lang="ru-RU" dirty="0" smtClean="0"/>
              <a:t>39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Словарно-орфографическая работа.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i="1" dirty="0" smtClean="0"/>
              <a:t>▲ </a:t>
            </a:r>
            <a:r>
              <a:rPr lang="ru-RU" b="1" i="1" dirty="0" err="1" smtClean="0">
                <a:solidFill>
                  <a:srgbClr val="FF0000"/>
                </a:solidFill>
              </a:rPr>
              <a:t>Бр</a:t>
            </a:r>
            <a:r>
              <a:rPr lang="ru-RU" b="1" i="1" u="sng" dirty="0" err="1" smtClean="0">
                <a:solidFill>
                  <a:srgbClr val="FF0000"/>
                </a:solidFill>
              </a:rPr>
              <a:t>ошю´ра</a:t>
            </a:r>
            <a:r>
              <a:rPr lang="ru-RU" b="1" i="1" u="sng" dirty="0" smtClean="0">
                <a:solidFill>
                  <a:srgbClr val="FF0000"/>
                </a:solidFill>
              </a:rPr>
              <a:t> </a:t>
            </a:r>
            <a:r>
              <a:rPr lang="ru-RU" b="1" i="1" u="sng" dirty="0" smtClean="0"/>
              <a:t>    (фр.) брошь – ‘игла’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Ж</a:t>
            </a:r>
            <a:r>
              <a:rPr lang="ru-RU" b="1" i="1" u="sng" dirty="0" smtClean="0">
                <a:solidFill>
                  <a:srgbClr val="FF0000"/>
                </a:solidFill>
              </a:rPr>
              <a:t>юри</a:t>
            </a:r>
            <a:r>
              <a:rPr lang="ru-RU" b="1" i="1" u="sng" dirty="0" smtClean="0"/>
              <a:t>´            (фр.) жюри – ‘клятва, присяга на верность’</a:t>
            </a:r>
          </a:p>
          <a:p>
            <a:pPr>
              <a:buNone/>
            </a:pPr>
            <a:r>
              <a:rPr lang="ru-RU" b="1" i="1" dirty="0" smtClean="0"/>
              <a:t>   </a:t>
            </a:r>
            <a:r>
              <a:rPr lang="ru-RU" b="1" i="1" dirty="0" err="1" smtClean="0">
                <a:solidFill>
                  <a:srgbClr val="FF0000"/>
                </a:solidFill>
              </a:rPr>
              <a:t>П</a:t>
            </a:r>
            <a:r>
              <a:rPr lang="ru-RU" b="1" i="1" u="sng" dirty="0" err="1" smtClean="0">
                <a:solidFill>
                  <a:srgbClr val="FF0000"/>
                </a:solidFill>
              </a:rPr>
              <a:t>арашю´т</a:t>
            </a:r>
            <a:r>
              <a:rPr lang="ru-RU" b="1" i="1" u="sng" dirty="0" smtClean="0"/>
              <a:t>     (греч.) пара – ‘против’</a:t>
            </a:r>
          </a:p>
          <a:p>
            <a:pPr>
              <a:buNone/>
            </a:pPr>
            <a:r>
              <a:rPr lang="ru-RU" dirty="0" smtClean="0"/>
              <a:t>            (фр.) </a:t>
            </a:r>
            <a:r>
              <a:rPr lang="ru-RU" i="1" dirty="0" err="1" smtClean="0"/>
              <a:t>шют</a:t>
            </a:r>
            <a:r>
              <a:rPr lang="ru-RU" i="1" dirty="0" smtClean="0"/>
              <a:t> – ‘падение’</a:t>
            </a:r>
          </a:p>
          <a:p>
            <a:pPr>
              <a:buNone/>
            </a:pPr>
            <a:endParaRPr lang="ru-RU" i="1" dirty="0" smtClean="0"/>
          </a:p>
          <a:p>
            <a:r>
              <a:rPr lang="ru-RU" b="1" dirty="0" smtClean="0"/>
              <a:t>&amp;  задание: составить и записать предложения с данными словами.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Домашнее задание. Упр. 36</a:t>
            </a:r>
          </a:p>
          <a:p>
            <a:r>
              <a:rPr lang="ru-RU" b="1" dirty="0" smtClean="0"/>
              <a:t>Подготовьтесь писать текст под диктовку. Обозначьте изученные орфограммы корня и приставки.</a:t>
            </a:r>
          </a:p>
          <a:p>
            <a:endParaRPr lang="ru-RU" dirty="0" smtClean="0"/>
          </a:p>
          <a:p>
            <a:r>
              <a:rPr lang="ru-RU" dirty="0" smtClean="0"/>
              <a:t>Осыпаются астры в садах,</a:t>
            </a:r>
          </a:p>
          <a:p>
            <a:r>
              <a:rPr lang="ru-RU" dirty="0" smtClean="0"/>
              <a:t>Стройный клен под окошком желтеет, </a:t>
            </a:r>
          </a:p>
          <a:p>
            <a:r>
              <a:rPr lang="ru-RU" dirty="0" smtClean="0"/>
              <a:t>И холодный туман на полях</a:t>
            </a:r>
          </a:p>
          <a:p>
            <a:r>
              <a:rPr lang="ru-RU" dirty="0" smtClean="0"/>
              <a:t>Целый день неподвижно белеет.</a:t>
            </a:r>
          </a:p>
          <a:p>
            <a:r>
              <a:rPr lang="ru-RU" dirty="0" smtClean="0"/>
              <a:t>Ближний лес затихает, и в нем</a:t>
            </a:r>
          </a:p>
          <a:p>
            <a:r>
              <a:rPr lang="ru-RU" dirty="0" smtClean="0"/>
              <a:t>Показались повсюду просветы,</a:t>
            </a:r>
          </a:p>
          <a:p>
            <a:r>
              <a:rPr lang="ru-RU" dirty="0" smtClean="0"/>
              <a:t>И красив он в уборе своем,</a:t>
            </a:r>
          </a:p>
          <a:p>
            <a:r>
              <a:rPr lang="ru-RU" dirty="0" smtClean="0"/>
              <a:t> Золотистой листвою одетый.</a:t>
            </a:r>
          </a:p>
          <a:p>
            <a:r>
              <a:rPr lang="ru-RU" dirty="0" smtClean="0"/>
              <a:t>                                              (И. Бунин)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презентации использованы материалы сайта </a:t>
            </a:r>
            <a:r>
              <a:rPr lang="en-US" b="1" dirty="0" smtClean="0">
                <a:hlinkClick r:id="rId3"/>
              </a:rPr>
              <a:t>pravoslov</a:t>
            </a:r>
            <a:r>
              <a:rPr lang="en-US" dirty="0" smtClean="0">
                <a:hlinkClick r:id="rId3"/>
              </a:rPr>
              <a:t>.org.ru</a:t>
            </a:r>
            <a:r>
              <a:rPr lang="en-US" dirty="0" smtClean="0"/>
              <a:t>›</a:t>
            </a:r>
            <a:r>
              <a:rPr lang="en-US" dirty="0" smtClean="0">
                <a:hlinkClick r:id="rId4"/>
              </a:rPr>
              <a:t>…</a:t>
            </a:r>
            <a:r>
              <a:rPr lang="en-US" b="1" dirty="0" err="1" smtClean="0">
                <a:hlinkClick r:id="rId4"/>
              </a:rPr>
              <a:t>russkogo</a:t>
            </a:r>
            <a:r>
              <a:rPr lang="en-US" dirty="0" err="1" smtClean="0">
                <a:hlinkClick r:id="rId4"/>
              </a:rPr>
              <a:t>-</a:t>
            </a:r>
            <a:r>
              <a:rPr lang="en-US" b="1" dirty="0" err="1" smtClean="0">
                <a:hlinkClick r:id="rId4"/>
              </a:rPr>
              <a:t>yazyka</a:t>
            </a:r>
            <a:r>
              <a:rPr lang="en-US" dirty="0" smtClean="0">
                <a:hlinkClick r:id="rId4"/>
              </a:rPr>
              <a:t>…</a:t>
            </a:r>
            <a:r>
              <a:rPr lang="en-US" b="1" dirty="0" err="1" smtClean="0">
                <a:hlinkClick r:id="rId4"/>
              </a:rPr>
              <a:t>russkogo</a:t>
            </a:r>
            <a:r>
              <a:rPr lang="en-US" dirty="0" err="1" smtClean="0">
                <a:hlinkClick r:id="rId4"/>
              </a:rPr>
              <a:t>-</a:t>
            </a:r>
            <a:r>
              <a:rPr lang="en-US" b="1" dirty="0" err="1" smtClean="0">
                <a:hlinkClick r:id="rId4"/>
              </a:rPr>
              <a:t>yazyka</a:t>
            </a:r>
            <a:r>
              <a:rPr lang="en-US" dirty="0" smtClean="0">
                <a:hlinkClick r:id="rId4"/>
              </a:rPr>
              <a:t>…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780928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Comic Sans MS" pitchFamily="66" charset="0"/>
              </a:rPr>
              <a:t>ХОББИ, ОГЛОХНУВ, БУХГАЛТЕР; </a:t>
            </a:r>
          </a:p>
          <a:p>
            <a:pPr marL="342900" indent="-342900"/>
            <a:r>
              <a:rPr lang="ru-RU" sz="28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ЛЕГКОВЕСНЫЙ, ХИРУРГИЯ, ХОККЕЙ; 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Comic Sans MS" pitchFamily="66" charset="0"/>
              </a:rPr>
              <a:t>СЛЕГКА, МЯГКО, НАХЛЫНУЛИ;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Comic Sans MS" pitchFamily="66" charset="0"/>
              </a:rPr>
              <a:t>ХРИПЛОВАТЫЙ, ПРОХЛАЖДАТЬСЯ, ХИТРОУМНЫЙ.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404664"/>
            <a:ext cx="7272808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Лингвистическая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разминка.</a:t>
            </a:r>
            <a:endParaRPr lang="ru-RU" sz="36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Определите, в каком ряду во всех словах есть звук </a:t>
            </a:r>
            <a:r>
              <a:rPr lang="ru-RU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[</a:t>
            </a:r>
            <a:r>
              <a:rPr lang="ru-RU" sz="3600" b="1" dirty="0" err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х</a:t>
            </a:r>
            <a:r>
              <a:rPr lang="ru-RU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]: </a:t>
            </a:r>
          </a:p>
        </p:txBody>
      </p:sp>
      <p:pic>
        <p:nvPicPr>
          <p:cNvPr id="6" name="Рисунок 5" descr="36_2_1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4653136"/>
            <a:ext cx="1649338" cy="1649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26876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Comic Sans MS" pitchFamily="66" charset="0"/>
              </a:rPr>
              <a:t>ХОББИ, ОГЛОХНУВ, БУХГАЛТЕР; </a:t>
            </a:r>
          </a:p>
          <a:p>
            <a:pPr marL="342900" indent="-342900" algn="ctr"/>
            <a:r>
              <a:rPr lang="ru-RU" sz="28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ЛЕГКОВЕСНЫЙ, ХИРУРГИЯ, ХОККЕЙ; </a:t>
            </a:r>
          </a:p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СЛЕ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[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Х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]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КА, МЯ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[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Х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]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КО, НА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[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Х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]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ЛЫНУЛИ;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Comic Sans MS" pitchFamily="66" charset="0"/>
              </a:rPr>
              <a:t>ХРИПЛОВАТЫЙ, ПРОХЛАЖДАТЬСЯ, ХИТРОУМНЫЙ.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6" name="Рисунок 5" descr="36_2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4797152"/>
            <a:ext cx="1600179" cy="144016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23528" y="60212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hlinkClick r:id="rId4"/>
              </a:rPr>
              <a:t>pravoslov</a:t>
            </a:r>
            <a:r>
              <a:rPr lang="en-US" dirty="0" smtClean="0">
                <a:hlinkClick r:id="rId4"/>
              </a:rPr>
              <a:t>.org.ru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Проверим домашнюю работу!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«Кто быстрее?»</a:t>
            </a:r>
          </a:p>
          <a:p>
            <a:r>
              <a:rPr lang="ru-RU" sz="4000" b="1" dirty="0" smtClean="0"/>
              <a:t>Задание: найти 5 слов с проверяемой безударной гласной в корне и 5 слов с непроверяемой безударной гласной в корне. Кто быстрее найдет, тот и победит в соревновании.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приставках пишется: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13995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всегда о:</a:t>
            </a:r>
          </a:p>
          <a:p>
            <a:pPr>
              <a:buNone/>
            </a:pPr>
            <a:r>
              <a:rPr lang="ru-RU" sz="3200" b="1" dirty="0" smtClean="0"/>
              <a:t>    о-                    до-            </a:t>
            </a:r>
          </a:p>
          <a:p>
            <a:pPr>
              <a:buNone/>
            </a:pPr>
            <a:r>
              <a:rPr lang="ru-RU" sz="3200" b="1" dirty="0" smtClean="0"/>
              <a:t>   об- (обо-)      по-</a:t>
            </a:r>
          </a:p>
          <a:p>
            <a:pPr>
              <a:buNone/>
            </a:pPr>
            <a:r>
              <a:rPr lang="ru-RU" sz="3200" b="1" dirty="0" smtClean="0"/>
              <a:t>   от- (ото-)       под- </a:t>
            </a:r>
          </a:p>
          <a:p>
            <a:pPr>
              <a:buNone/>
            </a:pPr>
            <a:r>
              <a:rPr lang="ru-RU" sz="3200" b="1" dirty="0" smtClean="0"/>
              <a:t>                         (подо-)</a:t>
            </a:r>
          </a:p>
          <a:p>
            <a:pPr>
              <a:buNone/>
            </a:pPr>
            <a:r>
              <a:rPr lang="ru-RU" sz="3200" b="1" dirty="0" smtClean="0"/>
              <a:t>                          про-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067944" y="1600200"/>
            <a:ext cx="5076056" cy="4525963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всегда а:          всегда е:</a:t>
            </a:r>
          </a:p>
          <a:p>
            <a:pPr>
              <a:buNone/>
            </a:pPr>
            <a:r>
              <a:rPr lang="ru-RU" sz="3200" b="1" dirty="0" smtClean="0"/>
              <a:t>  за-                       пере-</a:t>
            </a:r>
          </a:p>
          <a:p>
            <a:pPr>
              <a:buNone/>
            </a:pPr>
            <a:r>
              <a:rPr lang="ru-RU" sz="3200" b="1" dirty="0" smtClean="0"/>
              <a:t>  на-                       пред- </a:t>
            </a:r>
          </a:p>
          <a:p>
            <a:pPr>
              <a:buNone/>
            </a:pPr>
            <a:r>
              <a:rPr lang="ru-RU" sz="3200" b="1" dirty="0" smtClean="0"/>
              <a:t>  над-                   (предо-)</a:t>
            </a:r>
          </a:p>
          <a:p>
            <a:pPr>
              <a:buNone/>
            </a:pPr>
            <a:r>
              <a:rPr lang="ru-RU" sz="3200" b="1" dirty="0" smtClean="0"/>
              <a:t> (надо-)               бес- (без-)</a:t>
            </a:r>
            <a:endParaRPr lang="ru-RU" sz="32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519772" y="3825044"/>
            <a:ext cx="29523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896036" y="3825044"/>
            <a:ext cx="29523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251520" y="332656"/>
            <a:ext cx="8229600" cy="1728192"/>
          </a:xfrm>
          <a:prstGeom prst="rect">
            <a:avLst/>
          </a:prstGeom>
          <a:solidFill>
            <a:schemeClr val="bg2"/>
          </a:solidFill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Образуйте новые слова от глагола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ставить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 помощью приставок, перечисленных в опорной записи. С какой из них нового слова образовать нельзя?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упражнение 35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1800200"/>
          </a:xfrm>
          <a:solidFill>
            <a:schemeClr val="bg2"/>
          </a:solidFill>
          <a:ln>
            <a:solidFill>
              <a:srgbClr val="FFC000"/>
            </a:solidFill>
          </a:ln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Орфограмма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«Безударные гласные в приставках»: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u="sng" dirty="0" err="1" smtClean="0">
                <a:solidFill>
                  <a:srgbClr val="002060"/>
                </a:solidFill>
              </a:rPr>
              <a:t>о</a:t>
            </a:r>
            <a:r>
              <a:rPr lang="ru-RU" b="1" dirty="0" err="1" smtClean="0">
                <a:solidFill>
                  <a:srgbClr val="002060"/>
                </a:solidFill>
              </a:rPr>
              <a:t>твози´ть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707904" y="1556792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995936" y="1628800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1520" y="2852936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Рассмотрите, как обозначается орфограмма «безударные гласные в приставках».</a:t>
            </a:r>
          </a:p>
          <a:p>
            <a:r>
              <a:rPr lang="ru-RU" sz="3600" dirty="0" smtClean="0"/>
              <a:t>Образуйте от существительных   </a:t>
            </a:r>
            <a:r>
              <a:rPr lang="ru-RU" sz="3600" i="1" dirty="0" smtClean="0"/>
              <a:t>надпись, опись, подпись</a:t>
            </a:r>
            <a:r>
              <a:rPr lang="ru-RU" sz="3600" dirty="0" smtClean="0"/>
              <a:t>   глаголы. Запишите их. </a:t>
            </a:r>
          </a:p>
          <a:p>
            <a:r>
              <a:rPr lang="ru-RU" sz="3600" dirty="0" smtClean="0"/>
              <a:t>Обозначьте орфограмму в приставке.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32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img0.liveinternet.ru/images/attach/c/0/63/136/63136665_5f8350820dd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564904"/>
            <a:ext cx="5048250" cy="3343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Сравните пары слов. В чем их сходство и различие?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Догнать – доверху, поискать – поиск, проработать – пропуск, заговорить – заговор, бездельник – бездна.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            </a:t>
            </a:r>
            <a:r>
              <a:rPr lang="ru-RU" i="1" dirty="0" smtClean="0"/>
              <a:t>Можно ли безударную гласную в   приставке проверить словом, </a:t>
            </a:r>
          </a:p>
          <a:p>
            <a:pPr algn="r">
              <a:buNone/>
            </a:pPr>
            <a:r>
              <a:rPr lang="ru-RU" i="1" dirty="0" smtClean="0"/>
              <a:t>в котором гласная в той же</a:t>
            </a:r>
          </a:p>
          <a:p>
            <a:pPr algn="r">
              <a:buNone/>
            </a:pPr>
            <a:r>
              <a:rPr lang="ru-RU" i="1" dirty="0" smtClean="0"/>
              <a:t> приставке стоит под ударением?</a:t>
            </a:r>
            <a:endParaRPr lang="ru-RU" i="1" dirty="0"/>
          </a:p>
        </p:txBody>
      </p:sp>
      <p:pic>
        <p:nvPicPr>
          <p:cNvPr id="1026" name="Picture 2" descr="http://botmaster.ru.botinok.co.il/sites/default/files/images/07a4673947eb703872223bed73896eda_5_12.h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717032"/>
            <a:ext cx="1922537" cy="20507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данных слов образуйте однокоренные слова с приставками </a:t>
            </a:r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об-, под-, от-.</a:t>
            </a:r>
          </a:p>
          <a:p>
            <a:endParaRPr lang="ru-RU" dirty="0" smtClean="0"/>
          </a:p>
          <a:p>
            <a:r>
              <a:rPr lang="ru-RU" sz="4400" dirty="0" smtClean="0">
                <a:solidFill>
                  <a:srgbClr val="002060"/>
                </a:solidFill>
              </a:rPr>
              <a:t>Ясный, единый, ехать, езда.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497</Words>
  <Application>Microsoft Office PowerPoint</Application>
  <PresentationFormat>Экран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Правописание безударных гласных  в приставках </vt:lpstr>
      <vt:lpstr>Слайд 2</vt:lpstr>
      <vt:lpstr>Слайд 3</vt:lpstr>
      <vt:lpstr>Проверим домашнюю работу!</vt:lpstr>
      <vt:lpstr>В приставках пишется:</vt:lpstr>
      <vt:lpstr>упражнение 35</vt:lpstr>
      <vt:lpstr>Упражнение 32</vt:lpstr>
      <vt:lpstr>Сравните пары слов. В чем их сходство и различие?</vt:lpstr>
      <vt:lpstr>Слайд 9</vt:lpstr>
      <vt:lpstr> Правописание гласных и, а, у  после шипящих </vt:lpstr>
      <vt:lpstr>Объясните обозначение орфограммы. Что в слове выделяется?</vt:lpstr>
      <vt:lpstr>Выполнение упражнений  №38, 39.</vt:lpstr>
      <vt:lpstr>Словарно-орфографическая работа.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Natka.vl</dc:creator>
  <cp:lastModifiedBy>Павлова</cp:lastModifiedBy>
  <cp:revision>28</cp:revision>
  <dcterms:modified xsi:type="dcterms:W3CDTF">2013-09-17T11:39:44Z</dcterms:modified>
</cp:coreProperties>
</file>