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3" r:id="rId5"/>
    <p:sldId id="262" r:id="rId6"/>
    <p:sldId id="261" r:id="rId7"/>
    <p:sldId id="264" r:id="rId8"/>
    <p:sldId id="260" r:id="rId9"/>
    <p:sldId id="259" r:id="rId10"/>
    <p:sldId id="258" r:id="rId11"/>
    <p:sldId id="265" r:id="rId12"/>
    <p:sldId id="267" r:id="rId13"/>
    <p:sldId id="268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842-7BAB-4A56-843F-AEED362E661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9D9F-DE38-4A04-B08C-5068254C5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klub-drug.ru/wp-content/uploads/2011/04/39.gif" TargetMode="External"/><Relationship Id="rId4" Type="http://schemas.openxmlformats.org/officeDocument/2006/relationships/hyperlink" Target="http://smayls.ru/data/smiles/animashki-koshki-4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163790" cy="3096344"/>
          </a:xfrm>
          <a:effectLst>
            <a:outerShdw blurRad="76200" dist="76200" dir="2700000" algn="tl" rotWithShape="0">
              <a:prstClr val="black">
                <a:alpha val="76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7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Синтаксис. Пунктуация</a:t>
            </a:r>
            <a:endParaRPr lang="ru-RU" sz="7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857760"/>
            <a:ext cx="7572428" cy="857256"/>
          </a:xfrm>
        </p:spPr>
        <p:txBody>
          <a:bodyPr>
            <a:normAutofit fontScale="92500"/>
          </a:bodyPr>
          <a:lstStyle/>
          <a:p>
            <a:r>
              <a:rPr lang="ru-RU" sz="4400" b="1" dirty="0" smtClean="0">
                <a:ln w="25400">
                  <a:solidFill>
                    <a:srgbClr val="FFC000"/>
                  </a:solidFill>
                </a:ln>
                <a:solidFill>
                  <a:schemeClr val="tx1"/>
                </a:solidFill>
              </a:rPr>
              <a:t>Урок русского языка в 5 классе</a:t>
            </a:r>
            <a:endParaRPr lang="ru-RU" sz="4400" b="1" dirty="0">
              <a:ln w="25400">
                <a:solidFill>
                  <a:srgbClr val="FFC000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с ролью знаков препинания чтение теоретического материала на стр. 59 (знаки разделительные и выделительные).</a:t>
            </a:r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• Упражнение. 123. Какие знаки препинания вы использовали в тексте упражнения?</a:t>
            </a:r>
          </a:p>
          <a:p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задание.</a:t>
            </a:r>
            <a:endParaRPr lang="ru-RU" dirty="0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Теоретический материал § 24 и 25. Упр. 127 (по заданию учебника).</a:t>
            </a:r>
          </a:p>
          <a:p>
            <a:r>
              <a:rPr lang="ru-RU" dirty="0" err="1" smtClean="0"/>
              <a:t>Влодавская</a:t>
            </a:r>
            <a:r>
              <a:rPr lang="ru-RU" dirty="0" smtClean="0"/>
              <a:t> Е.А. Комплексный анализ текста. Рабочая тетрадь по русскому языку. 5 класс (2013): Тест 4, с.8</a:t>
            </a:r>
          </a:p>
          <a:p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Использованныве</a:t>
            </a:r>
            <a:r>
              <a:rPr lang="ru-RU" dirty="0" smtClean="0"/>
              <a:t> ресурсы:</a:t>
            </a:r>
            <a:endParaRPr lang="ru-RU" dirty="0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00141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Влодавская</a:t>
            </a:r>
            <a:r>
              <a:rPr lang="ru-RU" b="1" dirty="0" smtClean="0"/>
              <a:t> Е. А.</a:t>
            </a:r>
            <a:r>
              <a:rPr lang="ru-RU" dirty="0" smtClean="0"/>
              <a:t> Поурочные разработки по русскому языку: 5 класс: к учебнику Т. А. </a:t>
            </a:r>
            <a:r>
              <a:rPr lang="ru-RU" dirty="0" err="1" smtClean="0"/>
              <a:t>Ладыженской</a:t>
            </a:r>
            <a:r>
              <a:rPr lang="ru-RU" dirty="0" smtClean="0"/>
              <a:t> и др. «Русский язык. 5 класс» / Е. А. </a:t>
            </a:r>
            <a:r>
              <a:rPr lang="ru-RU" dirty="0" err="1" smtClean="0"/>
              <a:t>Влодавская</a:t>
            </a:r>
            <a:r>
              <a:rPr lang="ru-RU" dirty="0" smtClean="0"/>
              <a:t>. 2-е изд., стереотип. — М.: Издательство «Экзамен», 2007. 380, [4] с. — (Серия «Учебно-методический комплект»).</a:t>
            </a:r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officeimg.vo.msecnd.net/ru-ru/templates/TT030006921.png?ts=0</a:t>
            </a:r>
            <a:r>
              <a:rPr lang="ru-RU" dirty="0" smtClean="0">
                <a:hlinkClick r:id="rId4"/>
              </a:rPr>
              <a:t>,</a:t>
            </a:r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officeimg.vo.msecnd.net/ru-ru/templates/TR030006921.png?ts=0</a:t>
            </a:r>
            <a:r>
              <a:rPr lang="ru-RU" dirty="0" smtClean="0">
                <a:hlinkClick r:id="rId4"/>
              </a:rPr>
              <a:t> 1, 2 слайд</a:t>
            </a:r>
            <a:endParaRPr lang="ru-RU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http://smayls.ru/data/smiles/animashki-koshki-4.gif</a:t>
            </a:r>
            <a:r>
              <a:rPr lang="ru-RU" dirty="0" smtClean="0"/>
              <a:t> -кот</a:t>
            </a:r>
          </a:p>
          <a:p>
            <a:r>
              <a:rPr lang="en-US" dirty="0" smtClean="0">
                <a:hlinkClick r:id="rId5"/>
              </a:rPr>
              <a:t>http://klub-drug.ru/wp-content/uploads/2011/04/39.gif</a:t>
            </a:r>
            <a:r>
              <a:rPr lang="ru-RU" dirty="0" smtClean="0"/>
              <a:t> - книжка</a:t>
            </a:r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r>
              <a:rPr lang="ru-RU" dirty="0" smtClean="0"/>
              <a:t>Прочитайте слова:</a:t>
            </a:r>
          </a:p>
          <a:p>
            <a:r>
              <a:rPr lang="ru-RU" dirty="0" smtClean="0"/>
              <a:t> </a:t>
            </a:r>
            <a:r>
              <a:rPr lang="ru-RU" sz="4000" b="1" i="1" dirty="0" smtClean="0"/>
              <a:t>старая, красться, мокрый, лиса, дождь, тропинка, в, по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Что нужно сделать, чтобы из этих слов составить предложение?</a:t>
            </a:r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0" y="4581128"/>
            <a:ext cx="8964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Изменить их форму, поменять местами, т. е. установить смысловые и грамматические связи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Запомните!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Изучая синтаксис, ты узнаешь, как устанавливать смысловые и грамматические связи между словами, то есть по каким правилам соединяются слова в словосочетания и предложения. Знаки препинания (, . — ; : ! ? и др.) помогают правильно понять смысл написанного. Правила употребления знаков препинания изучает пунктуация.</a:t>
            </a:r>
          </a:p>
          <a:p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Запомните!</a:t>
            </a:r>
            <a:endParaRPr lang="ru-RU" dirty="0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общения совершенно недостаточно владеть большим запасом слов родного языка. Нужно уметь их правильно соединять, связывать между собой, чтобы точно выражать свои мысли и чувства.</a:t>
            </a:r>
          </a:p>
          <a:p>
            <a:r>
              <a:rPr lang="ru-RU" dirty="0" smtClean="0"/>
              <a:t>Чтобы правильно говорить и писать, чтобы лучше понимать речь окружающих, нужно знать правила построения словосочетания, предложений и текста, т. е. основных единиц синтаксиса.</a:t>
            </a:r>
          </a:p>
          <a:p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3. Работа с учебником.</a:t>
            </a:r>
            <a:r>
              <a:rPr lang="ru-RU" dirty="0" smtClean="0"/>
              <a:t> Чтение теоретического материала на стр. 56 и 57. Запись в грамматическую тетрадь:</a:t>
            </a:r>
          </a:p>
          <a:p>
            <a:r>
              <a:rPr lang="ru-RU" i="1" dirty="0" smtClean="0"/>
              <a:t>Синтаксис: </a:t>
            </a:r>
            <a:endParaRPr lang="ru-RU" dirty="0" smtClean="0"/>
          </a:p>
          <a:p>
            <a:r>
              <a:rPr lang="ru-RU" b="1" i="1" dirty="0" smtClean="0"/>
              <a:t>1.С</a:t>
            </a:r>
            <a:r>
              <a:rPr lang="ru-RU" dirty="0" smtClean="0"/>
              <a:t>лова.</a:t>
            </a:r>
          </a:p>
          <a:p>
            <a:r>
              <a:rPr lang="ru-RU" b="1" dirty="0" smtClean="0"/>
              <a:t>2. С</a:t>
            </a:r>
            <a:r>
              <a:rPr lang="ru-RU" dirty="0" smtClean="0"/>
              <a:t>ловосочетание</a:t>
            </a:r>
          </a:p>
          <a:p>
            <a:r>
              <a:rPr lang="ru-RU" b="1" dirty="0" smtClean="0"/>
              <a:t>3. П</a:t>
            </a:r>
            <a:r>
              <a:rPr lang="ru-RU" dirty="0" smtClean="0"/>
              <a:t>редложение.</a:t>
            </a:r>
          </a:p>
          <a:p>
            <a:r>
              <a:rPr lang="ru-RU" b="1" dirty="0" smtClean="0"/>
              <a:t>4. Т</a:t>
            </a:r>
            <a:r>
              <a:rPr lang="ru-RU" dirty="0" smtClean="0"/>
              <a:t>екс.)</a:t>
            </a:r>
          </a:p>
          <a:p>
            <a:r>
              <a:rPr lang="ru-RU" b="1" dirty="0" smtClean="0"/>
              <a:t>«: ! ;</a:t>
            </a:r>
            <a:r>
              <a:rPr lang="ru-RU" dirty="0" smtClean="0"/>
              <a:t> — пунктуация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4. Тренировочные упражнения.</a:t>
            </a:r>
            <a:endParaRPr lang="ru-RU" dirty="0" smtClean="0"/>
          </a:p>
          <a:p>
            <a:r>
              <a:rPr lang="ru-RU" dirty="0" smtClean="0"/>
              <a:t>• Упр.119.</a:t>
            </a:r>
          </a:p>
          <a:p>
            <a:r>
              <a:rPr lang="ru-RU" dirty="0" smtClean="0"/>
              <a:t>• Упр. 120. Выразительное чтение стихотворения С. Есенина. Анализ первого предложения (</a:t>
            </a:r>
            <a:r>
              <a:rPr lang="ru-RU" i="1" dirty="0" smtClean="0"/>
              <a:t>зима поет, аукает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Запомните!</a:t>
            </a:r>
            <a:endParaRPr lang="ru-RU" dirty="0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i="1" dirty="0" smtClean="0"/>
              <a:t>        </a:t>
            </a:r>
            <a:r>
              <a:rPr lang="ru-RU" b="1" i="1" dirty="0" smtClean="0"/>
              <a:t>Особенностью поэтической речи является использование сочетаний слов, в обычной речи не сочетающихся</a:t>
            </a:r>
            <a:endParaRPr lang="ru-RU" b="1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32656"/>
            <a:ext cx="10044608" cy="136815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Определите основную мысль стихотворения. </a:t>
            </a:r>
            <a:br>
              <a:rPr lang="ru-RU" sz="3200" b="1" dirty="0" smtClean="0"/>
            </a:br>
            <a:r>
              <a:rPr lang="ru-RU" sz="3200" b="1" dirty="0" smtClean="0"/>
              <a:t>В каком предложении она сформулирована?</a:t>
            </a:r>
            <a:br>
              <a:rPr lang="ru-RU" sz="3200" b="1" dirty="0" smtClean="0"/>
            </a:br>
            <a:r>
              <a:rPr lang="ru-RU" sz="3200" b="1" dirty="0" err="1" smtClean="0"/>
              <a:t>Рассавьте</a:t>
            </a:r>
            <a:r>
              <a:rPr lang="ru-RU" sz="3200" b="1" dirty="0" smtClean="0"/>
              <a:t> знаки препинания.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939022" y="5679469"/>
            <a:ext cx="1034074" cy="961762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Очень-очень странный вид:</a:t>
            </a:r>
            <a:endParaRPr lang="ru-RU" b="1" dirty="0" smtClean="0"/>
          </a:p>
          <a:p>
            <a:r>
              <a:rPr lang="ru-RU" b="1" i="1" dirty="0" smtClean="0"/>
              <a:t>Речка за окном горит</a:t>
            </a:r>
            <a:endParaRPr lang="ru-RU" b="1" dirty="0" smtClean="0"/>
          </a:p>
          <a:p>
            <a:r>
              <a:rPr lang="ru-RU" b="1" i="1" dirty="0" smtClean="0"/>
              <a:t>Чей-то дом хвостом виляет</a:t>
            </a:r>
            <a:endParaRPr lang="ru-RU" b="1" dirty="0" smtClean="0"/>
          </a:p>
          <a:p>
            <a:r>
              <a:rPr lang="ru-RU" b="1" i="1" dirty="0" smtClean="0"/>
              <a:t>Песик из ружья стреляет</a:t>
            </a:r>
            <a:endParaRPr lang="ru-RU" b="1" dirty="0" smtClean="0"/>
          </a:p>
          <a:p>
            <a:r>
              <a:rPr lang="ru-RU" b="1" i="1" dirty="0" smtClean="0"/>
              <a:t>Мальчик чуть не слопал мышку </a:t>
            </a:r>
            <a:endParaRPr lang="ru-RU" b="1" dirty="0" smtClean="0"/>
          </a:p>
          <a:p>
            <a:r>
              <a:rPr lang="ru-RU" b="1" i="1" dirty="0" smtClean="0"/>
              <a:t>Кот в очках читает книжку </a:t>
            </a:r>
            <a:endParaRPr lang="ru-RU" b="1" dirty="0" smtClean="0"/>
          </a:p>
          <a:p>
            <a:r>
              <a:rPr lang="ru-RU" b="1" i="1" dirty="0" smtClean="0"/>
              <a:t>Старый дед влетел в окно </a:t>
            </a:r>
            <a:endParaRPr lang="ru-RU" b="1" dirty="0" smtClean="0"/>
          </a:p>
          <a:p>
            <a:r>
              <a:rPr lang="ru-RU" b="1" i="1" dirty="0" smtClean="0"/>
              <a:t>Воробей схватил зерно </a:t>
            </a:r>
            <a:endParaRPr lang="ru-RU" dirty="0" smtClean="0"/>
          </a:p>
          <a:p>
            <a:r>
              <a:rPr lang="ru-RU" b="1" i="1" dirty="0" smtClean="0"/>
              <a:t>Да как крикнет, улетая:</a:t>
            </a:r>
            <a:endParaRPr lang="ru-RU" b="1" dirty="0" smtClean="0"/>
          </a:p>
          <a:p>
            <a:r>
              <a:rPr lang="ru-RU" b="1" i="1" dirty="0" smtClean="0"/>
              <a:t>— Вот что значит запятая!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Анимашки с кошками, анимационные картинки кошек | Smayls.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484784"/>
            <a:ext cx="1590675" cy="1905000"/>
          </a:xfrm>
          <a:prstGeom prst="rect">
            <a:avLst/>
          </a:prstGeom>
          <a:noFill/>
        </p:spPr>
      </p:pic>
      <p:pic>
        <p:nvPicPr>
          <p:cNvPr id="6148" name="Picture 4" descr="http://klub-drug.ru/wp-content/uploads/2011/04/3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39207">
            <a:off x="6560077" y="3057002"/>
            <a:ext cx="1622881" cy="1405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- Что необычного в этом стихотворении?</a:t>
            </a:r>
          </a:p>
          <a:p>
            <a:pPr>
              <a:buNone/>
            </a:pPr>
            <a:r>
              <a:rPr lang="ru-RU" dirty="0" smtClean="0"/>
              <a:t> -  Чем объяснить его смысловую нелепость -  Что нужно изменить, чтобы избежать этой двусмыслицы?</a:t>
            </a:r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692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8C7FB5-1629-403C-B341-25D7CF8B78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TS030006921</Template>
  <TotalTime>32</TotalTime>
  <Words>466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TS030006921</vt:lpstr>
      <vt:lpstr>Синтаксис. Пунктуация</vt:lpstr>
      <vt:lpstr>Слайд 2</vt:lpstr>
      <vt:lpstr>Запомните!</vt:lpstr>
      <vt:lpstr>Запомните!</vt:lpstr>
      <vt:lpstr>Слайд 5</vt:lpstr>
      <vt:lpstr>Слайд 6</vt:lpstr>
      <vt:lpstr>Запомните!</vt:lpstr>
      <vt:lpstr>Определите основную мысль стихотворения.  В каком предложении она сформулирована? Рассавьте знаки препинания. </vt:lpstr>
      <vt:lpstr>Слайд 9</vt:lpstr>
      <vt:lpstr>Слайд 10</vt:lpstr>
      <vt:lpstr>Слайд 11</vt:lpstr>
      <vt:lpstr>Домашнее задание.</vt:lpstr>
      <vt:lpstr>Использованныве ресурсы: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Синтаксис. Пунктуация</dc:title>
  <dc:creator>User</dc:creator>
  <cp:lastModifiedBy>User</cp:lastModifiedBy>
  <cp:revision>5</cp:revision>
  <dcterms:created xsi:type="dcterms:W3CDTF">2013-09-29T17:51:57Z</dcterms:created>
  <dcterms:modified xsi:type="dcterms:W3CDTF">2013-09-29T18:27:40Z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TC300069219990</vt:lpwstr>
  </property>
</Properties>
</file>