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9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1" autoAdjust="0"/>
    <p:restoredTop sz="94698" autoAdjust="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04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19AF1-CCBD-4983-A551-20C8094C9772}" type="datetimeFigureOut">
              <a:rPr lang="ru-RU" smtClean="0"/>
              <a:pPr/>
              <a:t>25.04.2012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CC898-F11F-45F9-A39A-857C6A2EDA3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19AF1-CCBD-4983-A551-20C8094C9772}" type="datetimeFigureOut">
              <a:rPr lang="ru-RU" smtClean="0"/>
              <a:pPr/>
              <a:t>25.04.2012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CC898-F11F-45F9-A39A-857C6A2EDA3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19AF1-CCBD-4983-A551-20C8094C9772}" type="datetimeFigureOut">
              <a:rPr lang="ru-RU" smtClean="0"/>
              <a:pPr/>
              <a:t>25.04.2012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CC898-F11F-45F9-A39A-857C6A2EDA3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19AF1-CCBD-4983-A551-20C8094C9772}" type="datetimeFigureOut">
              <a:rPr lang="ru-RU" smtClean="0"/>
              <a:pPr/>
              <a:t>25.04.2012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CC898-F11F-45F9-A39A-857C6A2EDA3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19AF1-CCBD-4983-A551-20C8094C9772}" type="datetimeFigureOut">
              <a:rPr lang="ru-RU" smtClean="0"/>
              <a:pPr/>
              <a:t>25.04.2012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CC898-F11F-45F9-A39A-857C6A2EDA3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19AF1-CCBD-4983-A551-20C8094C9772}" type="datetimeFigureOut">
              <a:rPr lang="ru-RU" smtClean="0"/>
              <a:pPr/>
              <a:t>25.04.2012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CC898-F11F-45F9-A39A-857C6A2EDA3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19AF1-CCBD-4983-A551-20C8094C9772}" type="datetimeFigureOut">
              <a:rPr lang="ru-RU" smtClean="0"/>
              <a:pPr/>
              <a:t>25.04.2012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CC898-F11F-45F9-A39A-857C6A2EDA3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19AF1-CCBD-4983-A551-20C8094C9772}" type="datetimeFigureOut">
              <a:rPr lang="ru-RU" smtClean="0"/>
              <a:pPr/>
              <a:t>25.04.2012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CC898-F11F-45F9-A39A-857C6A2EDA3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19AF1-CCBD-4983-A551-20C8094C9772}" type="datetimeFigureOut">
              <a:rPr lang="ru-RU" smtClean="0"/>
              <a:pPr/>
              <a:t>25.04.2012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CC898-F11F-45F9-A39A-857C6A2EDA3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19AF1-CCBD-4983-A551-20C8094C9772}" type="datetimeFigureOut">
              <a:rPr lang="ru-RU" smtClean="0"/>
              <a:pPr/>
              <a:t>25.04.2012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CC898-F11F-45F9-A39A-857C6A2EDA3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19AF1-CCBD-4983-A551-20C8094C9772}" type="datetimeFigureOut">
              <a:rPr lang="ru-RU" smtClean="0"/>
              <a:pPr/>
              <a:t>25.04.2012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CC898-F11F-45F9-A39A-857C6A2EDA3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19AF1-CCBD-4983-A551-20C8094C9772}" type="datetimeFigureOut">
              <a:rPr lang="ru-RU" smtClean="0"/>
              <a:pPr/>
              <a:t>25.04.2012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DCC898-F11F-45F9-A39A-857C6A2EDA3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429684" cy="2071702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FFFF00"/>
                </a:solidFill>
              </a:rPr>
              <a:t>Звёздный час</a:t>
            </a:r>
            <a:r>
              <a:rPr lang="ru-RU" dirty="0" smtClean="0">
                <a:solidFill>
                  <a:srgbClr val="FFFF00"/>
                </a:solidFill>
              </a:rPr>
              <a:t/>
            </a:r>
            <a:br>
              <a:rPr lang="ru-RU" dirty="0" smtClean="0">
                <a:solidFill>
                  <a:srgbClr val="FFFF00"/>
                </a:solidFill>
              </a:rPr>
            </a:br>
            <a:r>
              <a:rPr lang="ru-RU" dirty="0" smtClean="0">
                <a:solidFill>
                  <a:srgbClr val="FFFF00"/>
                </a:solidFill>
              </a:rPr>
              <a:t>(внеклассное мероприятие по  русскому языку для учащихся 6кл.)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3000373"/>
            <a:ext cx="8215370" cy="3286148"/>
          </a:xfrm>
        </p:spPr>
        <p:txBody>
          <a:bodyPr/>
          <a:lstStyle/>
          <a:p>
            <a:r>
              <a:rPr lang="ru-RU" u="sng" dirty="0" smtClean="0">
                <a:solidFill>
                  <a:srgbClr val="FFFF00"/>
                </a:solidFill>
              </a:rPr>
              <a:t>Цели:</a:t>
            </a:r>
          </a:p>
          <a:p>
            <a:r>
              <a:rPr lang="ru-RU" sz="1800" dirty="0" smtClean="0">
                <a:solidFill>
                  <a:srgbClr val="FFFF00"/>
                </a:solidFill>
              </a:rPr>
              <a:t>Обобщение и систематизация знаний , умений и навыков учащихся в игровой форме.</a:t>
            </a:r>
          </a:p>
          <a:p>
            <a:r>
              <a:rPr lang="ru-RU" sz="1800" dirty="0" smtClean="0">
                <a:solidFill>
                  <a:srgbClr val="FFFF00"/>
                </a:solidFill>
              </a:rPr>
              <a:t>Развитие познавательных способностей (внимания, мышления , памяти) .</a:t>
            </a:r>
          </a:p>
          <a:p>
            <a:r>
              <a:rPr lang="ru-RU" sz="1800" dirty="0" smtClean="0">
                <a:solidFill>
                  <a:srgbClr val="FFFF00"/>
                </a:solidFill>
              </a:rPr>
              <a:t>Активизация интереса  школьников к учебному предмету, воспитание уважения к родному языку,  к его богатству.</a:t>
            </a:r>
          </a:p>
          <a:p>
            <a:r>
              <a:rPr lang="ru-RU" sz="1800" dirty="0" smtClean="0">
                <a:solidFill>
                  <a:srgbClr val="FFFF00"/>
                </a:solidFill>
              </a:rPr>
              <a:t>Развитие творческих  способностей учащихся.</a:t>
            </a:r>
            <a:endParaRPr lang="ru-RU" sz="1800" dirty="0">
              <a:solidFill>
                <a:srgbClr val="FFFF00"/>
              </a:solidFill>
            </a:endParaRPr>
          </a:p>
        </p:txBody>
      </p:sp>
      <p:sp>
        <p:nvSpPr>
          <p:cNvPr id="4" name="5-конечная звезда 3"/>
          <p:cNvSpPr/>
          <p:nvPr/>
        </p:nvSpPr>
        <p:spPr>
          <a:xfrm>
            <a:off x="428596" y="285728"/>
            <a:ext cx="1071570" cy="1143008"/>
          </a:xfrm>
          <a:prstGeom prst="star5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5-конечная звезда 4"/>
          <p:cNvSpPr/>
          <p:nvPr/>
        </p:nvSpPr>
        <p:spPr>
          <a:xfrm>
            <a:off x="8072462" y="5929330"/>
            <a:ext cx="500066" cy="357190"/>
          </a:xfrm>
          <a:prstGeom prst="star5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5-конечная звезда 5"/>
          <p:cNvSpPr/>
          <p:nvPr/>
        </p:nvSpPr>
        <p:spPr>
          <a:xfrm>
            <a:off x="428596" y="5572140"/>
            <a:ext cx="285752" cy="285752"/>
          </a:xfrm>
          <a:prstGeom prst="star5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5-конечная звезда 6"/>
          <p:cNvSpPr/>
          <p:nvPr/>
        </p:nvSpPr>
        <p:spPr>
          <a:xfrm>
            <a:off x="8143900" y="500042"/>
            <a:ext cx="571504" cy="500066"/>
          </a:xfrm>
          <a:prstGeom prst="star5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5-конечная звезда 7"/>
          <p:cNvSpPr/>
          <p:nvPr/>
        </p:nvSpPr>
        <p:spPr>
          <a:xfrm>
            <a:off x="3143240" y="2571744"/>
            <a:ext cx="571504" cy="428628"/>
          </a:xfrm>
          <a:prstGeom prst="star5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5-конечная звезда 8"/>
          <p:cNvSpPr/>
          <p:nvPr/>
        </p:nvSpPr>
        <p:spPr>
          <a:xfrm>
            <a:off x="3357554" y="5929330"/>
            <a:ext cx="1071570" cy="785818"/>
          </a:xfrm>
          <a:prstGeom prst="star5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3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6 ТУР 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60007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Укажите, что является  словосочетанием.</a:t>
            </a:r>
          </a:p>
          <a:p>
            <a:pPr marL="514350" indent="-51435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Подарок ему                       4. Воздушные облака</a:t>
            </a:r>
          </a:p>
          <a:p>
            <a:pPr marL="514350" indent="-51435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Передать просьбу             5. Пришла весна  </a:t>
            </a:r>
          </a:p>
          <a:p>
            <a:pPr marL="514350" indent="-51435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Путь домой                         6. Говорить негромко</a:t>
            </a:r>
          </a:p>
          <a:p>
            <a:pPr marL="514350" indent="-514350"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В каком предложении нет ошибок ?</a:t>
            </a:r>
          </a:p>
          <a:p>
            <a:pPr marL="514350" indent="-51435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На складе осталось двое пар сапог </a:t>
            </a:r>
          </a:p>
          <a:p>
            <a:pPr marL="514350" indent="-51435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У магазина томились трое помятых личностей</a:t>
            </a:r>
          </a:p>
          <a:p>
            <a:pPr marL="514350" indent="-51435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В спектакле занято четверо актрис </a:t>
            </a:r>
          </a:p>
          <a:p>
            <a:pPr marL="514350" indent="-51435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В семье было пятеро детей</a:t>
            </a:r>
          </a:p>
          <a:p>
            <a:pPr marL="514350" indent="-51435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По обоим сторонам дороги зеленеют деревья</a:t>
            </a:r>
          </a:p>
          <a:p>
            <a:pPr marL="514350" indent="-514350"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Укажите предложения, в которых имена прилагательные выступают в роли  существительных?</a:t>
            </a:r>
          </a:p>
          <a:p>
            <a:pPr marL="514350" indent="-51435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Мороженое мясо лежало в холодильнике </a:t>
            </a:r>
          </a:p>
          <a:p>
            <a:pPr marL="514350" indent="-51435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Мороженое – вкусное лакомство</a:t>
            </a:r>
          </a:p>
          <a:p>
            <a:pPr marL="514350" indent="-51435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Столовая ложка лежала в буфете </a:t>
            </a:r>
          </a:p>
          <a:p>
            <a:pPr marL="514350" indent="-51435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На перемене мы пошли в столовую</a:t>
            </a:r>
          </a:p>
          <a:p>
            <a:pPr marL="514350" indent="-514350">
              <a:buNone/>
            </a:pPr>
            <a:endParaRPr lang="ru-RU" sz="2000" dirty="0" smtClean="0">
              <a:solidFill>
                <a:srgbClr val="FFFF00"/>
              </a:solidFill>
            </a:endParaRPr>
          </a:p>
        </p:txBody>
      </p:sp>
      <p:sp>
        <p:nvSpPr>
          <p:cNvPr id="4" name="5-конечная звезда 3"/>
          <p:cNvSpPr/>
          <p:nvPr/>
        </p:nvSpPr>
        <p:spPr>
          <a:xfrm>
            <a:off x="7215206" y="428604"/>
            <a:ext cx="928694" cy="857256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5-конечная звезда 4"/>
          <p:cNvSpPr/>
          <p:nvPr/>
        </p:nvSpPr>
        <p:spPr>
          <a:xfrm>
            <a:off x="642910" y="214290"/>
            <a:ext cx="571504" cy="428628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5-конечная звезда 5"/>
          <p:cNvSpPr/>
          <p:nvPr/>
        </p:nvSpPr>
        <p:spPr>
          <a:xfrm>
            <a:off x="6643702" y="2500306"/>
            <a:ext cx="1143008" cy="1214446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5-конечная звезда 6"/>
          <p:cNvSpPr/>
          <p:nvPr/>
        </p:nvSpPr>
        <p:spPr>
          <a:xfrm>
            <a:off x="6215074" y="5429264"/>
            <a:ext cx="1143008" cy="1000132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32"/>
          </a:xfrm>
        </p:spPr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6 ТУР ( Продолжение)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7150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В каком предложении допущена речевая ошибка?</a:t>
            </a:r>
          </a:p>
          <a:p>
            <a:pPr marL="457200" indent="-45720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Очень вкусен жареный  картофель</a:t>
            </a:r>
          </a:p>
          <a:p>
            <a:pPr marL="457200" indent="-45720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Мне снится далекое городишко </a:t>
            </a:r>
          </a:p>
          <a:p>
            <a:pPr marL="457200" indent="-45720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Красивая фамилия у моего друга</a:t>
            </a:r>
          </a:p>
          <a:p>
            <a:pPr marL="457200" indent="-45720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Утро вечера мудренее</a:t>
            </a:r>
          </a:p>
          <a:p>
            <a:pPr marL="457200" indent="-45720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По утрам я люблю пить черный кофе</a:t>
            </a:r>
          </a:p>
          <a:p>
            <a:pPr marL="457200" indent="-457200"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Найдите предложения с обращением?</a:t>
            </a:r>
          </a:p>
          <a:p>
            <a:pPr marL="457200" indent="-45720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Друзья познаются в беде </a:t>
            </a:r>
          </a:p>
          <a:p>
            <a:pPr marL="457200" indent="-45720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Друзья мои прекрасен наш союз</a:t>
            </a:r>
          </a:p>
          <a:p>
            <a:pPr marL="457200" indent="-45720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Скажи мне всю правду </a:t>
            </a:r>
          </a:p>
          <a:p>
            <a:pPr marL="457200" indent="-45720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Люблю тебя моя Россия за ясный свет твоих очей</a:t>
            </a:r>
          </a:p>
          <a:p>
            <a:pPr marL="457200" indent="-457200">
              <a:buNone/>
            </a:pPr>
            <a:endParaRPr lang="ru-RU" sz="2000" dirty="0"/>
          </a:p>
        </p:txBody>
      </p:sp>
      <p:sp>
        <p:nvSpPr>
          <p:cNvPr id="4" name="5-конечная звезда 3"/>
          <p:cNvSpPr/>
          <p:nvPr/>
        </p:nvSpPr>
        <p:spPr>
          <a:xfrm>
            <a:off x="7500958" y="285728"/>
            <a:ext cx="1071570" cy="1357322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5" name="5-конечная звезда 4"/>
          <p:cNvSpPr/>
          <p:nvPr/>
        </p:nvSpPr>
        <p:spPr>
          <a:xfrm>
            <a:off x="714348" y="214290"/>
            <a:ext cx="857256" cy="571504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5-конечная звезда 5"/>
          <p:cNvSpPr/>
          <p:nvPr/>
        </p:nvSpPr>
        <p:spPr>
          <a:xfrm>
            <a:off x="5715008" y="2786058"/>
            <a:ext cx="1214446" cy="1143008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5-конечная звезда 6"/>
          <p:cNvSpPr/>
          <p:nvPr/>
        </p:nvSpPr>
        <p:spPr>
          <a:xfrm>
            <a:off x="2428860" y="5572140"/>
            <a:ext cx="1143008" cy="928694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7148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7 ТУР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635795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1.Что такое основа слова?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2. Что такое антонимы?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3. Что такое сложное предложение?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4. Что такое неологизмы?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5. Какие слова не являются словосочетанием ?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6.Чем отличается буква от звука?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7. Какие части речи не являются членами предложения?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8. Кто изобрел славянскую азбуку?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9. Корень мой находится в цене, 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    В очерке найти приставку мне,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    Суффикс мой в тетрадке вы встречали,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    Вся же – в дневнике я и в журнале.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10.Корень извлечь из начинки несложно,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      Приставка в сосуде хранится надежно,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      Суффикс в черчении ясно услышишь,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      Вместе – на темы различные пишешь.</a:t>
            </a:r>
          </a:p>
        </p:txBody>
      </p:sp>
      <p:sp>
        <p:nvSpPr>
          <p:cNvPr id="4" name="5-конечная звезда 3"/>
          <p:cNvSpPr/>
          <p:nvPr/>
        </p:nvSpPr>
        <p:spPr>
          <a:xfrm>
            <a:off x="5715008" y="571480"/>
            <a:ext cx="1500198" cy="1357322"/>
          </a:xfrm>
          <a:prstGeom prst="star5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5-конечная звезда 4"/>
          <p:cNvSpPr/>
          <p:nvPr/>
        </p:nvSpPr>
        <p:spPr>
          <a:xfrm>
            <a:off x="5357818" y="4143380"/>
            <a:ext cx="1000132" cy="857256"/>
          </a:xfrm>
          <a:prstGeom prst="star5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5-конечная звезда 5"/>
          <p:cNvSpPr/>
          <p:nvPr/>
        </p:nvSpPr>
        <p:spPr>
          <a:xfrm>
            <a:off x="7500958" y="2428868"/>
            <a:ext cx="1214446" cy="1000132"/>
          </a:xfrm>
          <a:prstGeom prst="star5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5-конечная звезда 6"/>
          <p:cNvSpPr/>
          <p:nvPr/>
        </p:nvSpPr>
        <p:spPr>
          <a:xfrm>
            <a:off x="7429520" y="5214950"/>
            <a:ext cx="1071570" cy="1071570"/>
          </a:xfrm>
          <a:prstGeom prst="star5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442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7 ТУР ( Продолжение)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357298"/>
            <a:ext cx="8229600" cy="476886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solidFill>
                  <a:srgbClr val="FFFF00"/>
                </a:solidFill>
              </a:rPr>
              <a:t>11. В списке вы мой обнаружите корень,</a:t>
            </a:r>
          </a:p>
          <a:p>
            <a:pPr>
              <a:buNone/>
            </a:pPr>
            <a:r>
              <a:rPr lang="ru-RU" sz="2400" dirty="0" smtClean="0">
                <a:solidFill>
                  <a:srgbClr val="FFFF00"/>
                </a:solidFill>
              </a:rPr>
              <a:t>      Суффикс в собрании встретите вскоре,</a:t>
            </a:r>
          </a:p>
          <a:p>
            <a:pPr>
              <a:buNone/>
            </a:pPr>
            <a:r>
              <a:rPr lang="ru-RU" sz="2400" dirty="0" smtClean="0">
                <a:solidFill>
                  <a:srgbClr val="FFFF00"/>
                </a:solidFill>
              </a:rPr>
              <a:t>      В слове рассказ вы приставку найдете,</a:t>
            </a:r>
          </a:p>
          <a:p>
            <a:pPr>
              <a:buNone/>
            </a:pPr>
            <a:r>
              <a:rPr lang="ru-RU" sz="2400" dirty="0" smtClean="0">
                <a:solidFill>
                  <a:srgbClr val="FFFF00"/>
                </a:solidFill>
              </a:rPr>
              <a:t>       В целом по мне на уроки идете</a:t>
            </a:r>
            <a:r>
              <a:rPr lang="ru-RU" sz="2000" dirty="0" smtClean="0">
                <a:solidFill>
                  <a:srgbClr val="FFFF00"/>
                </a:solidFill>
              </a:rPr>
              <a:t>.</a:t>
            </a:r>
            <a:endParaRPr lang="ru-RU" sz="2000" dirty="0">
              <a:solidFill>
                <a:srgbClr val="FFFF00"/>
              </a:solidFill>
            </a:endParaRPr>
          </a:p>
        </p:txBody>
      </p:sp>
      <p:sp>
        <p:nvSpPr>
          <p:cNvPr id="4" name="5-конечная звезда 3"/>
          <p:cNvSpPr/>
          <p:nvPr/>
        </p:nvSpPr>
        <p:spPr>
          <a:xfrm>
            <a:off x="6715140" y="1785926"/>
            <a:ext cx="1285884" cy="1285884"/>
          </a:xfrm>
          <a:prstGeom prst="star5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5-конечная звезда 4"/>
          <p:cNvSpPr/>
          <p:nvPr/>
        </p:nvSpPr>
        <p:spPr>
          <a:xfrm>
            <a:off x="1357290" y="4071942"/>
            <a:ext cx="1357322" cy="1285884"/>
          </a:xfrm>
          <a:prstGeom prst="star5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5-конечная звезда 5"/>
          <p:cNvSpPr/>
          <p:nvPr/>
        </p:nvSpPr>
        <p:spPr>
          <a:xfrm>
            <a:off x="4929190" y="3571876"/>
            <a:ext cx="785818" cy="642942"/>
          </a:xfrm>
          <a:prstGeom prst="star5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5-конечная звезда 6"/>
          <p:cNvSpPr/>
          <p:nvPr/>
        </p:nvSpPr>
        <p:spPr>
          <a:xfrm>
            <a:off x="6643702" y="5214950"/>
            <a:ext cx="1714512" cy="1285884"/>
          </a:xfrm>
          <a:prstGeom prst="star5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5-конечная звезда 7"/>
          <p:cNvSpPr/>
          <p:nvPr/>
        </p:nvSpPr>
        <p:spPr>
          <a:xfrm>
            <a:off x="714348" y="571480"/>
            <a:ext cx="642942" cy="571504"/>
          </a:xfrm>
          <a:prstGeom prst="star5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вал 5"/>
          <p:cNvSpPr/>
          <p:nvPr/>
        </p:nvSpPr>
        <p:spPr>
          <a:xfrm>
            <a:off x="4929190" y="3143248"/>
            <a:ext cx="3071834" cy="278605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1285852" y="3143248"/>
            <a:ext cx="3071834" cy="278608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ССС</a:t>
            </a:r>
            <a:endParaRPr lang="ru-RU" sz="2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32"/>
          </a:xfrm>
        </p:spPr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8 ТУР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200" dirty="0" smtClean="0">
                <a:solidFill>
                  <a:srgbClr val="FFFF00"/>
                </a:solidFill>
              </a:rPr>
              <a:t>«Загадочные круги».Сколько различных существительных можно прочесть по ходу часовой стрелки и против, но обязательно подряд? Запишите эти слова.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                                      </a:t>
            </a:r>
            <a:r>
              <a:rPr lang="ru-RU" dirty="0" smtClean="0">
                <a:solidFill>
                  <a:srgbClr val="FFFF00"/>
                </a:solidFill>
              </a:rPr>
              <a:t>С                                     К      </a:t>
            </a:r>
            <a:endParaRPr lang="ru-RU" sz="2000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                     </a:t>
            </a:r>
            <a:r>
              <a:rPr lang="ru-RU" dirty="0" smtClean="0">
                <a:solidFill>
                  <a:srgbClr val="FFFF00"/>
                </a:solidFill>
              </a:rPr>
              <a:t>О                 Е                 О                   О</a:t>
            </a:r>
            <a:endParaRPr lang="ru-RU" sz="2000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sz="3500" dirty="0" smtClean="0">
                <a:solidFill>
                  <a:srgbClr val="FFFF00"/>
                </a:solidFill>
              </a:rPr>
              <a:t>           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                      </a:t>
            </a:r>
            <a:r>
              <a:rPr lang="ru-RU" dirty="0" smtClean="0">
                <a:solidFill>
                  <a:srgbClr val="FFFF00"/>
                </a:solidFill>
              </a:rPr>
              <a:t>К</a:t>
            </a:r>
            <a:r>
              <a:rPr lang="ru-RU" sz="2000" dirty="0" smtClean="0">
                <a:solidFill>
                  <a:srgbClr val="FFFF00"/>
                </a:solidFill>
              </a:rPr>
              <a:t>                           </a:t>
            </a:r>
            <a:r>
              <a:rPr lang="ru-RU" dirty="0" smtClean="0">
                <a:solidFill>
                  <a:srgbClr val="FFFF00"/>
                </a:solidFill>
              </a:rPr>
              <a:t>Л                Д                   С</a:t>
            </a:r>
            <a:endParaRPr lang="ru-RU" sz="2000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                                     </a:t>
            </a:r>
            <a:r>
              <a:rPr lang="ru-RU" dirty="0" smtClean="0">
                <a:solidFill>
                  <a:srgbClr val="FFFF00"/>
                </a:solidFill>
              </a:rPr>
              <a:t>О                                     А</a:t>
            </a:r>
            <a:endParaRPr lang="ru-RU" sz="2000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</p:txBody>
      </p:sp>
      <p:sp>
        <p:nvSpPr>
          <p:cNvPr id="7" name="5-конечная звезда 6"/>
          <p:cNvSpPr/>
          <p:nvPr/>
        </p:nvSpPr>
        <p:spPr>
          <a:xfrm>
            <a:off x="928662" y="500042"/>
            <a:ext cx="857256" cy="642942"/>
          </a:xfrm>
          <a:prstGeom prst="star5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5-конечная звезда 7"/>
          <p:cNvSpPr/>
          <p:nvPr/>
        </p:nvSpPr>
        <p:spPr>
          <a:xfrm>
            <a:off x="7143768" y="2214554"/>
            <a:ext cx="857256" cy="785818"/>
          </a:xfrm>
          <a:prstGeom prst="star5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5-конечная звезда 8"/>
          <p:cNvSpPr/>
          <p:nvPr/>
        </p:nvSpPr>
        <p:spPr>
          <a:xfrm>
            <a:off x="4143372" y="2428868"/>
            <a:ext cx="857256" cy="857256"/>
          </a:xfrm>
          <a:prstGeom prst="star5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5-конечная звезда 9"/>
          <p:cNvSpPr/>
          <p:nvPr/>
        </p:nvSpPr>
        <p:spPr>
          <a:xfrm>
            <a:off x="714348" y="5786454"/>
            <a:ext cx="928694" cy="785818"/>
          </a:xfrm>
          <a:prstGeom prst="star5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5-конечная звезда 10"/>
          <p:cNvSpPr/>
          <p:nvPr/>
        </p:nvSpPr>
        <p:spPr>
          <a:xfrm>
            <a:off x="7786710" y="5786454"/>
            <a:ext cx="785818" cy="714380"/>
          </a:xfrm>
          <a:prstGeom prst="star5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ПОВЕДЕМ ИТОГИ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6000" dirty="0" smtClean="0">
                <a:solidFill>
                  <a:srgbClr val="FFFF00"/>
                </a:solidFill>
              </a:rPr>
              <a:t>        ПОЗДРАВЛЯЕМ      ПОБЕДИТЕЛЕЙ</a:t>
            </a:r>
            <a:endParaRPr lang="ru-RU" sz="6000" dirty="0">
              <a:solidFill>
                <a:srgbClr val="FFFF00"/>
              </a:solidFill>
            </a:endParaRPr>
          </a:p>
        </p:txBody>
      </p:sp>
      <p:sp>
        <p:nvSpPr>
          <p:cNvPr id="4" name="5-конечная звезда 3"/>
          <p:cNvSpPr/>
          <p:nvPr/>
        </p:nvSpPr>
        <p:spPr>
          <a:xfrm>
            <a:off x="928662" y="500042"/>
            <a:ext cx="1000132" cy="857256"/>
          </a:xfrm>
          <a:prstGeom prst="star5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5-конечная звезда 4"/>
          <p:cNvSpPr/>
          <p:nvPr/>
        </p:nvSpPr>
        <p:spPr>
          <a:xfrm>
            <a:off x="7500958" y="3143248"/>
            <a:ext cx="1071570" cy="1071570"/>
          </a:xfrm>
          <a:prstGeom prst="star5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5-конечная звезда 5"/>
          <p:cNvSpPr/>
          <p:nvPr/>
        </p:nvSpPr>
        <p:spPr>
          <a:xfrm>
            <a:off x="857224" y="4500570"/>
            <a:ext cx="1428760" cy="1143008"/>
          </a:xfrm>
          <a:prstGeom prst="star5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5-конечная звезда 6"/>
          <p:cNvSpPr/>
          <p:nvPr/>
        </p:nvSpPr>
        <p:spPr>
          <a:xfrm>
            <a:off x="5715008" y="4429132"/>
            <a:ext cx="1143008" cy="1143008"/>
          </a:xfrm>
          <a:prstGeom prst="star5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0100" y="2500306"/>
            <a:ext cx="7772400" cy="1470025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571480"/>
            <a:ext cx="7343804" cy="4924444"/>
          </a:xfrm>
        </p:spPr>
        <p:txBody>
          <a:bodyPr>
            <a:normAutofit/>
          </a:bodyPr>
          <a:lstStyle/>
          <a:p>
            <a:r>
              <a:rPr lang="ru-RU" sz="4800" dirty="0" smtClean="0">
                <a:solidFill>
                  <a:srgbClr val="FFFF00"/>
                </a:solidFill>
              </a:rPr>
              <a:t>Правила игры:</a:t>
            </a:r>
            <a:endParaRPr lang="ru-RU" sz="4800" dirty="0">
              <a:solidFill>
                <a:srgbClr val="FFFF00"/>
              </a:solidFill>
            </a:endParaRPr>
          </a:p>
        </p:txBody>
      </p:sp>
      <p:sp>
        <p:nvSpPr>
          <p:cNvPr id="5" name="5-конечная звезда 4"/>
          <p:cNvSpPr/>
          <p:nvPr/>
        </p:nvSpPr>
        <p:spPr>
          <a:xfrm>
            <a:off x="428596" y="285728"/>
            <a:ext cx="785818" cy="642942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5-конечная звезда 5"/>
          <p:cNvSpPr/>
          <p:nvPr/>
        </p:nvSpPr>
        <p:spPr>
          <a:xfrm>
            <a:off x="7643834" y="2214554"/>
            <a:ext cx="1214446" cy="1214446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5-конечная звезда 6"/>
          <p:cNvSpPr/>
          <p:nvPr/>
        </p:nvSpPr>
        <p:spPr>
          <a:xfrm>
            <a:off x="642910" y="5929330"/>
            <a:ext cx="714380" cy="642942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5-конечная звезда 7"/>
          <p:cNvSpPr/>
          <p:nvPr/>
        </p:nvSpPr>
        <p:spPr>
          <a:xfrm>
            <a:off x="6715140" y="5429264"/>
            <a:ext cx="857256" cy="857256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5-конечная звезда 8"/>
          <p:cNvSpPr/>
          <p:nvPr/>
        </p:nvSpPr>
        <p:spPr>
          <a:xfrm>
            <a:off x="571472" y="3214686"/>
            <a:ext cx="642942" cy="642942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5-конечная звезда 9"/>
          <p:cNvSpPr/>
          <p:nvPr/>
        </p:nvSpPr>
        <p:spPr>
          <a:xfrm>
            <a:off x="7643834" y="428604"/>
            <a:ext cx="500066" cy="571504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142976" y="1214422"/>
            <a:ext cx="650089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</a:rPr>
              <a:t>Каждый учащийся играет сам за себя. За каждый правильный ответ даётся звёздочка, после каждого тура учащийся с наименьшим  количеством звёздочек  выбывает из игры. Отвечают участники письменно в тетрадь.</a:t>
            </a:r>
            <a:endParaRPr lang="ru-RU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58204" cy="796908"/>
          </a:xfrm>
        </p:spPr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1 ТУР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071546"/>
            <a:ext cx="8329642" cy="5054617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1 Раздел науки о языке, в котором изучаются части речи их значения и признаки.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2 Раздел науки о языке, в котором изучаются звуки, буквы.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3 Раздел науки о языке, в котором изучаются словосочетания, виды предложений.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4 Раздел науки о языке, в котором изучается значение слова и словарный состав русского языка .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5 Раздел науки о языке, в котором изучаются устойчивые сочетания слов.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6 Раздел науки о языке, в котором изучаются состав и строение слова.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5-конечная звезда 3"/>
          <p:cNvSpPr/>
          <p:nvPr/>
        </p:nvSpPr>
        <p:spPr>
          <a:xfrm>
            <a:off x="285720" y="285728"/>
            <a:ext cx="785818" cy="642942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5-конечная звезда 4"/>
          <p:cNvSpPr/>
          <p:nvPr/>
        </p:nvSpPr>
        <p:spPr>
          <a:xfrm>
            <a:off x="8001024" y="5929330"/>
            <a:ext cx="928694" cy="714356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5-конечная звезда 5"/>
          <p:cNvSpPr/>
          <p:nvPr/>
        </p:nvSpPr>
        <p:spPr>
          <a:xfrm>
            <a:off x="7786710" y="214290"/>
            <a:ext cx="928694" cy="785818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5-конечная звезда 7"/>
          <p:cNvSpPr/>
          <p:nvPr/>
        </p:nvSpPr>
        <p:spPr>
          <a:xfrm>
            <a:off x="285720" y="6215082"/>
            <a:ext cx="571504" cy="428628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5-конечная звезда 8"/>
          <p:cNvSpPr/>
          <p:nvPr/>
        </p:nvSpPr>
        <p:spPr>
          <a:xfrm>
            <a:off x="2143108" y="0"/>
            <a:ext cx="642942" cy="500042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Возле каждого раздела поставьте правильный ответ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Фонетика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Лексика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Морфология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Фразеология</a:t>
            </a:r>
          </a:p>
          <a:p>
            <a:r>
              <a:rPr lang="ru-RU" dirty="0" err="1" smtClean="0">
                <a:solidFill>
                  <a:srgbClr val="FFFF00"/>
                </a:solidFill>
              </a:rPr>
              <a:t>Морфемика</a:t>
            </a:r>
            <a:endParaRPr lang="ru-RU" dirty="0" smtClean="0">
              <a:solidFill>
                <a:srgbClr val="FFFF00"/>
              </a:solidFill>
            </a:endParaRPr>
          </a:p>
          <a:p>
            <a:r>
              <a:rPr lang="ru-RU" dirty="0" smtClean="0">
                <a:solidFill>
                  <a:srgbClr val="FFFF00"/>
                </a:solidFill>
              </a:rPr>
              <a:t>Синтаксис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5-конечная звезда 3"/>
          <p:cNvSpPr/>
          <p:nvPr/>
        </p:nvSpPr>
        <p:spPr>
          <a:xfrm>
            <a:off x="7572396" y="4000504"/>
            <a:ext cx="1214446" cy="1143008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5-конечная звезда 4"/>
          <p:cNvSpPr/>
          <p:nvPr/>
        </p:nvSpPr>
        <p:spPr>
          <a:xfrm>
            <a:off x="4572000" y="5500678"/>
            <a:ext cx="1285884" cy="1357322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5-конечная звезда 5"/>
          <p:cNvSpPr/>
          <p:nvPr/>
        </p:nvSpPr>
        <p:spPr>
          <a:xfrm>
            <a:off x="7572396" y="1285860"/>
            <a:ext cx="1214446" cy="1071570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5-конечная звезда 6"/>
          <p:cNvSpPr/>
          <p:nvPr/>
        </p:nvSpPr>
        <p:spPr>
          <a:xfrm>
            <a:off x="1071538" y="6072206"/>
            <a:ext cx="500066" cy="500066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5-конечная звезда 7"/>
          <p:cNvSpPr/>
          <p:nvPr/>
        </p:nvSpPr>
        <p:spPr>
          <a:xfrm>
            <a:off x="5143504" y="2500306"/>
            <a:ext cx="500066" cy="500066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2 ТУР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Сложите из букв название раздела науки о языке, который очень тесно связан со всеми разделами языкознания.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А     О     О     И    Г    Р    Р     Ф    Ф </a:t>
            </a:r>
          </a:p>
        </p:txBody>
      </p:sp>
      <p:sp>
        <p:nvSpPr>
          <p:cNvPr id="4" name="5-конечная звезда 3"/>
          <p:cNvSpPr/>
          <p:nvPr/>
        </p:nvSpPr>
        <p:spPr>
          <a:xfrm>
            <a:off x="7429520" y="5214950"/>
            <a:ext cx="1357322" cy="1285860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5-конечная звезда 4"/>
          <p:cNvSpPr/>
          <p:nvPr/>
        </p:nvSpPr>
        <p:spPr>
          <a:xfrm>
            <a:off x="0" y="214290"/>
            <a:ext cx="714348" cy="500066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5-конечная звезда 5"/>
          <p:cNvSpPr/>
          <p:nvPr/>
        </p:nvSpPr>
        <p:spPr>
          <a:xfrm>
            <a:off x="642910" y="5572140"/>
            <a:ext cx="1000132" cy="857256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5-конечная звезда 6"/>
          <p:cNvSpPr/>
          <p:nvPr/>
        </p:nvSpPr>
        <p:spPr>
          <a:xfrm>
            <a:off x="4714876" y="6000768"/>
            <a:ext cx="571504" cy="857232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5-конечная звезда 7"/>
          <p:cNvSpPr/>
          <p:nvPr/>
        </p:nvSpPr>
        <p:spPr>
          <a:xfrm>
            <a:off x="7786710" y="357166"/>
            <a:ext cx="1143008" cy="785818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401080" cy="22540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3 ТУР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714356"/>
            <a:ext cx="7872442" cy="614364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1 </a:t>
            </a:r>
            <a:r>
              <a:rPr lang="ru-RU" sz="2000" b="1" i="1" u="sng" dirty="0" smtClean="0">
                <a:solidFill>
                  <a:srgbClr val="FFFF00"/>
                </a:solidFill>
              </a:rPr>
              <a:t>Какой морфологический признак не принадлежит существительному</a:t>
            </a:r>
            <a:r>
              <a:rPr lang="ru-RU" sz="2000" i="1" dirty="0" smtClean="0">
                <a:solidFill>
                  <a:srgbClr val="FFFF00"/>
                </a:solidFill>
              </a:rPr>
              <a:t>?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А)Падеж                                      Г) склонение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Б)Одушевленность                   Д) спряжение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В)Род                                             Е) число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2 </a:t>
            </a:r>
            <a:r>
              <a:rPr lang="ru-RU" sz="2000" i="1" u="sng" dirty="0" smtClean="0">
                <a:solidFill>
                  <a:srgbClr val="FFFF00"/>
                </a:solidFill>
              </a:rPr>
              <a:t>Какой морфологический признак  не принадлежит  глаголу ?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А)Вид                           Г) Число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 Б)Время                     Д) Род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В)Падеж                      Е) Спряжение</a:t>
            </a:r>
          </a:p>
          <a:p>
            <a:pPr>
              <a:buNone/>
            </a:pPr>
            <a:r>
              <a:rPr lang="ru-RU" sz="2000" dirty="0">
                <a:solidFill>
                  <a:srgbClr val="FFFF00"/>
                </a:solidFill>
              </a:rPr>
              <a:t>3</a:t>
            </a:r>
            <a:r>
              <a:rPr lang="ru-RU" sz="2000" dirty="0" smtClean="0">
                <a:solidFill>
                  <a:srgbClr val="FFFF00"/>
                </a:solidFill>
              </a:rPr>
              <a:t> </a:t>
            </a:r>
            <a:r>
              <a:rPr lang="ru-RU" sz="2000" i="1" u="sng" dirty="0" smtClean="0">
                <a:solidFill>
                  <a:srgbClr val="FFFF00"/>
                </a:solidFill>
              </a:rPr>
              <a:t>Назовите местоимение ,которые указывают </a:t>
            </a:r>
            <a:r>
              <a:rPr lang="ru-RU" sz="2000" u="sng" dirty="0" smtClean="0">
                <a:solidFill>
                  <a:srgbClr val="FFFF00"/>
                </a:solidFill>
              </a:rPr>
              <a:t>на </a:t>
            </a:r>
            <a:r>
              <a:rPr lang="ru-RU" sz="2000" i="1" u="sng" dirty="0" smtClean="0">
                <a:solidFill>
                  <a:srgbClr val="FFFF00"/>
                </a:solidFill>
              </a:rPr>
              <a:t>принадлежность</a:t>
            </a:r>
            <a:r>
              <a:rPr lang="ru-RU" sz="2000" dirty="0" smtClean="0">
                <a:solidFill>
                  <a:srgbClr val="FFFF00"/>
                </a:solidFill>
              </a:rPr>
              <a:t>?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А)отрицательные         Г)неопределенные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Б) притяжательные      Д) личные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В) определительные    Е) указательные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4 </a:t>
            </a:r>
            <a:r>
              <a:rPr lang="ru-RU" sz="2000" i="1" u="sng" dirty="0" smtClean="0">
                <a:solidFill>
                  <a:srgbClr val="FFFF00"/>
                </a:solidFill>
              </a:rPr>
              <a:t>Укажите, где есть числительные</a:t>
            </a:r>
            <a:r>
              <a:rPr lang="ru-RU" sz="2000" dirty="0" smtClean="0">
                <a:solidFill>
                  <a:srgbClr val="FFFF00"/>
                </a:solidFill>
              </a:rPr>
              <a:t>?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А)Тройка за ответ .                              Г)Двойной удар.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Б)Дважды два -четыре .                    Д)Тремястами яблоками.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В)Дюжина яблок.                                Е) Мне поставили пять.</a:t>
            </a:r>
          </a:p>
          <a:p>
            <a:pPr marL="457200" indent="-457200">
              <a:buAutoNum type="arabicPlain" startAt="5"/>
            </a:pPr>
            <a:r>
              <a:rPr lang="ru-RU" sz="2000" i="1" u="sng" dirty="0" smtClean="0">
                <a:solidFill>
                  <a:srgbClr val="FFFF00"/>
                </a:solidFill>
              </a:rPr>
              <a:t>В каком предложении есть краткое прилагательное</a:t>
            </a:r>
            <a:r>
              <a:rPr lang="ru-RU" sz="2000" dirty="0" smtClean="0">
                <a:solidFill>
                  <a:srgbClr val="FFFF00"/>
                </a:solidFill>
              </a:rPr>
              <a:t>?</a:t>
            </a:r>
          </a:p>
          <a:p>
            <a:pPr marL="457200" indent="-457200"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А) Мы весело смеялись.         В) Задача не так уж проста.</a:t>
            </a:r>
          </a:p>
          <a:p>
            <a:pPr marL="457200" indent="-457200"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Б)Голос звучал негромко.        Г) дорога петляла между гор.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/>
          </a:p>
        </p:txBody>
      </p:sp>
      <p:sp>
        <p:nvSpPr>
          <p:cNvPr id="4" name="5-конечная звезда 3"/>
          <p:cNvSpPr/>
          <p:nvPr/>
        </p:nvSpPr>
        <p:spPr>
          <a:xfrm>
            <a:off x="7786710" y="5643578"/>
            <a:ext cx="1071570" cy="1000132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5-конечная звезда 5"/>
          <p:cNvSpPr/>
          <p:nvPr/>
        </p:nvSpPr>
        <p:spPr>
          <a:xfrm>
            <a:off x="8572528" y="142852"/>
            <a:ext cx="357190" cy="571504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5-конечная звезда 6"/>
          <p:cNvSpPr/>
          <p:nvPr/>
        </p:nvSpPr>
        <p:spPr>
          <a:xfrm>
            <a:off x="357158" y="6357958"/>
            <a:ext cx="571504" cy="500042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5-конечная звезда 7"/>
          <p:cNvSpPr/>
          <p:nvPr/>
        </p:nvSpPr>
        <p:spPr>
          <a:xfrm>
            <a:off x="2500298" y="0"/>
            <a:ext cx="642942" cy="285728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5-конечная звезда 8"/>
          <p:cNvSpPr/>
          <p:nvPr/>
        </p:nvSpPr>
        <p:spPr>
          <a:xfrm>
            <a:off x="8072462" y="2428868"/>
            <a:ext cx="714380" cy="1000132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186766" cy="72547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4 ТУР «Четвёртый лишний»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714356"/>
            <a:ext cx="8401080" cy="578647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Какое из перечисленных слов отличается от остальных?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А.1) Рож… 2) свеч… 3 )</a:t>
            </a:r>
            <a:r>
              <a:rPr lang="ru-RU" dirty="0" err="1" smtClean="0">
                <a:solidFill>
                  <a:srgbClr val="FFFF00"/>
                </a:solidFill>
              </a:rPr>
              <a:t>печ</a:t>
            </a:r>
            <a:r>
              <a:rPr lang="ru-RU" dirty="0" smtClean="0">
                <a:solidFill>
                  <a:srgbClr val="FFFF00"/>
                </a:solidFill>
              </a:rPr>
              <a:t>… 4) </a:t>
            </a:r>
            <a:r>
              <a:rPr lang="ru-RU" dirty="0" err="1" smtClean="0">
                <a:solidFill>
                  <a:srgbClr val="FFFF00"/>
                </a:solidFill>
              </a:rPr>
              <a:t>молодёж</a:t>
            </a:r>
            <a:r>
              <a:rPr lang="ru-RU" dirty="0" smtClean="0">
                <a:solidFill>
                  <a:srgbClr val="FFFF00"/>
                </a:solidFill>
              </a:rPr>
              <a:t>…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Б. 1) Туч… 2) плеч… 3) </a:t>
            </a:r>
            <a:r>
              <a:rPr lang="ru-RU" dirty="0" err="1" smtClean="0">
                <a:solidFill>
                  <a:srgbClr val="FFFF00"/>
                </a:solidFill>
              </a:rPr>
              <a:t>моч</a:t>
            </a:r>
            <a:r>
              <a:rPr lang="ru-RU" dirty="0" smtClean="0">
                <a:solidFill>
                  <a:srgbClr val="FFFF00"/>
                </a:solidFill>
              </a:rPr>
              <a:t>…  4) крыш…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В. 1) К…</a:t>
            </a:r>
            <a:r>
              <a:rPr lang="ru-RU" dirty="0" err="1" smtClean="0">
                <a:solidFill>
                  <a:srgbClr val="FFFF00"/>
                </a:solidFill>
              </a:rPr>
              <a:t>саться</a:t>
            </a:r>
            <a:r>
              <a:rPr lang="ru-RU" dirty="0" smtClean="0">
                <a:solidFill>
                  <a:srgbClr val="FFFF00"/>
                </a:solidFill>
              </a:rPr>
              <a:t> 2) к…</a:t>
            </a:r>
            <a:r>
              <a:rPr lang="ru-RU" dirty="0" err="1" smtClean="0">
                <a:solidFill>
                  <a:srgbClr val="FFFF00"/>
                </a:solidFill>
              </a:rPr>
              <a:t>снуться</a:t>
            </a:r>
            <a:r>
              <a:rPr lang="ru-RU" dirty="0" smtClean="0">
                <a:solidFill>
                  <a:srgbClr val="FFFF00"/>
                </a:solidFill>
              </a:rPr>
              <a:t> 3) </a:t>
            </a:r>
            <a:r>
              <a:rPr lang="ru-RU" dirty="0" err="1" smtClean="0">
                <a:solidFill>
                  <a:srgbClr val="FFFF00"/>
                </a:solidFill>
              </a:rPr>
              <a:t>прик</a:t>
            </a:r>
            <a:r>
              <a:rPr lang="ru-RU" dirty="0" smtClean="0">
                <a:solidFill>
                  <a:srgbClr val="FFFF00"/>
                </a:solidFill>
              </a:rPr>
              <a:t>…</a:t>
            </a:r>
            <a:r>
              <a:rPr lang="ru-RU" dirty="0" err="1" smtClean="0">
                <a:solidFill>
                  <a:srgbClr val="FFFF00"/>
                </a:solidFill>
              </a:rPr>
              <a:t>саться</a:t>
            </a:r>
            <a:r>
              <a:rPr lang="ru-RU" dirty="0">
                <a:solidFill>
                  <a:srgbClr val="FFFF00"/>
                </a:solidFill>
              </a:rPr>
              <a:t> </a:t>
            </a:r>
            <a:r>
              <a:rPr lang="ru-RU" dirty="0" smtClean="0">
                <a:solidFill>
                  <a:srgbClr val="FFFF00"/>
                </a:solidFill>
              </a:rPr>
              <a:t>4)к…</a:t>
            </a:r>
            <a:r>
              <a:rPr lang="ru-RU" dirty="0" err="1" smtClean="0">
                <a:solidFill>
                  <a:srgbClr val="FFFF00"/>
                </a:solidFill>
              </a:rPr>
              <a:t>сательная</a:t>
            </a:r>
            <a:endParaRPr lang="ru-RU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Г.  1)Р…</a:t>
            </a:r>
            <a:r>
              <a:rPr lang="ru-RU" dirty="0" err="1" smtClean="0">
                <a:solidFill>
                  <a:srgbClr val="FFFF00"/>
                </a:solidFill>
              </a:rPr>
              <a:t>стение</a:t>
            </a:r>
            <a:r>
              <a:rPr lang="ru-RU" dirty="0" smtClean="0">
                <a:solidFill>
                  <a:srgbClr val="FFFF00"/>
                </a:solidFill>
              </a:rPr>
              <a:t> 2 )</a:t>
            </a:r>
            <a:r>
              <a:rPr lang="ru-RU" dirty="0" err="1" smtClean="0">
                <a:solidFill>
                  <a:srgbClr val="FFFF00"/>
                </a:solidFill>
              </a:rPr>
              <a:t>выр</a:t>
            </a:r>
            <a:r>
              <a:rPr lang="ru-RU" dirty="0" smtClean="0">
                <a:solidFill>
                  <a:srgbClr val="FFFF00"/>
                </a:solidFill>
              </a:rPr>
              <a:t>…щенный 3) р…сток 4)</a:t>
            </a:r>
            <a:r>
              <a:rPr lang="ru-RU" dirty="0" err="1" smtClean="0">
                <a:solidFill>
                  <a:srgbClr val="FFFF00"/>
                </a:solidFill>
              </a:rPr>
              <a:t>отр</a:t>
            </a:r>
            <a:r>
              <a:rPr lang="ru-RU" dirty="0" smtClean="0">
                <a:solidFill>
                  <a:srgbClr val="FFFF00"/>
                </a:solidFill>
              </a:rPr>
              <a:t>…</a:t>
            </a:r>
            <a:r>
              <a:rPr lang="ru-RU" dirty="0" err="1" smtClean="0">
                <a:solidFill>
                  <a:srgbClr val="FFFF00"/>
                </a:solidFill>
              </a:rPr>
              <a:t>сль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Д. 1) Пр…</a:t>
            </a:r>
            <a:r>
              <a:rPr lang="ru-RU" dirty="0" err="1" smtClean="0">
                <a:solidFill>
                  <a:srgbClr val="FFFF00"/>
                </a:solidFill>
              </a:rPr>
              <a:t>сутствовать</a:t>
            </a:r>
            <a:r>
              <a:rPr lang="ru-RU" dirty="0" smtClean="0">
                <a:solidFill>
                  <a:srgbClr val="FFFF00"/>
                </a:solidFill>
              </a:rPr>
              <a:t> 2) пр…</a:t>
            </a:r>
            <a:r>
              <a:rPr lang="ru-RU" dirty="0" err="1" smtClean="0">
                <a:solidFill>
                  <a:srgbClr val="FFFF00"/>
                </a:solidFill>
              </a:rPr>
              <a:t>пятствие</a:t>
            </a:r>
            <a:r>
              <a:rPr lang="ru-RU" dirty="0" smtClean="0">
                <a:solidFill>
                  <a:srgbClr val="FFFF00"/>
                </a:solidFill>
              </a:rPr>
              <a:t> 3)пр…огромный   4)пр…вращаться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Е. 1) </a:t>
            </a:r>
            <a:r>
              <a:rPr lang="ru-RU" dirty="0" err="1" smtClean="0">
                <a:solidFill>
                  <a:srgbClr val="FFFF00"/>
                </a:solidFill>
              </a:rPr>
              <a:t>старич</a:t>
            </a:r>
            <a:r>
              <a:rPr lang="ru-RU" dirty="0" smtClean="0">
                <a:solidFill>
                  <a:srgbClr val="FFFF00"/>
                </a:solidFill>
              </a:rPr>
              <a:t>…к 2) </a:t>
            </a:r>
            <a:r>
              <a:rPr lang="ru-RU" dirty="0" err="1" smtClean="0">
                <a:solidFill>
                  <a:srgbClr val="FFFF00"/>
                </a:solidFill>
              </a:rPr>
              <a:t>жуч</a:t>
            </a:r>
            <a:r>
              <a:rPr lang="ru-RU" dirty="0" smtClean="0">
                <a:solidFill>
                  <a:srgbClr val="FFFF00"/>
                </a:solidFill>
              </a:rPr>
              <a:t>…к 3) </a:t>
            </a:r>
            <a:r>
              <a:rPr lang="ru-RU" dirty="0" err="1" smtClean="0">
                <a:solidFill>
                  <a:srgbClr val="FFFF00"/>
                </a:solidFill>
              </a:rPr>
              <a:t>дубоч</a:t>
            </a:r>
            <a:r>
              <a:rPr lang="ru-RU" dirty="0" smtClean="0">
                <a:solidFill>
                  <a:srgbClr val="FFFF00"/>
                </a:solidFill>
              </a:rPr>
              <a:t>…к 4)</a:t>
            </a:r>
            <a:r>
              <a:rPr lang="ru-RU" dirty="0" err="1" smtClean="0">
                <a:solidFill>
                  <a:srgbClr val="FFFF00"/>
                </a:solidFill>
              </a:rPr>
              <a:t>струч</a:t>
            </a:r>
            <a:r>
              <a:rPr lang="ru-RU" dirty="0" smtClean="0">
                <a:solidFill>
                  <a:srgbClr val="FFFF00"/>
                </a:solidFill>
              </a:rPr>
              <a:t>…к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5-конечная звезда 3"/>
          <p:cNvSpPr/>
          <p:nvPr/>
        </p:nvSpPr>
        <p:spPr>
          <a:xfrm>
            <a:off x="7286644" y="4572008"/>
            <a:ext cx="857224" cy="928694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5-конечная звезда 4"/>
          <p:cNvSpPr/>
          <p:nvPr/>
        </p:nvSpPr>
        <p:spPr>
          <a:xfrm>
            <a:off x="142844" y="142852"/>
            <a:ext cx="714380" cy="500066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5-конечная звезда 5"/>
          <p:cNvSpPr/>
          <p:nvPr/>
        </p:nvSpPr>
        <p:spPr>
          <a:xfrm>
            <a:off x="8286776" y="571480"/>
            <a:ext cx="857224" cy="642942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8115328" cy="796908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5 </a:t>
            </a:r>
            <a:r>
              <a:rPr lang="ru-RU" dirty="0" smtClean="0">
                <a:solidFill>
                  <a:srgbClr val="FFFF00"/>
                </a:solidFill>
              </a:rPr>
              <a:t>ТУР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7"/>
            <a:ext cx="8229600" cy="492922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Где неправильно указано значение фразеологизма?</a:t>
            </a:r>
          </a:p>
          <a:p>
            <a:r>
              <a:rPr lang="ru-RU" sz="2000" dirty="0" smtClean="0">
                <a:solidFill>
                  <a:srgbClr val="FFFF00"/>
                </a:solidFill>
              </a:rPr>
              <a:t>1.Стреляный воробей – опытный</a:t>
            </a:r>
          </a:p>
          <a:p>
            <a:r>
              <a:rPr lang="ru-RU" sz="2000" dirty="0" smtClean="0">
                <a:solidFill>
                  <a:srgbClr val="FFFF00"/>
                </a:solidFill>
              </a:rPr>
              <a:t>2.Обводить вокруг пальца – обматывать</a:t>
            </a:r>
          </a:p>
          <a:p>
            <a:r>
              <a:rPr lang="ru-RU" sz="2000" dirty="0" smtClean="0">
                <a:solidFill>
                  <a:srgbClr val="FFFF00"/>
                </a:solidFill>
              </a:rPr>
              <a:t>3.С гулькин нос – много</a:t>
            </a:r>
          </a:p>
          <a:p>
            <a:r>
              <a:rPr lang="ru-RU" sz="2000" dirty="0" smtClean="0">
                <a:solidFill>
                  <a:srgbClr val="FFFF00"/>
                </a:solidFill>
              </a:rPr>
              <a:t>4.Яблоку негде упасть – тесно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Где верно указаны синонимы?</a:t>
            </a:r>
          </a:p>
          <a:p>
            <a:pPr marL="457200" indent="-45720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Жажда – увлечение                          4. Могучий - глупый</a:t>
            </a:r>
          </a:p>
          <a:p>
            <a:pPr marL="457200" indent="-45720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Благородный – спокойный             5. Ликовать - торжествовать</a:t>
            </a:r>
          </a:p>
          <a:p>
            <a:pPr marL="457200" indent="-45720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Одаренный – талантливый             6. Робкий – скупой</a:t>
            </a:r>
          </a:p>
          <a:p>
            <a:pPr marL="457200" indent="-457200"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Слова, употребляемые жителями той или иной области, называются</a:t>
            </a:r>
          </a:p>
          <a:p>
            <a:pPr marL="457200" indent="-457200"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1.Профессиональными                              4. Заимствованными</a:t>
            </a:r>
          </a:p>
          <a:p>
            <a:pPr marL="457200" indent="-457200"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2. Устаревшими                                            5. Общеупотребительными</a:t>
            </a:r>
          </a:p>
          <a:p>
            <a:pPr marL="457200" indent="-457200"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3.Диалектными                                            6. Неологизмами</a:t>
            </a:r>
            <a:endParaRPr lang="ru-RU" sz="2000" dirty="0">
              <a:solidFill>
                <a:srgbClr val="FFFF00"/>
              </a:solidFill>
            </a:endParaRPr>
          </a:p>
        </p:txBody>
      </p:sp>
      <p:sp>
        <p:nvSpPr>
          <p:cNvPr id="4" name="5-конечная звезда 3"/>
          <p:cNvSpPr/>
          <p:nvPr/>
        </p:nvSpPr>
        <p:spPr>
          <a:xfrm>
            <a:off x="7215206" y="1428736"/>
            <a:ext cx="1357322" cy="1071570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5-конечная звезда 4"/>
          <p:cNvSpPr/>
          <p:nvPr/>
        </p:nvSpPr>
        <p:spPr>
          <a:xfrm>
            <a:off x="3286116" y="5000636"/>
            <a:ext cx="714380" cy="785818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5-конечная звезда 5"/>
          <p:cNvSpPr/>
          <p:nvPr/>
        </p:nvSpPr>
        <p:spPr>
          <a:xfrm>
            <a:off x="7072330" y="5643578"/>
            <a:ext cx="928694" cy="785818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5-конечная звезда 6"/>
          <p:cNvSpPr/>
          <p:nvPr/>
        </p:nvSpPr>
        <p:spPr>
          <a:xfrm>
            <a:off x="1500166" y="0"/>
            <a:ext cx="642942" cy="642918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5-конечная звезда 7"/>
          <p:cNvSpPr/>
          <p:nvPr/>
        </p:nvSpPr>
        <p:spPr>
          <a:xfrm>
            <a:off x="1142976" y="5857892"/>
            <a:ext cx="642942" cy="571504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435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5 ТУР (Продолжение)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7"/>
            <a:ext cx="8229600" cy="478634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Укажите предложение, в котором ученик, не зная лексического значения слова, неверно употребил его?</a:t>
            </a:r>
          </a:p>
          <a:p>
            <a:pPr marL="457200" indent="-457200"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1.     Тубус телескопа поврежден </a:t>
            </a:r>
          </a:p>
          <a:p>
            <a:pPr marL="457200" indent="-457200"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2.     Хирург скальпом разрезал кожу </a:t>
            </a:r>
          </a:p>
          <a:p>
            <a:pPr marL="457200" indent="-457200">
              <a:buAutoNum type="arabicPeriod" startAt="3"/>
            </a:pPr>
            <a:r>
              <a:rPr lang="ru-RU" sz="2000" dirty="0" smtClean="0">
                <a:solidFill>
                  <a:srgbClr val="FFFF00"/>
                </a:solidFill>
              </a:rPr>
              <a:t>На мшарах  много клюквы </a:t>
            </a:r>
          </a:p>
          <a:p>
            <a:pPr marL="457200" indent="-457200">
              <a:buAutoNum type="arabicPeriod" startAt="3"/>
            </a:pPr>
            <a:r>
              <a:rPr lang="ru-RU" sz="2000" dirty="0" smtClean="0">
                <a:solidFill>
                  <a:srgbClr val="FFFF00"/>
                </a:solidFill>
              </a:rPr>
              <a:t>Стрелы лежали в колчане </a:t>
            </a:r>
          </a:p>
          <a:p>
            <a:pPr marL="457200" indent="-457200">
              <a:buAutoNum type="arabicPeriod" startAt="3"/>
            </a:pPr>
            <a:r>
              <a:rPr lang="ru-RU" sz="2000" dirty="0" smtClean="0">
                <a:solidFill>
                  <a:srgbClr val="FFFF00"/>
                </a:solidFill>
              </a:rPr>
              <a:t>Фотограф  приготовил фиксаж </a:t>
            </a:r>
          </a:p>
          <a:p>
            <a:pPr marL="457200" indent="-457200">
              <a:buAutoNum type="arabicPeriod" startAt="3"/>
            </a:pPr>
            <a:r>
              <a:rPr lang="ru-RU" sz="2000" dirty="0" smtClean="0">
                <a:solidFill>
                  <a:srgbClr val="FFFF00"/>
                </a:solidFill>
              </a:rPr>
              <a:t>Полотер вышел из строя</a:t>
            </a:r>
          </a:p>
          <a:p>
            <a:pPr marL="457200" indent="-457200"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Укажите предложения, в которых есть профессиональные слова ?</a:t>
            </a:r>
            <a:endParaRPr lang="ru-RU" sz="2000" dirty="0">
              <a:solidFill>
                <a:srgbClr val="FFFF00"/>
              </a:solidFill>
            </a:endParaRPr>
          </a:p>
        </p:txBody>
      </p:sp>
      <p:sp>
        <p:nvSpPr>
          <p:cNvPr id="4" name="5-конечная звезда 3"/>
          <p:cNvSpPr/>
          <p:nvPr/>
        </p:nvSpPr>
        <p:spPr>
          <a:xfrm>
            <a:off x="6286512" y="1857364"/>
            <a:ext cx="1571636" cy="1071570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5-конечная звезда 4"/>
          <p:cNvSpPr/>
          <p:nvPr/>
        </p:nvSpPr>
        <p:spPr>
          <a:xfrm>
            <a:off x="1000100" y="4500570"/>
            <a:ext cx="1000132" cy="1214446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5-конечная звезда 5"/>
          <p:cNvSpPr/>
          <p:nvPr/>
        </p:nvSpPr>
        <p:spPr>
          <a:xfrm>
            <a:off x="642910" y="285728"/>
            <a:ext cx="428628" cy="428628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5-конечная звезда 6"/>
          <p:cNvSpPr/>
          <p:nvPr/>
        </p:nvSpPr>
        <p:spPr>
          <a:xfrm>
            <a:off x="4714876" y="4643446"/>
            <a:ext cx="1571636" cy="1571636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933</Words>
  <Application>Microsoft Office PowerPoint</Application>
  <PresentationFormat>Экран (4:3)</PresentationFormat>
  <Paragraphs>144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Звёздный час (внеклассное мероприятие по  русскому языку для учащихся 6кл.)</vt:lpstr>
      <vt:lpstr> </vt:lpstr>
      <vt:lpstr>1 ТУР</vt:lpstr>
      <vt:lpstr>Возле каждого раздела поставьте правильный ответ</vt:lpstr>
      <vt:lpstr>2 ТУР</vt:lpstr>
      <vt:lpstr>3 ТУР</vt:lpstr>
      <vt:lpstr>4 ТУР «Четвёртый лишний»</vt:lpstr>
      <vt:lpstr>5 ТУР</vt:lpstr>
      <vt:lpstr>5 ТУР (Продолжение)</vt:lpstr>
      <vt:lpstr>6 ТУР </vt:lpstr>
      <vt:lpstr>6 ТУР ( Продолжение)</vt:lpstr>
      <vt:lpstr>7 ТУР</vt:lpstr>
      <vt:lpstr>7 ТУР ( Продолжение)</vt:lpstr>
      <vt:lpstr>8 ТУР</vt:lpstr>
      <vt:lpstr>ПОВЕДЕМ ИТОГИ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123</dc:creator>
  <cp:lastModifiedBy>s51</cp:lastModifiedBy>
  <cp:revision>31</cp:revision>
  <dcterms:created xsi:type="dcterms:W3CDTF">2012-04-01T11:53:23Z</dcterms:created>
  <dcterms:modified xsi:type="dcterms:W3CDTF">2012-04-25T06:17:40Z</dcterms:modified>
</cp:coreProperties>
</file>