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75" r:id="rId2"/>
    <p:sldId id="301" r:id="rId3"/>
    <p:sldId id="271" r:id="rId4"/>
    <p:sldId id="262" r:id="rId5"/>
    <p:sldId id="259" r:id="rId6"/>
    <p:sldId id="260" r:id="rId7"/>
    <p:sldId id="261" r:id="rId8"/>
    <p:sldId id="264" r:id="rId9"/>
    <p:sldId id="265" r:id="rId10"/>
    <p:sldId id="267" r:id="rId11"/>
    <p:sldId id="268" r:id="rId12"/>
    <p:sldId id="269" r:id="rId13"/>
    <p:sldId id="276" r:id="rId14"/>
    <p:sldId id="280" r:id="rId15"/>
    <p:sldId id="281" r:id="rId16"/>
    <p:sldId id="282" r:id="rId17"/>
    <p:sldId id="283" r:id="rId18"/>
    <p:sldId id="277" r:id="rId19"/>
    <p:sldId id="278" r:id="rId20"/>
    <p:sldId id="279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5" autoAdjust="0"/>
    <p:restoredTop sz="94660"/>
  </p:normalViewPr>
  <p:slideViewPr>
    <p:cSldViewPr>
      <p:cViewPr varScale="1">
        <p:scale>
          <a:sx n="99" d="100"/>
          <a:sy n="99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A6BF-18CF-431B-A285-1D78467EEDA8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784C-A435-41E2-AE8F-7CCC0AB12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86CF-EB52-4740-BAF9-403D7BE52EDE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00921-E396-4708-B193-AC37061CD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E96A-C1EA-447D-BB59-252F39C217BE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ADDC-EB39-4A34-8FF9-47743901A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A518-25A3-4341-9A98-E5FEC17BF6D5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8FDB-8B71-4653-8F37-DD36EEB77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25FA-C803-4605-B85C-037DF42EFD25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62F1-76A9-4430-AEF1-F2533E8C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98B0-5BA3-4732-B2BB-0B88391B5112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9967-619C-4156-B1B6-B6973EB52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B1B2-3917-497B-9E3E-2FB0CFE5C31C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96CB-37C4-4037-A5C4-5009B16A1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B642-19AE-4D93-9332-DF662ACE5914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661B-A301-46CB-8D2B-1ADE9DF4C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3DA9-9AC7-41EA-BF45-5B310C41F23E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1B424-1B16-49C5-9A58-98D5454FF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6CFA-2902-425A-A79E-F5E26F0F9DEE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9C7F-A696-42C7-8062-B526EA98B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53B7-DD54-4979-B953-9E381D985AA5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8BD0-46B8-43DF-A127-D6493D777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39CFF92-3D5B-4C94-994B-695C7AB03E37}" type="datetimeFigureOut">
              <a:rPr lang="ru-RU"/>
              <a:pPr>
                <a:defRPr/>
              </a:pPr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D67DDF-9CBF-4B4F-8B72-43F26A6A1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-26988" y="0"/>
            <a:ext cx="9170988" cy="6858000"/>
          </a:xfrm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539552" y="3861048"/>
            <a:ext cx="8786812" cy="2124075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Веселая</a:t>
            </a:r>
          </a:p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фразеология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2339752" y="1232036"/>
            <a:ext cx="19992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dirty="0" smtClean="0">
                <a:latin typeface="Comic Sans MS" pitchFamily="66" charset="0"/>
              </a:rPr>
              <a:t>ТЕМА: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-main-pic" descr="Картинка 7 из 2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89625"/>
            <a:ext cx="4560168" cy="4159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620688"/>
            <a:ext cx="5907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Угадайте фразеологизм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-main-pic" descr="Картинка 7 из 2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5" y="2348880"/>
            <a:ext cx="5148064" cy="38610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9762" y="548680"/>
            <a:ext cx="5907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Угадайте фразеологизм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-main-pic" descr="Картинка 7 из 20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4982901" cy="37233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764704"/>
            <a:ext cx="5907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Угадайте фразеологизм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213" y="404813"/>
            <a:ext cx="87122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C00000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Синтаксическая пятиминутка.</a:t>
            </a:r>
          </a:p>
          <a:p>
            <a:pPr algn="ctr">
              <a:defRPr/>
            </a:pP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>
              <a:defRPr/>
            </a:pPr>
            <a:r>
              <a:rPr lang="ru-RU" b="1" dirty="0">
                <a:latin typeface="Arial" pitchFamily="34" charset="0"/>
              </a:rPr>
              <a:t>     записать предложение, подчеркнуть главные члены, составить схему </a:t>
            </a:r>
            <a:r>
              <a:rPr lang="ru-RU" dirty="0">
                <a:latin typeface="Arial" pitchFamily="34" charset="0"/>
              </a:rPr>
              <a:t> </a:t>
            </a:r>
            <a:br>
              <a:rPr lang="ru-RU" dirty="0">
                <a:latin typeface="Arial" pitchFamily="34" charset="0"/>
              </a:rPr>
            </a:br>
            <a:endParaRPr lang="ru-RU" dirty="0">
              <a:latin typeface="Arial" pitchFamily="34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  <a:p>
            <a:pPr algn="ctr"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Ночь темна и тепла,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Благодатная мгла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долины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легла.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" pitchFamily="34" charset="0"/>
              </a:rPr>
              <a:t>Истолковать значение выделенных слов.</a:t>
            </a:r>
          </a:p>
          <a:p>
            <a:pPr algn="ctr">
              <a:defRPr/>
            </a:pPr>
            <a:r>
              <a:rPr lang="ru-RU" b="1" dirty="0">
                <a:latin typeface="Arial" pitchFamily="34" charset="0"/>
              </a:rPr>
              <a:t>Найдите в толковом словаре значение выделенных слов.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713788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Интересная история о том, как появились фразеологизмы.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Однажды в мастерской две дужки и стержень, которые использовали и вместе и по отдельности, рабочий взял их и сварил в одну необходимую новую деталь в виде буквы Ф.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Подобное же мы видим в жизни слов. Живут-поживают слова-детали, ими пользуются по отдельности или в виде временных сочетаний, но в какой- то момент, когда возникает в этом необходимость, слова сливаются в неделимые сочетания –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фразеологизмы.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Например, существуют слова: 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вода, не, разлить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фразеологизм 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водой не разольёшь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Так из слов, вернее из сочетаний слов, рождается большинство фразеологизмов.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Русский язык очень богат фразеологическими оборотами.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 ним относятся пословицы, поговорки, меткие яркие выражения, ставшие крылатыми.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Источники фразеологических оборотов различны.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Одни из них возникли на основе наблюдений человека над общественными и природными явлениями (Много снега – много хлеба);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другие связаны с мифологией и реальными историческими событиями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(пусто, словно Мамай прошёл);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третьи вышли из песен, сказок, загадок, литературных произведений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(страшнее кошки зверя нет).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Фразеологические обороты украшают речь, делают её выразительной, образной.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Чем богаче словарный запас, тем интереснее, ярче выражает человек свои мысли.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908050"/>
            <a:ext cx="91440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каждый фразеологизм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Segoe Script" pitchFamily="34" charset="0"/>
                <a:cs typeface="Times New Roman" pitchFamily="18" charset="0"/>
              </a:rPr>
              <a:t>имеет свой смысл и историю возникновения. </a:t>
            </a:r>
            <a:endParaRPr lang="ru-RU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Спустя рукава.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Рукавицы и перчатки появились на Руси довольно поздно. Раньше были распространены длинные рукава, которые засучивались перед работой. Отсюда засучив рукава – значит, усердно принявшись за дело. После работы зимой рукава опускались, чтобы согреть руки. Со спущенными рукавами человек работает плохо, так как они мешают ему. Отсюда и возникло выражение спустя рукава – значит , небрежно, кое – как.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истекло.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Почти три тысячи лет назад в Вавилоне, а позже в Греции и Риме появились водяные часы, Они представляли собой высокий узкий сосуд с отверстием в дне. Время измерялось вытекающей из сосуда водой, то есть время текло.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Отсюда же произошли выражения: сколько воды утекло с тех пор (как давно это было, текущий год).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711700"/>
            <a:ext cx="227488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363788"/>
            <a:ext cx="2195511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1595438"/>
            <a:ext cx="129222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485900"/>
            <a:ext cx="1970088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454150"/>
            <a:ext cx="173831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3813" y="276225"/>
            <a:ext cx="64738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фразеологический зверинец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7416" name="TextBox 2"/>
          <p:cNvSpPr txBox="1">
            <a:spLocks noChangeArrowheads="1"/>
          </p:cNvSpPr>
          <p:nvPr/>
        </p:nvSpPr>
        <p:spPr bwMode="auto">
          <a:xfrm>
            <a:off x="828675" y="992188"/>
            <a:ext cx="760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какие фразеологизмы связаны с этими  животными?</a:t>
            </a:r>
          </a:p>
        </p:txBody>
      </p:sp>
      <p:pic>
        <p:nvPicPr>
          <p:cNvPr id="17417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040313"/>
            <a:ext cx="221456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1692275"/>
            <a:ext cx="162877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5097463"/>
            <a:ext cx="11969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868863"/>
            <a:ext cx="106045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789363"/>
            <a:ext cx="13239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Рисунок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4322763"/>
            <a:ext cx="127476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54" y="4711700"/>
            <a:ext cx="227488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92" y="2363788"/>
            <a:ext cx="2195511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79" y="5040313"/>
            <a:ext cx="221456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54" y="5097463"/>
            <a:ext cx="11969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9" y="4868863"/>
            <a:ext cx="106045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542" y="4322763"/>
            <a:ext cx="127476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418" y="3218"/>
            <a:ext cx="2964581" cy="6854782"/>
          </a:xfrm>
          <a:prstGeom prst="rect">
            <a:avLst/>
          </a:prstGeom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84963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Хитёр как лиса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Труслив как заяц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Голоден как волк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Здоров как бык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          Изворотлив как уж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Надут как индюк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Нем как рыба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Грязный как свинья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         Упрям как осёл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Болтлив как сорока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Колючий как ёж.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5938787" y="1143000"/>
            <a:ext cx="3228194" cy="5715000"/>
          </a:xfrm>
          <a:prstGeom prst="rect">
            <a:avLst/>
          </a:prstGeom>
        </p:spPr>
      </p:pic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07950" y="260350"/>
            <a:ext cx="8856663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отгадаем сказочные фразеологизмы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>
                <a:solidFill>
                  <a:srgbClr val="C00000"/>
                </a:solidFill>
              </a:rPr>
              <a:t>                 …закончите фразеологизмы, взятые из сказок: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/>
              <a:t>Поди туда - не знаю </a:t>
            </a:r>
            <a:r>
              <a:rPr lang="ru-RU" b="1" dirty="0"/>
              <a:t>куда</a:t>
            </a:r>
            <a:r>
              <a:rPr lang="ru-RU" dirty="0"/>
              <a:t>, принеси то - не знаю </a:t>
            </a:r>
            <a:r>
              <a:rPr lang="ru-RU" b="1" dirty="0"/>
              <a:t>что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Скоро сказка сказывается, да не скоро дело </a:t>
            </a:r>
            <a:r>
              <a:rPr lang="ru-RU" b="1" dirty="0"/>
              <a:t>делается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всё присказка, сказка будет впереди.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какой сказке  встречается следующее выражение:</a:t>
            </a:r>
          </a:p>
          <a:p>
            <a:endParaRPr lang="ru-RU" dirty="0"/>
          </a:p>
          <a:p>
            <a:r>
              <a:rPr lang="ru-RU" dirty="0"/>
              <a:t>В путь дорогу снарядился </a:t>
            </a:r>
          </a:p>
          <a:p>
            <a:endParaRPr lang="ru-RU" dirty="0"/>
          </a:p>
          <a:p>
            <a:r>
              <a:rPr lang="ru-RU" dirty="0"/>
              <a:t>Глаз не сводит, день и ночь 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Из какого известного произведения взяты эти строки:</a:t>
            </a:r>
          </a:p>
          <a:p>
            <a:endParaRPr lang="ru-RU" dirty="0"/>
          </a:p>
          <a:p>
            <a:r>
              <a:rPr lang="ru-RU" dirty="0"/>
              <a:t>Есть разгуляться, где на воле, ушки на макушке. </a:t>
            </a:r>
          </a:p>
          <a:p>
            <a:endParaRPr lang="ru-RU" dirty="0"/>
          </a:p>
          <a:p>
            <a:r>
              <a:rPr lang="ru-RU" dirty="0"/>
              <a:t>Тут как тут, постоим мы головою.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over dir="ru"/>
      </p:transition>
    </mc:Choice>
    <mc:Fallback xmlns="">
      <p:transition spd="slow" advClick="0" advTm="5000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541" y="3749365"/>
            <a:ext cx="3959459" cy="31086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8313" y="333375"/>
            <a:ext cx="8280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подберите нужные слова </a:t>
            </a:r>
          </a:p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 добавьте их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во фразеологизм.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187450" y="2205038"/>
            <a:ext cx="63373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Дружнее этих двух ребят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свете не найдёшь.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 них обычно говорят 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93800" y="3860800"/>
            <a:ext cx="4389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>
                <a:latin typeface="Times New Roman" pitchFamily="18" charset="0"/>
                <a:cs typeface="Times New Roman" pitchFamily="18" charset="0"/>
              </a:rPr>
              <a:t>Водой не разольёшь. 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731" y="12845"/>
            <a:ext cx="346882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43188"/>
            <a:ext cx="666023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Что такое фразеологизм?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Что называют фразеологией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 фразеологическими оборотами?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20673"/>
            <a:ext cx="8373616" cy="1754326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подберите нужные слова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 добавьте их во фразеологизм.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endParaRPr lang="ru-RU" sz="3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1763713" y="1958975"/>
            <a:ext cx="70564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/>
              <a:t>Мы исходили городок</a:t>
            </a:r>
            <a:br>
              <a:rPr lang="ru-RU" sz="3200"/>
            </a:br>
            <a:r>
              <a:rPr lang="ru-RU" sz="3200"/>
              <a:t>Буквально вдоль и поперёк,</a:t>
            </a:r>
            <a:br>
              <a:rPr lang="ru-RU" sz="3200"/>
            </a:br>
            <a:r>
              <a:rPr lang="ru-RU" sz="3200"/>
              <a:t>И так устали мы в дороге…</a:t>
            </a:r>
            <a:br>
              <a:rPr lang="ru-RU" sz="3200"/>
            </a:br>
            <a:endParaRPr lang="ru-RU" sz="32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713" y="3429000"/>
            <a:ext cx="46418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Что еле волочили ноги.</a:t>
            </a:r>
          </a:p>
          <a:p>
            <a:pPr eaLnBrk="1" hangingPunct="1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1298" y="4223071"/>
            <a:ext cx="3912702" cy="2596703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3375"/>
            <a:ext cx="8497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подберите нужные слова </a:t>
            </a:r>
          </a:p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 добавьте их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во  фразеологизм.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827584" y="1916832"/>
            <a:ext cx="63896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dirty="0"/>
              <a:t>Товарищ твой просит украдкой</a:t>
            </a:r>
            <a:br>
              <a:rPr lang="ru-RU" sz="3200" dirty="0"/>
            </a:br>
            <a:r>
              <a:rPr lang="ru-RU" sz="3200" dirty="0"/>
              <a:t>Ответы списать из тетрадки.</a:t>
            </a:r>
            <a:br>
              <a:rPr lang="ru-RU" sz="3200" dirty="0"/>
            </a:br>
            <a:r>
              <a:rPr lang="ru-RU" sz="3200" dirty="0"/>
              <a:t>Не надо, ведь этим ты другу,</a:t>
            </a:r>
          </a:p>
          <a:p>
            <a:r>
              <a:rPr lang="ru-RU" sz="3200" dirty="0"/>
              <a:t>Окажешь …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75856" y="3428465"/>
            <a:ext cx="354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dirty="0"/>
              <a:t>медвежью услугу.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02" y="4012664"/>
            <a:ext cx="2368437" cy="282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00329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подберите нужные слова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 добавьте их во фразеологизм</a:t>
            </a: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1057275" y="1914525"/>
            <a:ext cx="7848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/>
              <a:t>Фальшивят, путают слова,</a:t>
            </a:r>
            <a:br>
              <a:rPr lang="ru-RU" sz="3200"/>
            </a:br>
            <a:r>
              <a:rPr lang="ru-RU" sz="3200"/>
              <a:t>Поют кто в лес, кто по дрова,</a:t>
            </a:r>
            <a:br>
              <a:rPr lang="ru-RU" sz="3200"/>
            </a:br>
            <a:r>
              <a:rPr lang="ru-RU" sz="3200"/>
              <a:t>Ребята слушать их не станут,</a:t>
            </a:r>
            <a:br>
              <a:rPr lang="ru-RU" sz="3200"/>
            </a:br>
            <a:r>
              <a:rPr lang="ru-RU" sz="3200"/>
              <a:t>От этой песни 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4663" y="3392488"/>
            <a:ext cx="2116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уши вянут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4275400"/>
            <a:ext cx="3497513" cy="258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7" y="0"/>
            <a:ext cx="8429684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Фразеологизм –</a:t>
            </a:r>
          </a:p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устойчивое сочетание слов и выражений.</a:t>
            </a:r>
          </a:p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Фразеологические обороты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делают нашу речь выразительнее, точнее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Какие фразеологизмы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подходят для предложений?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100" dirty="0"/>
          </a:p>
        </p:txBody>
      </p:sp>
      <p:pic>
        <p:nvPicPr>
          <p:cNvPr id="1434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4909443" cy="3782194"/>
          </a:xfrm>
          <a:prstGeom prst="cloud">
            <a:avLst/>
          </a:prstGeom>
        </p:spPr>
      </p:pic>
      <p:sp>
        <p:nvSpPr>
          <p:cNvPr id="5124" name="Прямоугольник 10"/>
          <p:cNvSpPr>
            <a:spLocks noChangeArrowheads="1"/>
          </p:cNvSpPr>
          <p:nvPr/>
        </p:nvSpPr>
        <p:spPr bwMode="auto">
          <a:xfrm>
            <a:off x="214313" y="1143000"/>
            <a:ext cx="8643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dirty="0"/>
              <a:t>Не ждали мы гостя, а </a:t>
            </a:r>
            <a:endParaRPr lang="ru-RU" sz="4000" dirty="0" smtClean="0"/>
          </a:p>
          <a:p>
            <a:pPr algn="ctr"/>
            <a:r>
              <a:rPr lang="ru-RU" sz="4000" dirty="0" smtClean="0"/>
              <a:t>он </a:t>
            </a:r>
            <a:r>
              <a:rPr lang="ru-RU" sz="4000" dirty="0"/>
              <a:t>свалился как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 эта задача проще…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810544"/>
            <a:ext cx="6667500" cy="410527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многодневном походе мы  …  </a:t>
            </a:r>
            <a:br>
              <a:rPr lang="ru-RU" dirty="0" smtClean="0"/>
            </a:br>
            <a:r>
              <a:rPr lang="ru-RU" dirty="0" smtClean="0"/>
              <a:t>вместе съели</a:t>
            </a:r>
            <a:endParaRPr lang="ru-RU" dirty="0"/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5113" y="1600200"/>
            <a:ext cx="3533775" cy="4525963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Жизнь в нашем дружном коллективе … </a:t>
            </a:r>
            <a:endParaRPr lang="ru-RU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572000" cy="3580839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3. Угадайте фразеологизм</a:t>
            </a:r>
          </a:p>
        </p:txBody>
      </p:sp>
      <p:pic>
        <p:nvPicPr>
          <p:cNvPr id="30722" name="i-main-pic" descr="Картинка 7 из 2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7298"/>
            <a:ext cx="6811120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-main-pic" descr="Картинка 7 из 2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868144" cy="43939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404664"/>
            <a:ext cx="5907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Угадайте фразеологизм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:strips dir="ru"/>
      </p:transition>
    </mc:Choice>
    <mc:Fallback xmlns="">
      <p:transition spd="slow" advClick="0" advTm="5000">
        <p:strips dir="r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селая фразеолог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Веселая фразеология</Template>
  <TotalTime>230</TotalTime>
  <Words>322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Веселая фразеология</vt:lpstr>
      <vt:lpstr>Презентация PowerPoint</vt:lpstr>
      <vt:lpstr>Что такое фразеологизм?   Что называют фразеологией и фразеологическими оборотами?</vt:lpstr>
      <vt:lpstr>Презентация PowerPoint</vt:lpstr>
      <vt:lpstr> Какие фразеологизмы  подходят для предложений? </vt:lpstr>
      <vt:lpstr>Да эта задача проще…</vt:lpstr>
      <vt:lpstr>В многодневном походе мы  …   вместе съели</vt:lpstr>
      <vt:lpstr>Жизнь в нашем дружном коллективе … </vt:lpstr>
      <vt:lpstr>3. Угадайте фразеологизм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подберите нужные слова  и добавьте их во фразеологизм. </vt:lpstr>
      <vt:lpstr>Презентация PowerPoint</vt:lpstr>
      <vt:lpstr>подберите нужные слова  и добавьте их во фразеологизм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 и Саша</cp:lastModifiedBy>
  <cp:revision>26</cp:revision>
  <dcterms:created xsi:type="dcterms:W3CDTF">2012-12-03T05:31:09Z</dcterms:created>
  <dcterms:modified xsi:type="dcterms:W3CDTF">2013-10-05T18:57:03Z</dcterms:modified>
</cp:coreProperties>
</file>