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773AA9-8934-43B2-9535-8692E952E5B5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679EA3-3B1C-4204-B7E2-DC7D8C5852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Понятие об обособлении. Обособленные определения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Урок-исследование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458200" cy="14401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выберите   крылатое   выражение,  которое  наиболее полно  отражает   ваше   состояние   в  конце   урока: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56792"/>
            <a:ext cx="8458200" cy="453650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r>
              <a:rPr lang="ru-RU" sz="5800" b="1" dirty="0" smtClean="0"/>
              <a:t>Тяжела  ты,  шапка  Мономаха.</a:t>
            </a:r>
          </a:p>
          <a:p>
            <a:pPr marL="457200" indent="-457200">
              <a:buAutoNum type="arabicPeriod"/>
            </a:pPr>
            <a:r>
              <a:rPr lang="ru-RU" sz="5800" b="1" dirty="0" smtClean="0"/>
              <a:t>Повторение – мать  учения.</a:t>
            </a:r>
          </a:p>
          <a:p>
            <a:pPr marL="457200" indent="-457200">
              <a:buAutoNum type="arabicPeriod"/>
            </a:pPr>
            <a:r>
              <a:rPr lang="ru-RU" sz="5800" b="1" dirty="0" smtClean="0"/>
              <a:t>Учась,  узнаёшь, как  мало  ты  знаешь.</a:t>
            </a:r>
          </a:p>
          <a:p>
            <a:pPr marL="457200" indent="-457200">
              <a:buAutoNum type="arabicPeriod"/>
            </a:pPr>
            <a:r>
              <a:rPr lang="ru-RU" sz="5800" b="1" dirty="0" smtClean="0"/>
              <a:t>Если  за  день  ничему  не  научился – зря  прожил  день.</a:t>
            </a:r>
          </a:p>
          <a:p>
            <a:pPr marL="457200" indent="-457200">
              <a:buAutoNum type="arabicPeriod"/>
            </a:pPr>
            <a:endParaRPr lang="ru-RU" sz="3200" b="1" dirty="0" smtClean="0"/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AutoNum type="arabicPeriod"/>
            </a:pPr>
            <a:endParaRPr lang="ru-RU" b="1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 помним!  Мы  знаем!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70 – ЛЕТИЕ   ПОБЕДЫ НА   КУРСКОЙ   ДУГЕ</a:t>
            </a:r>
            <a:endParaRPr lang="ru-RU" b="1" dirty="0"/>
          </a:p>
        </p:txBody>
      </p:sp>
      <p:pic>
        <p:nvPicPr>
          <p:cNvPr id="1026" name="Picture 2" descr="C:\Users\Ната\Desktop\IMG_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2744924"/>
            <a:ext cx="3600401" cy="327636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700808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М.Дудин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«Человек,  не  помнящий  прошлого, лишает  себя  грядущего»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429001"/>
            <a:ext cx="8458200" cy="1800199"/>
          </a:xfrm>
        </p:spPr>
        <p:txBody>
          <a:bodyPr/>
          <a:lstStyle/>
          <a:p>
            <a:pPr algn="ctr"/>
            <a:r>
              <a:rPr lang="ru-RU" b="1" dirty="0" smtClean="0"/>
              <a:t>Понятие   об   обособлении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52736"/>
            <a:ext cx="8458200" cy="1224136"/>
          </a:xfrm>
        </p:spPr>
        <p:txBody>
          <a:bodyPr/>
          <a:lstStyle/>
          <a:p>
            <a:pPr algn="ctr"/>
            <a:r>
              <a:rPr lang="ru-RU" b="1" dirty="0" smtClean="0"/>
              <a:t>Обособленные  члены  предложения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691680" y="5877271"/>
            <a:ext cx="722372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3213993" cy="577172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Книгу А.М. </a:t>
            </a:r>
            <a:r>
              <a:rPr lang="ru-RU" sz="2000" dirty="0" err="1" smtClean="0"/>
              <a:t>Пешковского</a:t>
            </a:r>
            <a:r>
              <a:rPr lang="ru-RU" sz="2000" dirty="0" smtClean="0"/>
              <a:t> «Русский синтаксис в научном освещении» академик  Л.В. Щерба называл «сокровищницей тончайших наблюдений над русским языком».</a:t>
            </a:r>
          </a:p>
          <a:p>
            <a:pPr algn="just"/>
            <a:r>
              <a:rPr lang="ru-RU" sz="2000" dirty="0" smtClean="0"/>
              <a:t>В ней А.М. </a:t>
            </a:r>
            <a:r>
              <a:rPr lang="ru-RU" sz="2000" dirty="0" err="1" smtClean="0"/>
              <a:t>Пешковский</a:t>
            </a:r>
            <a:r>
              <a:rPr lang="ru-RU" sz="2000" dirty="0" smtClean="0"/>
              <a:t> обратил внимание на связь грамматики со стилистикой и интонацией. </a:t>
            </a:r>
          </a:p>
          <a:p>
            <a:pPr algn="just"/>
            <a:r>
              <a:rPr lang="ru-RU" sz="2000" dirty="0" smtClean="0"/>
              <a:t>По мнению ученого, </a:t>
            </a:r>
            <a:r>
              <a:rPr lang="ru-RU" sz="2000" b="1" dirty="0" smtClean="0"/>
              <a:t>основным условием обособления является интонация.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Александр   Матвеевич   </a:t>
            </a:r>
            <a:r>
              <a:rPr lang="ru-RU" sz="2400" b="1" dirty="0" err="1" smtClean="0"/>
              <a:t>Пешковский</a:t>
            </a:r>
            <a:r>
              <a:rPr lang="ru-RU" sz="2400" b="1" dirty="0" smtClean="0"/>
              <a:t>     (1878 – 1933)</a:t>
            </a:r>
            <a:endParaRPr lang="ru-RU" sz="2400" b="1" dirty="0"/>
          </a:p>
        </p:txBody>
      </p:sp>
      <p:pic>
        <p:nvPicPr>
          <p:cNvPr id="2050" name="Picture 2" descr="C:\Users\Ната\Desktop\IMG_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700808"/>
            <a:ext cx="51125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88640"/>
            <a:ext cx="8458200" cy="4896544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sz="2800" b="1" dirty="0" smtClean="0"/>
              <a:t>Наконец  выплыл  </a:t>
            </a:r>
            <a:r>
              <a:rPr lang="ru-RU" sz="2800" b="1" i="1" dirty="0" smtClean="0"/>
              <a:t>тусклый</a:t>
            </a:r>
            <a:r>
              <a:rPr lang="ru-RU" sz="2800" b="1" dirty="0" smtClean="0"/>
              <a:t>  и  </a:t>
            </a:r>
            <a:r>
              <a:rPr lang="ru-RU" sz="2800" b="1" i="1" dirty="0" smtClean="0"/>
              <a:t>красный</a:t>
            </a:r>
            <a:r>
              <a:rPr lang="ru-RU" sz="2800" b="1" dirty="0" smtClean="0"/>
              <a:t>   месяц .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Наконец   выплыл   месяц ,  /  </a:t>
            </a:r>
            <a:r>
              <a:rPr lang="ru-RU" sz="2800" b="1" i="1" dirty="0" smtClean="0"/>
              <a:t>тусклый </a:t>
            </a:r>
            <a:r>
              <a:rPr lang="ru-RU" sz="2800" b="1" dirty="0" smtClean="0"/>
              <a:t> и  </a:t>
            </a:r>
            <a:r>
              <a:rPr lang="ru-RU" sz="2800" b="1" i="1" dirty="0" smtClean="0"/>
              <a:t>красный.</a:t>
            </a:r>
          </a:p>
          <a:p>
            <a:pPr algn="just"/>
            <a:endParaRPr lang="ru-RU" sz="2800" b="1" dirty="0" smtClean="0"/>
          </a:p>
          <a:p>
            <a:pPr algn="just"/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589240"/>
            <a:ext cx="868680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458200" cy="720079"/>
          </a:xfrm>
        </p:spPr>
        <p:txBody>
          <a:bodyPr/>
          <a:lstStyle/>
          <a:p>
            <a:pPr algn="ctr"/>
            <a:r>
              <a:rPr lang="ru-RU" dirty="0" smtClean="0"/>
              <a:t>Типы       определений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16832"/>
            <a:ext cx="8458200" cy="36724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Согласованные       определения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Несогласованные    определения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Распространённые    определения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Нераспространённые    определения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</a:p>
          <a:p>
            <a:pPr marL="457200" indent="-4572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6673"/>
            <a:ext cx="8458200" cy="792087"/>
          </a:xfrm>
        </p:spPr>
        <p:txBody>
          <a:bodyPr/>
          <a:lstStyle/>
          <a:p>
            <a:pPr algn="ctr"/>
            <a:r>
              <a:rPr lang="ru-RU" dirty="0" smtClean="0"/>
              <a:t>памятка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8840"/>
            <a:ext cx="8458200" cy="388843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Выясните, чем выражено определяемое слово и определение;</a:t>
            </a:r>
          </a:p>
          <a:p>
            <a:pPr>
              <a:buFont typeface="Arial" pitchFamily="34" charset="0"/>
              <a:buChar char="•"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распространено  ли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какое  место  занимает  определение  по  отношению  к   </a:t>
            </a:r>
          </a:p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 определяемому слову;</a:t>
            </a:r>
          </a:p>
          <a:p>
            <a:pPr>
              <a:buFont typeface="Arial" pitchFamily="34" charset="0"/>
              <a:buChar char="•"/>
            </a:pPr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 каково значение определения.</a:t>
            </a:r>
          </a:p>
          <a:p>
            <a:pPr algn="just">
              <a:buFont typeface="Arial" pitchFamily="34" charset="0"/>
              <a:buChar char="•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\Desktop\IMG_1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200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Понятие об обособлении. Обособленные определения</vt:lpstr>
      <vt:lpstr>Мы  помним!  Мы  знаем!</vt:lpstr>
      <vt:lpstr>«Человек,  не  помнящий  прошлого, лишает  себя  грядущего»</vt:lpstr>
      <vt:lpstr>Понятие   об   обособлении</vt:lpstr>
      <vt:lpstr>Слайд 5</vt:lpstr>
      <vt:lpstr>Слайд 6</vt:lpstr>
      <vt:lpstr>Типы       определений</vt:lpstr>
      <vt:lpstr>памятка</vt:lpstr>
      <vt:lpstr>Слайд 9</vt:lpstr>
      <vt:lpstr>выберите   крылатое   выражение,  которое  наиболее полно  отражает   ваше   состояние   в  конце  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об обособлении. Обособленные определения</dc:title>
  <dc:creator>Ната</dc:creator>
  <cp:lastModifiedBy>Ната</cp:lastModifiedBy>
  <cp:revision>26</cp:revision>
  <dcterms:created xsi:type="dcterms:W3CDTF">2013-03-10T09:11:45Z</dcterms:created>
  <dcterms:modified xsi:type="dcterms:W3CDTF">2013-03-20T02:59:18Z</dcterms:modified>
</cp:coreProperties>
</file>