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81" r:id="rId3"/>
    <p:sldId id="259" r:id="rId4"/>
    <p:sldId id="260" r:id="rId5"/>
    <p:sldId id="261" r:id="rId6"/>
    <p:sldId id="262" r:id="rId7"/>
    <p:sldId id="263" r:id="rId8"/>
    <p:sldId id="264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68" r:id="rId17"/>
    <p:sldId id="269" r:id="rId18"/>
    <p:sldId id="270" r:id="rId19"/>
    <p:sldId id="271" r:id="rId20"/>
    <p:sldId id="273" r:id="rId21"/>
    <p:sldId id="27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7602" autoAdjust="0"/>
  </p:normalViewPr>
  <p:slideViewPr>
    <p:cSldViewPr>
      <p:cViewPr varScale="1">
        <p:scale>
          <a:sx n="59" d="100"/>
          <a:sy n="5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8DF2E-B120-40AB-9FFC-73281057BD56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B6112-52FB-446D-8B91-7AAF978E67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B6112-52FB-446D-8B91-7AAF978E6720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E877B-4316-4D3D-80FC-E22CC40C1D7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D0B6A-E4CB-48BA-8F1C-9CB197F4F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429684" cy="207170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FF00"/>
                </a:solidFill>
              </a:rPr>
              <a:t>Звёздный час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(внеклассное мероприятие по  русскому языку для учащихся 7кл.)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000373"/>
            <a:ext cx="8215370" cy="3286148"/>
          </a:xfrm>
        </p:spPr>
        <p:txBody>
          <a:bodyPr/>
          <a:lstStyle/>
          <a:p>
            <a:r>
              <a:rPr lang="ru-RU" u="sng" dirty="0" smtClean="0">
                <a:solidFill>
                  <a:srgbClr val="FFFF00"/>
                </a:solidFill>
              </a:rPr>
              <a:t>Цели:</a:t>
            </a:r>
          </a:p>
          <a:p>
            <a:r>
              <a:rPr lang="ru-RU" sz="1800" dirty="0" smtClean="0">
                <a:solidFill>
                  <a:srgbClr val="FFFF00"/>
                </a:solidFill>
              </a:rPr>
              <a:t>Обобщение и систематизация знаний , умений и навыков учащихся в игровой форме.</a:t>
            </a:r>
          </a:p>
          <a:p>
            <a:r>
              <a:rPr lang="ru-RU" sz="1800" dirty="0" smtClean="0">
                <a:solidFill>
                  <a:srgbClr val="FFFF00"/>
                </a:solidFill>
              </a:rPr>
              <a:t>Развитие познавательных способностей (внимания, мышления , памяти) .</a:t>
            </a:r>
          </a:p>
          <a:p>
            <a:r>
              <a:rPr lang="ru-RU" sz="1800" dirty="0" smtClean="0">
                <a:solidFill>
                  <a:srgbClr val="FFFF00"/>
                </a:solidFill>
              </a:rPr>
              <a:t>Активизация интереса  школьников к учебному предмету, воспитание уважения к родному языку,  к его богатству.</a:t>
            </a:r>
          </a:p>
          <a:p>
            <a:r>
              <a:rPr lang="ru-RU" sz="1800" dirty="0" smtClean="0">
                <a:solidFill>
                  <a:srgbClr val="FFFF00"/>
                </a:solidFill>
              </a:rPr>
              <a:t>Развитие творческих  способностей учащихся.</a:t>
            </a:r>
            <a:endParaRPr lang="ru-RU" sz="1800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428596" y="285728"/>
            <a:ext cx="1071570" cy="114300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8072462" y="5929330"/>
            <a:ext cx="500066" cy="357190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428596" y="5572140"/>
            <a:ext cx="285752" cy="285752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8143900" y="500042"/>
            <a:ext cx="571504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3143240" y="2571744"/>
            <a:ext cx="571504" cy="42862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3357554" y="5929330"/>
            <a:ext cx="1071570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115328" cy="796908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7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7"/>
            <a:ext cx="8229600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Где неправильно указано значение фразеологизма?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1.Стреляный воробей – опытный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2.Обводить вокруг пальца – обматывать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3.С гулькин нос – много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4.Яблоку негде упасть – тесно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Где верно указаны синонимы?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Жажда – увлечение                          4. Могучий - глупый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Благородный – спокойный             5. Ликовать - торжествовать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Одаренный – талантливый             6. Робкий – скупой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Слова, употребляемые жителями той или иной области, называются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1.Профессиональными                              4. Заимствованными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2. Устаревшими                                            5. Общеупотребительными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3.Диалектными                                            6. Неологизмами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7215206" y="1428736"/>
            <a:ext cx="1357322" cy="1071570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3286116" y="5000636"/>
            <a:ext cx="714380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072330" y="5643578"/>
            <a:ext cx="928694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1500166" y="0"/>
            <a:ext cx="642942" cy="6429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1142976" y="5857892"/>
            <a:ext cx="642942" cy="57150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7 ТУР (Продолжение)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7"/>
            <a:ext cx="822960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Укажите предложение, в котором ученик, не зная лексического значения слова, неверно употребил его?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1.     Тубус телескопа поврежден 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2.     Хирург скальпом разрезал кожу </a:t>
            </a:r>
          </a:p>
          <a:p>
            <a:pPr marL="457200" indent="-457200">
              <a:buAutoNum type="arabicPeriod" startAt="3"/>
            </a:pPr>
            <a:r>
              <a:rPr lang="ru-RU" sz="2000" dirty="0" smtClean="0">
                <a:solidFill>
                  <a:srgbClr val="FFFF00"/>
                </a:solidFill>
              </a:rPr>
              <a:t>На мшарах  много клюквы </a:t>
            </a:r>
          </a:p>
          <a:p>
            <a:pPr marL="457200" indent="-457200">
              <a:buAutoNum type="arabicPeriod" startAt="3"/>
            </a:pPr>
            <a:r>
              <a:rPr lang="ru-RU" sz="2000" dirty="0" smtClean="0">
                <a:solidFill>
                  <a:srgbClr val="FFFF00"/>
                </a:solidFill>
              </a:rPr>
              <a:t>Стрелы лежали в колчане </a:t>
            </a:r>
          </a:p>
          <a:p>
            <a:pPr marL="457200" indent="-457200">
              <a:buAutoNum type="arabicPeriod" startAt="3"/>
            </a:pPr>
            <a:r>
              <a:rPr lang="ru-RU" sz="2000" dirty="0" smtClean="0">
                <a:solidFill>
                  <a:srgbClr val="FFFF00"/>
                </a:solidFill>
              </a:rPr>
              <a:t>Фотограф  приготовил фиксаж </a:t>
            </a:r>
          </a:p>
          <a:p>
            <a:pPr marL="457200" indent="-457200">
              <a:buAutoNum type="arabicPeriod" startAt="3"/>
            </a:pPr>
            <a:r>
              <a:rPr lang="ru-RU" sz="2000" dirty="0" smtClean="0">
                <a:solidFill>
                  <a:srgbClr val="FFFF00"/>
                </a:solidFill>
              </a:rPr>
              <a:t>Полотер вышел из строя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Укажите предложения, в которых есть профессиональные слова ?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6286512" y="1857364"/>
            <a:ext cx="1571636" cy="1071570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1000100" y="4500570"/>
            <a:ext cx="1000132" cy="121444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642910" y="285728"/>
            <a:ext cx="428628" cy="42862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4714876" y="4643446"/>
            <a:ext cx="1571636" cy="157163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8 ТУР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Укажите, что является  словосочетанием.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Подарок ему                       4. Воздушные облака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Передать просьбу             5. Пришла весна 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Путь домой                         6. Говорить негромко</a:t>
            </a:r>
          </a:p>
          <a:p>
            <a:pPr marL="514350" indent="-51435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В каком предложении нет ошибок ?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На складе осталось двое пар сапог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У магазина томились трое помятых личностей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В спектакле занято четверо актрис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В семье было пятеро детей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По обоим сторонам дороги зеленеют деревья</a:t>
            </a:r>
          </a:p>
          <a:p>
            <a:pPr marL="514350" indent="-51435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Укажите предложения, в которых имена прилагательные выступают в роли  существительных?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Мороженое мясо лежало в холодильнике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Мороженое – вкусное лакомство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Столовая ложка лежала в буфете 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На перемене мы пошли в столовую</a:t>
            </a:r>
          </a:p>
          <a:p>
            <a:pPr marL="514350" indent="-514350">
              <a:buNone/>
            </a:pPr>
            <a:endParaRPr lang="ru-RU" sz="2000" dirty="0" smtClean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7215206" y="428604"/>
            <a:ext cx="928694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642910" y="214290"/>
            <a:ext cx="571504" cy="42862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6643702" y="2500306"/>
            <a:ext cx="1143008" cy="121444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6215074" y="5429264"/>
            <a:ext cx="1143008" cy="100013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8 ТУР ( Продолжение)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В каком предложении допущена речевая ошибка?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Очень вкусен жареный  картофель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Мне снится далекое городишко 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Красивая фамилия у моего друга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Утро вечера мудренее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По утрам я люблю пить черный кофе</a:t>
            </a:r>
          </a:p>
          <a:p>
            <a:pPr marL="457200" indent="-457200"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Найдите предложения с обращением?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Друзья познаются в беде 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Друзья мои прекрасен наш союз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Скажи мне всю правду 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FFFF00"/>
                </a:solidFill>
              </a:rPr>
              <a:t>Люблю тебя моя Россия за ясный свет твоих очей</a:t>
            </a:r>
          </a:p>
          <a:p>
            <a:pPr marL="457200" indent="-457200">
              <a:buNone/>
            </a:pPr>
            <a:endParaRPr lang="ru-RU" sz="2000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7500958" y="285728"/>
            <a:ext cx="1071570" cy="135732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5-конечная звезда 4"/>
          <p:cNvSpPr/>
          <p:nvPr/>
        </p:nvSpPr>
        <p:spPr>
          <a:xfrm>
            <a:off x="714348" y="214290"/>
            <a:ext cx="857256" cy="57150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5715008" y="2786058"/>
            <a:ext cx="1214446" cy="114300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2428860" y="5572140"/>
            <a:ext cx="1143008" cy="92869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9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357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1.Что такое основа слова?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2. Что такое антонимы?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3. Что такое сложное предложение?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4. Что такое неологизмы?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5. Какие слова не являются словосочетанием 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6.Чем отличается буква от звука?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7. Какие части речи не являются членами предложения?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8. Кто изобрел славянскую азбуку?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9. Корень мой находится в цене, 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В очерке найти приставку мне,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Суффикс мой в тетрадке вы встречали,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Вся же – в дневнике я и в журнале.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10.Корень извлечь из начинки несложно,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Приставка в сосуде хранится надежно,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Суффикс в черчении ясно услышишь,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     Вместе – на темы различные пишешь.</a:t>
            </a:r>
          </a:p>
        </p:txBody>
      </p:sp>
      <p:sp>
        <p:nvSpPr>
          <p:cNvPr id="4" name="5-конечная звезда 3"/>
          <p:cNvSpPr/>
          <p:nvPr/>
        </p:nvSpPr>
        <p:spPr>
          <a:xfrm>
            <a:off x="5715008" y="571480"/>
            <a:ext cx="1500198" cy="1357322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5357818" y="4143380"/>
            <a:ext cx="1000132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500958" y="2428868"/>
            <a:ext cx="1214446" cy="1000132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7429520" y="5214950"/>
            <a:ext cx="1071570" cy="1071570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9 ТУР ( Продолжение)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8229600" cy="47688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11. В списке вы мой обнаружите корень,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      Суффикс в собрании встретите вскоре,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      В слове рассказ вы приставку найдете,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       В целом по мне на уроки идете</a:t>
            </a:r>
            <a:r>
              <a:rPr lang="ru-RU" sz="2000" dirty="0" smtClean="0">
                <a:solidFill>
                  <a:srgbClr val="FFFF00"/>
                </a:solidFill>
              </a:rPr>
              <a:t>.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6715140" y="1785926"/>
            <a:ext cx="1285884" cy="1285884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1357290" y="4071942"/>
            <a:ext cx="1357322" cy="1285884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4929190" y="3571876"/>
            <a:ext cx="785818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6643702" y="5214950"/>
            <a:ext cx="1714512" cy="1285884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714348" y="571480"/>
            <a:ext cx="642942" cy="571504"/>
          </a:xfrm>
          <a:prstGeom prst="star5">
            <a:avLst/>
          </a:prstGeom>
          <a:solidFill>
            <a:srgbClr val="FFFF00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10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Какой частью речи являются  выделенные слова?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Можно двинуться   (1)</a:t>
            </a:r>
            <a:r>
              <a:rPr lang="ru-RU" i="1" dirty="0" smtClean="0">
                <a:solidFill>
                  <a:srgbClr val="FFFF00"/>
                </a:solidFill>
              </a:rPr>
              <a:t>по</a:t>
            </a:r>
            <a:r>
              <a:rPr lang="ru-RU" dirty="0" smtClean="0">
                <a:solidFill>
                  <a:srgbClr val="FFFF00"/>
                </a:solidFill>
              </a:rPr>
              <a:t>  стопам </a:t>
            </a:r>
            <a:r>
              <a:rPr lang="ru-RU" dirty="0" err="1" smtClean="0">
                <a:solidFill>
                  <a:srgbClr val="FFFF00"/>
                </a:solidFill>
              </a:rPr>
              <a:t>Амуона</a:t>
            </a:r>
            <a:r>
              <a:rPr lang="ru-RU" dirty="0" smtClean="0">
                <a:solidFill>
                  <a:srgbClr val="FFFF00"/>
                </a:solidFill>
              </a:rPr>
              <a:t>, (2)</a:t>
            </a:r>
            <a:r>
              <a:rPr lang="ru-RU" i="1" dirty="0" smtClean="0">
                <a:solidFill>
                  <a:srgbClr val="FFFF00"/>
                </a:solidFill>
              </a:rPr>
              <a:t>который</a:t>
            </a:r>
            <a:r>
              <a:rPr lang="ru-RU" dirty="0" smtClean="0">
                <a:solidFill>
                  <a:srgbClr val="FFFF00"/>
                </a:solidFill>
              </a:rPr>
              <a:t>  (3</a:t>
            </a:r>
            <a:r>
              <a:rPr lang="ru-RU" i="1" dirty="0" smtClean="0">
                <a:solidFill>
                  <a:srgbClr val="FFFF00"/>
                </a:solidFill>
              </a:rPr>
              <a:t>)кривляется</a:t>
            </a:r>
            <a:r>
              <a:rPr lang="ru-RU" dirty="0" smtClean="0">
                <a:solidFill>
                  <a:srgbClr val="FFFF00"/>
                </a:solidFill>
              </a:rPr>
              <a:t> на (</a:t>
            </a:r>
            <a:r>
              <a:rPr lang="ru-RU" i="1" dirty="0" smtClean="0">
                <a:solidFill>
                  <a:srgbClr val="FFFF00"/>
                </a:solidFill>
              </a:rPr>
              <a:t>4)сцене ,</a:t>
            </a:r>
            <a:r>
              <a:rPr lang="ru-RU" dirty="0" smtClean="0">
                <a:solidFill>
                  <a:srgbClr val="FFFF00"/>
                </a:solidFill>
              </a:rPr>
              <a:t> (5)</a:t>
            </a:r>
            <a:r>
              <a:rPr lang="ru-RU" i="1" dirty="0" smtClean="0">
                <a:solidFill>
                  <a:srgbClr val="FFFF00"/>
                </a:solidFill>
              </a:rPr>
              <a:t>изображая </a:t>
            </a:r>
            <a:r>
              <a:rPr lang="ru-RU" dirty="0" smtClean="0">
                <a:solidFill>
                  <a:srgbClr val="FFFF00"/>
                </a:solidFill>
              </a:rPr>
              <a:t>для потехи горожан смешных старух.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А.Существительное    Г.Глагол.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Б. Предлог.                  Д.Местоимение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В.Деепричастие      Е.Прилагательное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11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 каком предложении должна стоять запятая и почему?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1) Расчищенная дорожка вела к морю.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2) Мы вошли в лес освещенный осенним солнцем.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3) На пожелтевшей траве лежали  опавшие листья.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4) Ветер гнал по дорожкам сорванные с деревьев  листья.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12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Выберите грамматически правильное продолжение предложения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Окончив училище,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1) нас направили на стройку.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2) мне был присвоен третий разряд.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3) многие из нас остались работать в родном городе.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4) все преподаватели советовали мне продолжать учёбу.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13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1) Найди слово с орфографической ошибкой.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ПО мысли Достоевского, высока нравственная ответственность человека за своё поведение, по тому  что   зло заключается  не во внешних обстоятельствах, а в нём самом . Как  же укротить того зверя, что терзает и изводит  человека  изнутри?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2500306"/>
            <a:ext cx="7772400" cy="1470025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571480"/>
            <a:ext cx="7343804" cy="4924444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FF00"/>
                </a:solidFill>
              </a:rPr>
              <a:t>Правила игры: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5" name="5-конечная звезда 4"/>
          <p:cNvSpPr/>
          <p:nvPr/>
        </p:nvSpPr>
        <p:spPr>
          <a:xfrm>
            <a:off x="428596" y="285728"/>
            <a:ext cx="785818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643834" y="2214554"/>
            <a:ext cx="1214446" cy="121444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642910" y="5929330"/>
            <a:ext cx="714380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6715140" y="5429264"/>
            <a:ext cx="857256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571472" y="3214686"/>
            <a:ext cx="642942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7643834" y="428604"/>
            <a:ext cx="500066" cy="57150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142976" y="1214422"/>
            <a:ext cx="65008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</a:rPr>
              <a:t>Каждый учащийся играет сам за себя. За каждый правильный ответ даётся звёздочка, после каждого тура учащийся с наименьшим  количеством звёздочек  выбывает из игры. Отвечают участники письменно в тетрадь.</a:t>
            </a:r>
            <a:endParaRPr lang="ru-RU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Какие слова не являются словосочетанием?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1)Нравственная ответственность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2) за своё поведение,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3) Высока ответственность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4)терзает и изводит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5) ответственность человека.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Подведение итогов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 smtClean="0">
                <a:solidFill>
                  <a:srgbClr val="FFFF00"/>
                </a:solidFill>
              </a:rPr>
              <a:t>П О З Д Р А В Л Я Е М </a:t>
            </a:r>
          </a:p>
          <a:p>
            <a:pPr algn="ctr"/>
            <a:endParaRPr lang="ru-RU" sz="6600" dirty="0" smtClean="0">
              <a:solidFill>
                <a:srgbClr val="FFFF00"/>
              </a:solidFill>
            </a:endParaRPr>
          </a:p>
          <a:p>
            <a:pPr algn="ctr"/>
            <a:r>
              <a:rPr lang="ru-RU" sz="6600" dirty="0" smtClean="0">
                <a:solidFill>
                  <a:srgbClr val="FFFF00"/>
                </a:solidFill>
              </a:rPr>
              <a:t>Победителей!</a:t>
            </a:r>
            <a:endParaRPr lang="ru-RU" sz="6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796908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1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329642" cy="505461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1 Раздел науки о языке, в котором изучаются части речи их значения и признаки.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2 Раздел науки о языке, в котором изучаются звуки, буквы.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3 Раздел науки о языке, в котором изучаются словосочетания, виды предложений.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4 Раздел науки о языке, в котором изучается значение слова и словарный состав русского языка 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5 Раздел науки о языке, в котором изучаются устойчивые сочетания слов.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6 Раздел науки о языке, в котором изучаются состав и строение слова.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285720" y="285728"/>
            <a:ext cx="785818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8001024" y="5929330"/>
            <a:ext cx="928694" cy="71435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786710" y="214290"/>
            <a:ext cx="928694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285720" y="6215082"/>
            <a:ext cx="571504" cy="42862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2143108" y="0"/>
            <a:ext cx="642942" cy="5000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Возле каждого раздела поставьте правильный ответ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Фонетика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Лексика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Морфология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Фразеология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Морфемика</a:t>
            </a:r>
            <a:endParaRPr lang="ru-RU" dirty="0" smtClean="0">
              <a:solidFill>
                <a:srgbClr val="FFFF00"/>
              </a:solidFill>
            </a:endParaRPr>
          </a:p>
          <a:p>
            <a:r>
              <a:rPr lang="ru-RU" dirty="0" smtClean="0">
                <a:solidFill>
                  <a:srgbClr val="FFFF00"/>
                </a:solidFill>
              </a:rPr>
              <a:t>Синтаксис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7572396" y="4000504"/>
            <a:ext cx="1214446" cy="114300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4572000" y="5500678"/>
            <a:ext cx="1285884" cy="135732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7572396" y="1285860"/>
            <a:ext cx="1214446" cy="1071570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1071538" y="6072206"/>
            <a:ext cx="500066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5143504" y="2500306"/>
            <a:ext cx="500066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2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Сложите из букв название раздела науки о языке, который очень тесно связан со всеми разделами языкознания.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А     О     О     И    Г    Р    Р     Ф    Ф </a:t>
            </a:r>
          </a:p>
        </p:txBody>
      </p:sp>
      <p:sp>
        <p:nvSpPr>
          <p:cNvPr id="4" name="5-конечная звезда 3"/>
          <p:cNvSpPr/>
          <p:nvPr/>
        </p:nvSpPr>
        <p:spPr>
          <a:xfrm>
            <a:off x="7429520" y="5214950"/>
            <a:ext cx="1357322" cy="1285860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0" y="214290"/>
            <a:ext cx="714348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642910" y="5572140"/>
            <a:ext cx="1000132" cy="85725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4714876" y="6000768"/>
            <a:ext cx="571504" cy="85723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7786710" y="357166"/>
            <a:ext cx="1143008" cy="785818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3 ТУР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1071546"/>
            <a:ext cx="8143932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4000" dirty="0" smtClean="0">
                <a:solidFill>
                  <a:srgbClr val="FFFF00"/>
                </a:solidFill>
              </a:rPr>
              <a:t>Составьте слово.</a:t>
            </a:r>
          </a:p>
          <a:p>
            <a:pPr marL="342900" indent="-342900">
              <a:buAutoNum type="arabicPeriod"/>
            </a:pPr>
            <a:r>
              <a:rPr lang="ru-RU" sz="4000" dirty="0" smtClean="0">
                <a:solidFill>
                  <a:srgbClr val="FFFF00"/>
                </a:solidFill>
              </a:rPr>
              <a:t>Приставка такая же, как в слове «полёт».</a:t>
            </a:r>
          </a:p>
          <a:p>
            <a:pPr marL="342900" indent="-342900">
              <a:buAutoNum type="arabicPeriod"/>
            </a:pPr>
            <a:r>
              <a:rPr lang="ru-RU" sz="4000" dirty="0" smtClean="0">
                <a:solidFill>
                  <a:srgbClr val="FFFF00"/>
                </a:solidFill>
              </a:rPr>
              <a:t> Корень такой же, как в слове «дарить».</a:t>
            </a:r>
          </a:p>
          <a:p>
            <a:pPr marL="342900" indent="-342900">
              <a:buAutoNum type="arabicPeriod"/>
            </a:pPr>
            <a:r>
              <a:rPr lang="ru-RU" sz="4000" dirty="0" smtClean="0">
                <a:solidFill>
                  <a:srgbClr val="FFFF00"/>
                </a:solidFill>
              </a:rPr>
              <a:t>Суффикс такой же, как в слове «дружок».</a:t>
            </a:r>
          </a:p>
          <a:p>
            <a:pPr marL="342900" indent="-342900">
              <a:buAutoNum type="arabicPeriod"/>
            </a:pPr>
            <a:r>
              <a:rPr lang="ru-RU" sz="4000" dirty="0" smtClean="0">
                <a:solidFill>
                  <a:srgbClr val="FFFF00"/>
                </a:solidFill>
              </a:rPr>
              <a:t> Окончание такое же, как в слове «лес».</a:t>
            </a:r>
          </a:p>
          <a:p>
            <a:pPr marL="342900" indent="-342900">
              <a:buAutoNum type="arabicPeriod"/>
            </a:pPr>
            <a:endParaRPr lang="ru-RU" sz="4000" dirty="0" smtClean="0">
              <a:solidFill>
                <a:srgbClr val="FFFF00"/>
              </a:solidFill>
            </a:endParaRPr>
          </a:p>
          <a:p>
            <a:pPr marL="342900" indent="-342900">
              <a:buAutoNum type="arabicPeriod"/>
            </a:pPr>
            <a:endParaRPr lang="ru-RU" dirty="0" smtClean="0">
              <a:solidFill>
                <a:srgbClr val="FFFF00"/>
              </a:solidFill>
            </a:endParaRPr>
          </a:p>
          <a:p>
            <a:pPr marL="342900" indent="-342900">
              <a:buAutoNum type="arabicPeriod"/>
            </a:pPr>
            <a:endParaRPr lang="ru-RU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4 ТУР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1142984"/>
            <a:ext cx="850112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4400" dirty="0" smtClean="0">
                <a:solidFill>
                  <a:srgbClr val="FFFF00"/>
                </a:solidFill>
              </a:rPr>
              <a:t>Расшифруйте схему предложения, назовите пунктуационные правила, приведите примеры.  </a:t>
            </a:r>
          </a:p>
          <a:p>
            <a:pPr marL="742950" indent="-742950" algn="ctr">
              <a:buAutoNum type="arabicPeriod"/>
            </a:pPr>
            <a:r>
              <a:rPr lang="en-US" sz="4400" dirty="0" smtClean="0">
                <a:solidFill>
                  <a:srgbClr val="FFFF00"/>
                </a:solidFill>
              </a:rPr>
              <a:t>[ ], </a:t>
            </a:r>
            <a:r>
              <a:rPr lang="ru-RU" sz="4400" dirty="0" smtClean="0">
                <a:solidFill>
                  <a:srgbClr val="FFFF00"/>
                </a:solidFill>
              </a:rPr>
              <a:t>и </a:t>
            </a:r>
            <a:r>
              <a:rPr lang="en-US" sz="4400" dirty="0" smtClean="0">
                <a:solidFill>
                  <a:srgbClr val="FFFF00"/>
                </a:solidFill>
              </a:rPr>
              <a:t>[ ].</a:t>
            </a:r>
            <a:endParaRPr lang="ru-RU" sz="4400" dirty="0" smtClean="0">
              <a:solidFill>
                <a:srgbClr val="FFFF00"/>
              </a:solidFill>
            </a:endParaRPr>
          </a:p>
          <a:p>
            <a:pPr marL="742950" indent="-742950" algn="ctr">
              <a:buAutoNum type="arabicPeriod"/>
            </a:pPr>
            <a:r>
              <a:rPr lang="ru-RU" sz="4400" dirty="0" smtClean="0">
                <a:solidFill>
                  <a:srgbClr val="FFFF00"/>
                </a:solidFill>
              </a:rPr>
              <a:t>А: «П».</a:t>
            </a:r>
          </a:p>
          <a:p>
            <a:pPr marL="742950" indent="-742950" algn="ctr">
              <a:buAutoNum type="arabicPeriod"/>
            </a:pPr>
            <a:r>
              <a:rPr lang="en-US" sz="4400" dirty="0" smtClean="0">
                <a:solidFill>
                  <a:srgbClr val="FFFF00"/>
                </a:solidFill>
              </a:rPr>
              <a:t>[ - = </a:t>
            </a:r>
            <a:r>
              <a:rPr lang="ru-RU" sz="4400" dirty="0" smtClean="0">
                <a:solidFill>
                  <a:srgbClr val="FFFF00"/>
                </a:solidFill>
              </a:rPr>
              <a:t>и =</a:t>
            </a:r>
            <a:r>
              <a:rPr lang="en-US" sz="4400" dirty="0" smtClean="0">
                <a:solidFill>
                  <a:srgbClr val="FFFF00"/>
                </a:solidFill>
              </a:rPr>
              <a:t> ].</a:t>
            </a:r>
            <a:endParaRPr lang="ru-RU" sz="4400" dirty="0" smtClean="0">
              <a:solidFill>
                <a:srgbClr val="FFFF00"/>
              </a:solidFill>
            </a:endParaRPr>
          </a:p>
          <a:p>
            <a:pPr marL="742950" indent="-742950" algn="ctr">
              <a:buAutoNum type="arabicPeriod"/>
            </a:pPr>
            <a:r>
              <a:rPr lang="ru-RU" sz="4400" dirty="0" smtClean="0">
                <a:solidFill>
                  <a:srgbClr val="FFFF00"/>
                </a:solidFill>
              </a:rPr>
              <a:t> </a:t>
            </a:r>
            <a:r>
              <a:rPr lang="en-US" sz="4400" dirty="0" smtClean="0">
                <a:solidFill>
                  <a:srgbClr val="FFFF00"/>
                </a:solidFill>
              </a:rPr>
              <a:t>[</a:t>
            </a:r>
            <a:r>
              <a:rPr lang="ru-RU" sz="4400" dirty="0" smtClean="0">
                <a:solidFill>
                  <a:srgbClr val="FFFF00"/>
                </a:solidFill>
              </a:rPr>
              <a:t> </a:t>
            </a:r>
            <a:r>
              <a:rPr lang="en-US" sz="4400" dirty="0" smtClean="0">
                <a:solidFill>
                  <a:srgbClr val="FFFF00"/>
                </a:solidFill>
              </a:rPr>
              <a:t> ]</a:t>
            </a:r>
            <a:r>
              <a:rPr lang="ru-RU" sz="4400" dirty="0" smtClean="0">
                <a:solidFill>
                  <a:srgbClr val="FFFF00"/>
                </a:solidFill>
              </a:rPr>
              <a:t>, (чтобы   ) </a:t>
            </a:r>
          </a:p>
          <a:p>
            <a:pPr marL="742950" indent="-742950" algn="ctr">
              <a:buAutoNum type="arabicPeriod"/>
            </a:pPr>
            <a:r>
              <a:rPr lang="en-US" sz="4400" dirty="0" smtClean="0">
                <a:solidFill>
                  <a:srgbClr val="FFFF00"/>
                </a:solidFill>
              </a:rPr>
              <a:t>[  </a:t>
            </a:r>
            <a:r>
              <a:rPr lang="ru-RU" sz="4400" dirty="0" smtClean="0">
                <a:solidFill>
                  <a:srgbClr val="FFFF00"/>
                </a:solidFill>
              </a:rPr>
              <a:t>, О, </a:t>
            </a:r>
            <a:r>
              <a:rPr lang="en-US" sz="4400" dirty="0" smtClean="0">
                <a:solidFill>
                  <a:srgbClr val="FFFF00"/>
                </a:solidFill>
              </a:rPr>
              <a:t>]</a:t>
            </a:r>
            <a:r>
              <a:rPr lang="ru-RU" sz="4400" dirty="0" smtClean="0">
                <a:solidFill>
                  <a:srgbClr val="FFFF00"/>
                </a:solidFill>
              </a:rPr>
              <a:t>. </a:t>
            </a:r>
            <a:endParaRPr lang="en-US" sz="44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5 ТУР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214422"/>
            <a:ext cx="85725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FFFF00"/>
                </a:solidFill>
              </a:rPr>
              <a:t>Из двух слов –одно.</a:t>
            </a:r>
            <a:r>
              <a:rPr lang="ru-RU" sz="3600" dirty="0" smtClean="0">
                <a:solidFill>
                  <a:srgbClr val="FFFF00"/>
                </a:solidFill>
              </a:rPr>
              <a:t> К словам, данным в левом столбике,  подберите слова из правого столбика так, чтобы при их сложении у вас получились новые слова.</a:t>
            </a:r>
          </a:p>
          <a:p>
            <a:pPr>
              <a:buFont typeface="Arial" pitchFamily="34" charset="0"/>
              <a:buChar char="•"/>
            </a:pPr>
            <a:r>
              <a:rPr lang="ru-RU" sz="3600" i="1" dirty="0" smtClean="0">
                <a:solidFill>
                  <a:srgbClr val="FFFF00"/>
                </a:solidFill>
              </a:rPr>
              <a:t>вол                 рак</a:t>
            </a:r>
          </a:p>
          <a:p>
            <a:pPr>
              <a:buFont typeface="Arial" pitchFamily="34" charset="0"/>
              <a:buChar char="•"/>
            </a:pPr>
            <a:r>
              <a:rPr lang="ru-RU" sz="3600" i="1" dirty="0" smtClean="0">
                <a:solidFill>
                  <a:srgbClr val="FFFF00"/>
                </a:solidFill>
              </a:rPr>
              <a:t>приз              овод</a:t>
            </a:r>
          </a:p>
          <a:p>
            <a:pPr>
              <a:buFont typeface="Arial" pitchFamily="34" charset="0"/>
              <a:buChar char="•"/>
            </a:pPr>
            <a:r>
              <a:rPr lang="ru-RU" sz="3600" i="1" dirty="0" err="1" smtClean="0">
                <a:solidFill>
                  <a:srgbClr val="FFFF00"/>
                </a:solidFill>
              </a:rPr>
              <a:t>пено</a:t>
            </a:r>
            <a:r>
              <a:rPr lang="ru-RU" sz="3600" i="1" dirty="0" smtClean="0">
                <a:solidFill>
                  <a:srgbClr val="FFFF00"/>
                </a:solidFill>
              </a:rPr>
              <a:t>               рис</a:t>
            </a:r>
          </a:p>
          <a:p>
            <a:pPr>
              <a:buFont typeface="Arial" pitchFamily="34" charset="0"/>
              <a:buChar char="•"/>
            </a:pPr>
            <a:r>
              <a:rPr lang="ru-RU" sz="3600" i="1" dirty="0" smtClean="0">
                <a:solidFill>
                  <a:srgbClr val="FFFF00"/>
                </a:solidFill>
              </a:rPr>
              <a:t>кипа               вал</a:t>
            </a:r>
          </a:p>
          <a:p>
            <a:pPr>
              <a:buFont typeface="Arial" pitchFamily="34" charset="0"/>
              <a:buChar char="•"/>
            </a:pPr>
            <a:r>
              <a:rPr lang="ru-RU" sz="3600" i="1" dirty="0" smtClean="0">
                <a:solidFill>
                  <a:srgbClr val="FFFF00"/>
                </a:solidFill>
              </a:rPr>
              <a:t>сад                 окно</a:t>
            </a:r>
            <a:endParaRPr lang="ru-RU" sz="36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186766" cy="7254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6 ТУР «Четвёртый лишний»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401080" cy="57864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Какое из перечисленных слов отличается от остальных?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А.1) Рож… 2) свеч… 3 )</a:t>
            </a:r>
            <a:r>
              <a:rPr lang="ru-RU" dirty="0" err="1" smtClean="0">
                <a:solidFill>
                  <a:srgbClr val="FFFF00"/>
                </a:solidFill>
              </a:rPr>
              <a:t>печ</a:t>
            </a:r>
            <a:r>
              <a:rPr lang="ru-RU" dirty="0" smtClean="0">
                <a:solidFill>
                  <a:srgbClr val="FFFF00"/>
                </a:solidFill>
              </a:rPr>
              <a:t>… 4) </a:t>
            </a:r>
            <a:r>
              <a:rPr lang="ru-RU" dirty="0" err="1" smtClean="0">
                <a:solidFill>
                  <a:srgbClr val="FFFF00"/>
                </a:solidFill>
              </a:rPr>
              <a:t>молодёж</a:t>
            </a:r>
            <a:r>
              <a:rPr lang="ru-RU" dirty="0" smtClean="0">
                <a:solidFill>
                  <a:srgbClr val="FFFF00"/>
                </a:solidFill>
              </a:rPr>
              <a:t>…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Б. 1) Туч… 2) плеч… 3) </a:t>
            </a:r>
            <a:r>
              <a:rPr lang="ru-RU" dirty="0" err="1" smtClean="0">
                <a:solidFill>
                  <a:srgbClr val="FFFF00"/>
                </a:solidFill>
              </a:rPr>
              <a:t>моч</a:t>
            </a:r>
            <a:r>
              <a:rPr lang="ru-RU" dirty="0" smtClean="0">
                <a:solidFill>
                  <a:srgbClr val="FFFF00"/>
                </a:solidFill>
              </a:rPr>
              <a:t>…  4) крыш…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В. 1) К…</a:t>
            </a:r>
            <a:r>
              <a:rPr lang="ru-RU" dirty="0" err="1" smtClean="0">
                <a:solidFill>
                  <a:srgbClr val="FFFF00"/>
                </a:solidFill>
              </a:rPr>
              <a:t>саться</a:t>
            </a:r>
            <a:r>
              <a:rPr lang="ru-RU" dirty="0" smtClean="0">
                <a:solidFill>
                  <a:srgbClr val="FFFF00"/>
                </a:solidFill>
              </a:rPr>
              <a:t> 2) к…</a:t>
            </a:r>
            <a:r>
              <a:rPr lang="ru-RU" dirty="0" err="1" smtClean="0">
                <a:solidFill>
                  <a:srgbClr val="FFFF00"/>
                </a:solidFill>
              </a:rPr>
              <a:t>снуться</a:t>
            </a:r>
            <a:r>
              <a:rPr lang="ru-RU" dirty="0" smtClean="0">
                <a:solidFill>
                  <a:srgbClr val="FFFF00"/>
                </a:solidFill>
              </a:rPr>
              <a:t> 3) </a:t>
            </a:r>
            <a:r>
              <a:rPr lang="ru-RU" dirty="0" err="1" smtClean="0">
                <a:solidFill>
                  <a:srgbClr val="FFFF00"/>
                </a:solidFill>
              </a:rPr>
              <a:t>прик</a:t>
            </a:r>
            <a:r>
              <a:rPr lang="ru-RU" dirty="0" smtClean="0">
                <a:solidFill>
                  <a:srgbClr val="FFFF00"/>
                </a:solidFill>
              </a:rPr>
              <a:t>…</a:t>
            </a:r>
            <a:r>
              <a:rPr lang="ru-RU" dirty="0" err="1" smtClean="0">
                <a:solidFill>
                  <a:srgbClr val="FFFF00"/>
                </a:solidFill>
              </a:rPr>
              <a:t>саться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4)к…</a:t>
            </a:r>
            <a:r>
              <a:rPr lang="ru-RU" dirty="0" err="1" smtClean="0">
                <a:solidFill>
                  <a:srgbClr val="FFFF00"/>
                </a:solidFill>
              </a:rPr>
              <a:t>сательная</a:t>
            </a: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Г.  1)Р…</a:t>
            </a:r>
            <a:r>
              <a:rPr lang="ru-RU" dirty="0" err="1" smtClean="0">
                <a:solidFill>
                  <a:srgbClr val="FFFF00"/>
                </a:solidFill>
              </a:rPr>
              <a:t>стение</a:t>
            </a:r>
            <a:r>
              <a:rPr lang="ru-RU" dirty="0" smtClean="0">
                <a:solidFill>
                  <a:srgbClr val="FFFF00"/>
                </a:solidFill>
              </a:rPr>
              <a:t> 2 )</a:t>
            </a:r>
            <a:r>
              <a:rPr lang="ru-RU" dirty="0" err="1" smtClean="0">
                <a:solidFill>
                  <a:srgbClr val="FFFF00"/>
                </a:solidFill>
              </a:rPr>
              <a:t>выр</a:t>
            </a:r>
            <a:r>
              <a:rPr lang="ru-RU" dirty="0" smtClean="0">
                <a:solidFill>
                  <a:srgbClr val="FFFF00"/>
                </a:solidFill>
              </a:rPr>
              <a:t>…щенный 3) р…сток 4)</a:t>
            </a:r>
            <a:r>
              <a:rPr lang="ru-RU" dirty="0" err="1" smtClean="0">
                <a:solidFill>
                  <a:srgbClr val="FFFF00"/>
                </a:solidFill>
              </a:rPr>
              <a:t>отр</a:t>
            </a:r>
            <a:r>
              <a:rPr lang="ru-RU" dirty="0" smtClean="0">
                <a:solidFill>
                  <a:srgbClr val="FFFF00"/>
                </a:solidFill>
              </a:rPr>
              <a:t>…</a:t>
            </a:r>
            <a:r>
              <a:rPr lang="ru-RU" dirty="0" err="1" smtClean="0">
                <a:solidFill>
                  <a:srgbClr val="FFFF00"/>
                </a:solidFill>
              </a:rPr>
              <a:t>сль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Д. 1) Пр…</a:t>
            </a:r>
            <a:r>
              <a:rPr lang="ru-RU" dirty="0" err="1" smtClean="0">
                <a:solidFill>
                  <a:srgbClr val="FFFF00"/>
                </a:solidFill>
              </a:rPr>
              <a:t>сутствовать</a:t>
            </a:r>
            <a:r>
              <a:rPr lang="ru-RU" dirty="0" smtClean="0">
                <a:solidFill>
                  <a:srgbClr val="FFFF00"/>
                </a:solidFill>
              </a:rPr>
              <a:t> 2) пр…</a:t>
            </a:r>
            <a:r>
              <a:rPr lang="ru-RU" dirty="0" err="1" smtClean="0">
                <a:solidFill>
                  <a:srgbClr val="FFFF00"/>
                </a:solidFill>
              </a:rPr>
              <a:t>пятствие</a:t>
            </a:r>
            <a:r>
              <a:rPr lang="ru-RU" dirty="0" smtClean="0">
                <a:solidFill>
                  <a:srgbClr val="FFFF00"/>
                </a:solidFill>
              </a:rPr>
              <a:t> 3)пр…огромный   4)пр…вращаться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Е. 1) </a:t>
            </a:r>
            <a:r>
              <a:rPr lang="ru-RU" dirty="0" err="1" smtClean="0">
                <a:solidFill>
                  <a:srgbClr val="FFFF00"/>
                </a:solidFill>
              </a:rPr>
              <a:t>старич</a:t>
            </a:r>
            <a:r>
              <a:rPr lang="ru-RU" dirty="0" smtClean="0">
                <a:solidFill>
                  <a:srgbClr val="FFFF00"/>
                </a:solidFill>
              </a:rPr>
              <a:t>…к 2) </a:t>
            </a:r>
            <a:r>
              <a:rPr lang="ru-RU" dirty="0" err="1" smtClean="0">
                <a:solidFill>
                  <a:srgbClr val="FFFF00"/>
                </a:solidFill>
              </a:rPr>
              <a:t>жуч</a:t>
            </a:r>
            <a:r>
              <a:rPr lang="ru-RU" dirty="0" smtClean="0">
                <a:solidFill>
                  <a:srgbClr val="FFFF00"/>
                </a:solidFill>
              </a:rPr>
              <a:t>…к 3) </a:t>
            </a:r>
            <a:r>
              <a:rPr lang="ru-RU" dirty="0" err="1" smtClean="0">
                <a:solidFill>
                  <a:srgbClr val="FFFF00"/>
                </a:solidFill>
              </a:rPr>
              <a:t>дубоч</a:t>
            </a:r>
            <a:r>
              <a:rPr lang="ru-RU" dirty="0" smtClean="0">
                <a:solidFill>
                  <a:srgbClr val="FFFF00"/>
                </a:solidFill>
              </a:rPr>
              <a:t>…к 4)</a:t>
            </a:r>
            <a:r>
              <a:rPr lang="ru-RU" dirty="0" err="1" smtClean="0">
                <a:solidFill>
                  <a:srgbClr val="FFFF00"/>
                </a:solidFill>
              </a:rPr>
              <a:t>струч</a:t>
            </a:r>
            <a:r>
              <a:rPr lang="ru-RU" dirty="0" smtClean="0">
                <a:solidFill>
                  <a:srgbClr val="FFFF00"/>
                </a:solidFill>
              </a:rPr>
              <a:t>…к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7286644" y="4572008"/>
            <a:ext cx="857224" cy="928694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142844" y="142852"/>
            <a:ext cx="714380" cy="500066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8286776" y="571480"/>
            <a:ext cx="857224" cy="642942"/>
          </a:xfrm>
          <a:prstGeom prst="star5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1110</Words>
  <Application>Microsoft Office PowerPoint</Application>
  <PresentationFormat>Экран (4:3)</PresentationFormat>
  <Paragraphs>161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Звёздный час (внеклассное мероприятие по  русскому языку для учащихся 7кл.)</vt:lpstr>
      <vt:lpstr> </vt:lpstr>
      <vt:lpstr>1 ТУР</vt:lpstr>
      <vt:lpstr>Возле каждого раздела поставьте правильный ответ</vt:lpstr>
      <vt:lpstr>2 ТУР</vt:lpstr>
      <vt:lpstr>3 ТУР</vt:lpstr>
      <vt:lpstr>4 ТУР</vt:lpstr>
      <vt:lpstr>5 ТУР</vt:lpstr>
      <vt:lpstr>6 ТУР «Четвёртый лишний»</vt:lpstr>
      <vt:lpstr>7 ТУР</vt:lpstr>
      <vt:lpstr>7 ТУР (Продолжение)</vt:lpstr>
      <vt:lpstr>8 ТУР </vt:lpstr>
      <vt:lpstr>8 ТУР ( Продолжение)</vt:lpstr>
      <vt:lpstr>9 ТУР</vt:lpstr>
      <vt:lpstr>9 ТУР ( Продолжение)</vt:lpstr>
      <vt:lpstr>10 Тур</vt:lpstr>
      <vt:lpstr>11 ТУР</vt:lpstr>
      <vt:lpstr>12 ТУР</vt:lpstr>
      <vt:lpstr>13 ТУР</vt:lpstr>
      <vt:lpstr>Какие слова не являются словосочетанием?</vt:lpstr>
      <vt:lpstr>Подведение итогов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Звёздный час (внеклассное мероприятие по  русскому языку для учащихся 7кл.)</dc:title>
  <dc:creator>s51</dc:creator>
  <cp:lastModifiedBy>s51</cp:lastModifiedBy>
  <cp:revision>18</cp:revision>
  <dcterms:created xsi:type="dcterms:W3CDTF">2012-04-03T08:28:56Z</dcterms:created>
  <dcterms:modified xsi:type="dcterms:W3CDTF">2012-04-25T06:17:34Z</dcterms:modified>
</cp:coreProperties>
</file>