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9" r:id="rId4"/>
    <p:sldId id="258" r:id="rId5"/>
    <p:sldId id="256" r:id="rId6"/>
    <p:sldId id="264" r:id="rId7"/>
    <p:sldId id="261" r:id="rId8"/>
    <p:sldId id="257" r:id="rId9"/>
    <p:sldId id="260"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D40EFD-3917-4E14-8F67-87308830B2C3}" type="datetimeFigureOut">
              <a:rPr lang="ru-RU" smtClean="0"/>
              <a:pPr/>
              <a:t>20.02.2013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992254-F9CC-4DAB-AE1E-4DDE02B3EB6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40EFD-3917-4E14-8F67-87308830B2C3}" type="datetimeFigureOut">
              <a:rPr lang="ru-RU" smtClean="0"/>
              <a:pPr/>
              <a:t>20.02.2013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92254-F9CC-4DAB-AE1E-4DDE02B3EB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lenovo\Desktop\-&#1090;&#1100;&#1089;&#1103;%20&#1080;%20-&#1090;&#1089;&#1103;\radionyanya._tsya_i_tsya.mp3"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lnSpcReduction="10000"/>
          </a:bodyPr>
          <a:lstStyle/>
          <a:p>
            <a:pPr algn="ctr">
              <a:buNone/>
            </a:pPr>
            <a:r>
              <a:rPr lang="ru-RU" sz="8000" dirty="0" smtClean="0">
                <a:solidFill>
                  <a:schemeClr val="tx2">
                    <a:lumMod val="75000"/>
                  </a:schemeClr>
                </a:solidFill>
              </a:rPr>
              <a:t>Правописание</a:t>
            </a:r>
          </a:p>
          <a:p>
            <a:pPr algn="ctr">
              <a:buNone/>
            </a:pPr>
            <a:r>
              <a:rPr lang="ru-RU" sz="8000" dirty="0" smtClean="0">
                <a:solidFill>
                  <a:schemeClr val="tx2">
                    <a:lumMod val="75000"/>
                  </a:schemeClr>
                </a:solidFill>
              </a:rPr>
              <a:t> -</a:t>
            </a:r>
            <a:r>
              <a:rPr lang="ru-RU" sz="8000" dirty="0" err="1" smtClean="0">
                <a:solidFill>
                  <a:schemeClr val="tx2">
                    <a:lumMod val="75000"/>
                  </a:schemeClr>
                </a:solidFill>
              </a:rPr>
              <a:t>тся</a:t>
            </a:r>
            <a:r>
              <a:rPr lang="ru-RU" sz="8000" dirty="0" smtClean="0">
                <a:solidFill>
                  <a:schemeClr val="tx2">
                    <a:lumMod val="75000"/>
                  </a:schemeClr>
                </a:solidFill>
              </a:rPr>
              <a:t> и -</a:t>
            </a:r>
            <a:r>
              <a:rPr lang="ru-RU" sz="8000" dirty="0" err="1" smtClean="0">
                <a:solidFill>
                  <a:schemeClr val="tx2">
                    <a:lumMod val="75000"/>
                  </a:schemeClr>
                </a:solidFill>
              </a:rPr>
              <a:t>ться</a:t>
            </a:r>
            <a:r>
              <a:rPr lang="ru-RU" sz="8000" dirty="0" smtClean="0">
                <a:solidFill>
                  <a:schemeClr val="tx2">
                    <a:lumMod val="75000"/>
                  </a:schemeClr>
                </a:solidFill>
              </a:rPr>
              <a:t> </a:t>
            </a:r>
          </a:p>
          <a:p>
            <a:pPr algn="ctr">
              <a:buNone/>
            </a:pPr>
            <a:r>
              <a:rPr lang="ru-RU" sz="8000" dirty="0" smtClean="0">
                <a:solidFill>
                  <a:schemeClr val="tx2">
                    <a:lumMod val="75000"/>
                  </a:schemeClr>
                </a:solidFill>
              </a:rPr>
              <a:t>в глаголах</a:t>
            </a:r>
            <a:r>
              <a:rPr lang="ru-RU" sz="8000" dirty="0" smtClean="0"/>
              <a:t/>
            </a:r>
            <a:br>
              <a:rPr lang="ru-RU" sz="8000" dirty="0" smtClean="0"/>
            </a:br>
            <a:endParaRPr lang="ru-RU"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b="1" dirty="0" smtClean="0">
                <a:solidFill>
                  <a:schemeClr val="tx2"/>
                </a:solidFill>
              </a:rPr>
              <a:t>С мягким знаком или без?</a:t>
            </a:r>
            <a:endParaRPr lang="ru-RU" sz="2800" b="1" dirty="0">
              <a:solidFill>
                <a:schemeClr val="tx2"/>
              </a:solidFill>
            </a:endParaRPr>
          </a:p>
        </p:txBody>
      </p:sp>
      <p:sp>
        <p:nvSpPr>
          <p:cNvPr id="3" name="Содержимое 2"/>
          <p:cNvSpPr>
            <a:spLocks noGrp="1"/>
          </p:cNvSpPr>
          <p:nvPr>
            <p:ph idx="1"/>
          </p:nvPr>
        </p:nvSpPr>
        <p:spPr>
          <a:xfrm>
            <a:off x="457200" y="764704"/>
            <a:ext cx="8229600" cy="5760640"/>
          </a:xfrm>
        </p:spPr>
        <p:txBody>
          <a:bodyPr>
            <a:normAutofit fontScale="92500" lnSpcReduction="10000"/>
          </a:bodyPr>
          <a:lstStyle/>
          <a:p>
            <a:pPr>
              <a:buNone/>
            </a:pPr>
            <a:r>
              <a:rPr lang="ru-RU" sz="3000" dirty="0" smtClean="0"/>
              <a:t>    </a:t>
            </a:r>
            <a:r>
              <a:rPr lang="ru-RU" sz="3000" u="sng" dirty="0" smtClean="0"/>
              <a:t>Замените глаголы близкими по смыслу глаголами, в которых есть суффикс –</a:t>
            </a:r>
            <a:r>
              <a:rPr lang="ru-RU" sz="3000" u="sng" dirty="0" err="1" smtClean="0"/>
              <a:t>ся</a:t>
            </a:r>
            <a:r>
              <a:rPr lang="ru-RU" sz="3000" u="sng" dirty="0" smtClean="0"/>
              <a:t>:</a:t>
            </a:r>
          </a:p>
          <a:p>
            <a:pPr>
              <a:buNone/>
            </a:pPr>
            <a:r>
              <a:rPr lang="ru-RU" dirty="0" smtClean="0"/>
              <a:t>Мальчик (что делает?) бездельничает. — Мальчик (что делает?) …  . </a:t>
            </a:r>
          </a:p>
          <a:p>
            <a:pPr>
              <a:buNone/>
            </a:pPr>
            <a:r>
              <a:rPr lang="ru-RU" dirty="0" smtClean="0"/>
              <a:t>Солнце (что делает?) всходит. — Солнце (что делает?)  … . </a:t>
            </a:r>
          </a:p>
          <a:p>
            <a:pPr>
              <a:buNone/>
            </a:pPr>
            <a:r>
              <a:rPr lang="ru-RU" dirty="0" smtClean="0"/>
              <a:t>Они (что сделают?) умоют лицо. — Они (что сделают?)  … . </a:t>
            </a:r>
          </a:p>
          <a:p>
            <a:pPr>
              <a:buNone/>
            </a:pPr>
            <a:r>
              <a:rPr lang="ru-RU" dirty="0" smtClean="0"/>
              <a:t>Я люблю (что делать?) плавать. — Я люблю (что делать?) … . </a:t>
            </a:r>
          </a:p>
          <a:p>
            <a:pPr>
              <a:buNone/>
            </a:pPr>
            <a:r>
              <a:rPr lang="ru-RU" dirty="0" smtClean="0"/>
              <a:t>Не стоит (что делать?) переживать. — Не стоит (что делать?) …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chemeClr val="tx2"/>
                </a:solidFill>
              </a:rPr>
              <a:t>Тренажёр. Правописание -</a:t>
            </a:r>
            <a:r>
              <a:rPr lang="ru-RU" sz="2800" b="1" dirty="0" err="1" smtClean="0">
                <a:solidFill>
                  <a:schemeClr val="tx2"/>
                </a:solidFill>
              </a:rPr>
              <a:t>тся</a:t>
            </a:r>
            <a:r>
              <a:rPr lang="ru-RU" sz="2800" b="1" dirty="0" smtClean="0">
                <a:solidFill>
                  <a:schemeClr val="tx2"/>
                </a:solidFill>
              </a:rPr>
              <a:t> и -</a:t>
            </a:r>
            <a:r>
              <a:rPr lang="ru-RU" sz="2800" b="1" dirty="0" err="1" smtClean="0">
                <a:solidFill>
                  <a:schemeClr val="tx2"/>
                </a:solidFill>
              </a:rPr>
              <a:t>ться</a:t>
            </a:r>
            <a:r>
              <a:rPr lang="ru-RU" sz="2800" b="1" dirty="0" smtClean="0">
                <a:solidFill>
                  <a:schemeClr val="tx2"/>
                </a:solidFill>
              </a:rPr>
              <a:t> в глаголах</a:t>
            </a:r>
            <a:endParaRPr lang="ru-RU" sz="2800" b="1" dirty="0">
              <a:solidFill>
                <a:schemeClr val="tx2"/>
              </a:solidFill>
            </a:endParaRPr>
          </a:p>
        </p:txBody>
      </p:sp>
      <p:sp>
        <p:nvSpPr>
          <p:cNvPr id="3" name="Содержимое 2"/>
          <p:cNvSpPr>
            <a:spLocks noGrp="1"/>
          </p:cNvSpPr>
          <p:nvPr>
            <p:ph idx="1"/>
          </p:nvPr>
        </p:nvSpPr>
        <p:spPr>
          <a:xfrm>
            <a:off x="457200" y="764704"/>
            <a:ext cx="8229600" cy="5760640"/>
          </a:xfrm>
        </p:spPr>
        <p:txBody>
          <a:bodyPr>
            <a:normAutofit fontScale="92500"/>
          </a:bodyPr>
          <a:lstStyle/>
          <a:p>
            <a:pPr algn="ctr">
              <a:buNone/>
            </a:pPr>
            <a:r>
              <a:rPr lang="ru-RU" u="sng" dirty="0" smtClean="0"/>
              <a:t>Вставьте глаголы с –</a:t>
            </a:r>
            <a:r>
              <a:rPr lang="ru-RU" u="sng" dirty="0" err="1" smtClean="0"/>
              <a:t>тся</a:t>
            </a:r>
            <a:r>
              <a:rPr lang="ru-RU" u="sng" dirty="0" smtClean="0"/>
              <a:t> или -</a:t>
            </a:r>
            <a:r>
              <a:rPr lang="ru-RU" u="sng" dirty="0" err="1" smtClean="0"/>
              <a:t>ться</a:t>
            </a:r>
            <a:r>
              <a:rPr lang="ru-RU" u="sng" dirty="0" smtClean="0"/>
              <a:t>. </a:t>
            </a:r>
          </a:p>
          <a:p>
            <a:pPr>
              <a:buNone/>
            </a:pPr>
            <a:r>
              <a:rPr lang="ru-RU" dirty="0" smtClean="0"/>
              <a:t> 1. </a:t>
            </a:r>
            <a:r>
              <a:rPr lang="ru-RU" sz="4400" dirty="0" smtClean="0"/>
              <a:t>В апреле …  почки на деревьях. </a:t>
            </a:r>
          </a:p>
          <a:p>
            <a:pPr>
              <a:buNone/>
            </a:pPr>
            <a:r>
              <a:rPr lang="ru-RU" sz="4400" dirty="0" smtClean="0"/>
              <a:t> 2. Птицы …  в родные края. </a:t>
            </a:r>
          </a:p>
          <a:p>
            <a:pPr>
              <a:buNone/>
            </a:pPr>
            <a:r>
              <a:rPr lang="ru-RU" sz="4400" dirty="0" smtClean="0"/>
              <a:t> 3. Начинают …  первые насекомые. </a:t>
            </a:r>
          </a:p>
          <a:p>
            <a:pPr>
              <a:buNone/>
            </a:pPr>
            <a:r>
              <a:rPr lang="ru-RU" sz="4400" dirty="0" smtClean="0"/>
              <a:t> 4. Длинные серёжки ольхи … от ветра. </a:t>
            </a:r>
          </a:p>
          <a:p>
            <a:pPr>
              <a:buNone/>
            </a:pPr>
            <a:r>
              <a:rPr lang="ru-RU" sz="4400" dirty="0" smtClean="0"/>
              <a:t> 5. Над деревьями стали … облачка жёлтой пыльцы.</a:t>
            </a:r>
            <a:endParaRPr lang="ru-RU"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sz="2800" b="1" dirty="0" smtClean="0">
                <a:solidFill>
                  <a:schemeClr val="tx2"/>
                </a:solidFill>
              </a:rPr>
              <a:t>Проверь себя.</a:t>
            </a:r>
            <a:endParaRPr lang="ru-RU" sz="2800" b="1" dirty="0">
              <a:solidFill>
                <a:schemeClr val="tx2"/>
              </a:solidFill>
            </a:endParaRPr>
          </a:p>
        </p:txBody>
      </p:sp>
      <p:sp>
        <p:nvSpPr>
          <p:cNvPr id="3" name="Содержимое 2"/>
          <p:cNvSpPr>
            <a:spLocks noGrp="1"/>
          </p:cNvSpPr>
          <p:nvPr>
            <p:ph idx="1"/>
          </p:nvPr>
        </p:nvSpPr>
        <p:spPr>
          <a:xfrm>
            <a:off x="457200" y="764704"/>
            <a:ext cx="8229600" cy="5760640"/>
          </a:xfrm>
        </p:spPr>
        <p:txBody>
          <a:bodyPr/>
          <a:lstStyle/>
          <a:p>
            <a:pPr>
              <a:buNone/>
            </a:pPr>
            <a:r>
              <a:rPr lang="ru-RU" dirty="0" smtClean="0"/>
              <a:t> </a:t>
            </a:r>
            <a:r>
              <a:rPr lang="ru-RU" sz="4400" b="1" dirty="0" smtClean="0"/>
              <a:t>Хотел бы я разлит…</a:t>
            </a:r>
            <a:r>
              <a:rPr lang="ru-RU" sz="4400" b="1" dirty="0" err="1" smtClean="0"/>
              <a:t>ся</a:t>
            </a:r>
            <a:r>
              <a:rPr lang="ru-RU" sz="4400" b="1" dirty="0" smtClean="0"/>
              <a:t> в мире. </a:t>
            </a:r>
          </a:p>
          <a:p>
            <a:pPr>
              <a:buNone/>
            </a:pPr>
            <a:r>
              <a:rPr lang="ru-RU" sz="4400" b="1" dirty="0" smtClean="0"/>
              <a:t>Хотел бы с солнцем в небе </a:t>
            </a:r>
            <a:r>
              <a:rPr lang="ru-RU" sz="4400" b="1" dirty="0" err="1" smtClean="0"/>
              <a:t>теч</a:t>
            </a:r>
            <a:r>
              <a:rPr lang="ru-RU" sz="4400" b="1" dirty="0" smtClean="0"/>
              <a:t>... </a:t>
            </a:r>
          </a:p>
          <a:p>
            <a:pPr>
              <a:buNone/>
            </a:pPr>
            <a:r>
              <a:rPr lang="ru-RU" sz="4400" b="1" dirty="0" smtClean="0"/>
              <a:t>Хотел бы с тучами </a:t>
            </a:r>
            <a:r>
              <a:rPr lang="ru-RU" sz="4400" b="1" dirty="0" err="1" smtClean="0"/>
              <a:t>скитат</a:t>
            </a:r>
            <a:r>
              <a:rPr lang="ru-RU" sz="4400" b="1" dirty="0" smtClean="0"/>
              <a:t>…</a:t>
            </a:r>
            <a:r>
              <a:rPr lang="ru-RU" sz="4400" b="1" dirty="0" err="1" smtClean="0"/>
              <a:t>ся</a:t>
            </a:r>
            <a:r>
              <a:rPr lang="ru-RU" sz="4400" b="1" dirty="0" smtClean="0"/>
              <a:t>, </a:t>
            </a:r>
          </a:p>
          <a:p>
            <a:pPr>
              <a:buNone/>
            </a:pPr>
            <a:r>
              <a:rPr lang="ru-RU" sz="4400" b="1" dirty="0" smtClean="0"/>
              <a:t>Туманом вит…</a:t>
            </a:r>
            <a:r>
              <a:rPr lang="ru-RU" sz="4400" b="1" dirty="0" err="1" smtClean="0"/>
              <a:t>ся</a:t>
            </a:r>
            <a:r>
              <a:rPr lang="ru-RU" sz="4400" b="1" dirty="0" smtClean="0"/>
              <a:t> средь холмов, </a:t>
            </a:r>
          </a:p>
          <a:p>
            <a:pPr>
              <a:buNone/>
            </a:pPr>
            <a:r>
              <a:rPr lang="ru-RU" sz="4400" b="1" dirty="0" smtClean="0"/>
              <a:t>Иль буйным ветром </a:t>
            </a:r>
            <a:r>
              <a:rPr lang="ru-RU" sz="4400" b="1" dirty="0" err="1" smtClean="0"/>
              <a:t>разыграт</a:t>
            </a:r>
            <a:r>
              <a:rPr lang="ru-RU" sz="4400" b="1" dirty="0" smtClean="0"/>
              <a:t>…</a:t>
            </a:r>
            <a:r>
              <a:rPr lang="ru-RU" sz="4400" b="1" dirty="0" err="1" smtClean="0"/>
              <a:t>ся</a:t>
            </a:r>
            <a:r>
              <a:rPr lang="ru-RU" sz="4400" b="1" dirty="0" smtClean="0"/>
              <a:t> </a:t>
            </a:r>
          </a:p>
          <a:p>
            <a:pPr>
              <a:buNone/>
            </a:pPr>
            <a:r>
              <a:rPr lang="ru-RU" sz="4400" b="1" dirty="0" smtClean="0"/>
              <a:t>В седых изгибах облаков.</a:t>
            </a:r>
            <a:endParaRPr lang="ru-RU" sz="4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dirty="0" smtClean="0">
                <a:solidFill>
                  <a:srgbClr val="C00000"/>
                </a:solidFill>
              </a:rPr>
              <a:t>Важный вывод</a:t>
            </a:r>
            <a:endParaRPr lang="ru-RU" b="1" dirty="0">
              <a:solidFill>
                <a:srgbClr val="C00000"/>
              </a:solidFill>
            </a:endParaRPr>
          </a:p>
        </p:txBody>
      </p:sp>
      <p:sp>
        <p:nvSpPr>
          <p:cNvPr id="3" name="Содержимое 2"/>
          <p:cNvSpPr>
            <a:spLocks noGrp="1"/>
          </p:cNvSpPr>
          <p:nvPr>
            <p:ph idx="1"/>
          </p:nvPr>
        </p:nvSpPr>
        <p:spPr>
          <a:xfrm>
            <a:off x="457200" y="908720"/>
            <a:ext cx="8229600" cy="5544616"/>
          </a:xfrm>
        </p:spPr>
        <p:txBody>
          <a:bodyPr>
            <a:normAutofit fontScale="92500" lnSpcReduction="10000"/>
          </a:bodyPr>
          <a:lstStyle/>
          <a:p>
            <a:r>
              <a:rPr lang="ru-RU" dirty="0" smtClean="0"/>
              <a:t>Глаголы с суффиксом -</a:t>
            </a:r>
            <a:r>
              <a:rPr lang="ru-RU" dirty="0" err="1" smtClean="0"/>
              <a:t>ся</a:t>
            </a:r>
            <a:r>
              <a:rPr lang="ru-RU" dirty="0" smtClean="0"/>
              <a:t> могут оканчиваться на -</a:t>
            </a:r>
            <a:r>
              <a:rPr lang="ru-RU" dirty="0" err="1" smtClean="0"/>
              <a:t>ться</a:t>
            </a:r>
            <a:r>
              <a:rPr lang="ru-RU" dirty="0" smtClean="0"/>
              <a:t> или -</a:t>
            </a:r>
            <a:r>
              <a:rPr lang="ru-RU" dirty="0" err="1" smtClean="0"/>
              <a:t>тся</a:t>
            </a:r>
            <a:r>
              <a:rPr lang="ru-RU" dirty="0" smtClean="0"/>
              <a:t>. Если глагол отвечает на вопросы что делать? (что сделать?), то это глагол в неопределённой форме и в нём перед -</a:t>
            </a:r>
            <a:r>
              <a:rPr lang="ru-RU" dirty="0" err="1" smtClean="0"/>
              <a:t>ся</a:t>
            </a:r>
            <a:r>
              <a:rPr lang="ru-RU" dirty="0" smtClean="0"/>
              <a:t> пишется буква </a:t>
            </a:r>
            <a:r>
              <a:rPr lang="ru-RU" dirty="0" err="1" smtClean="0"/>
              <a:t>ь</a:t>
            </a:r>
            <a:r>
              <a:rPr lang="ru-RU" dirty="0" smtClean="0"/>
              <a:t>.</a:t>
            </a:r>
          </a:p>
          <a:p>
            <a:r>
              <a:rPr lang="ru-RU" dirty="0" smtClean="0"/>
              <a:t>Если глагол отвечает на вопросы что делает? (что сделает?) или что делают? (что сделают?), то этот глагол стоит в 3-м лице и в нём перед -</a:t>
            </a:r>
            <a:r>
              <a:rPr lang="ru-RU" dirty="0" err="1" smtClean="0"/>
              <a:t>ся</a:t>
            </a:r>
            <a:r>
              <a:rPr lang="ru-RU" dirty="0" smtClean="0"/>
              <a:t> буква </a:t>
            </a:r>
            <a:r>
              <a:rPr lang="ru-RU" dirty="0" err="1" smtClean="0"/>
              <a:t>ь</a:t>
            </a:r>
            <a:r>
              <a:rPr lang="ru-RU" dirty="0" smtClean="0"/>
              <a:t> не пишется.</a:t>
            </a:r>
          </a:p>
          <a:p>
            <a:endParaRPr lang="ru-RU" dirty="0" smtClean="0"/>
          </a:p>
          <a:p>
            <a:pPr algn="ctr">
              <a:buNone/>
            </a:pPr>
            <a:r>
              <a:rPr lang="ru-RU" b="1" dirty="0" smtClean="0">
                <a:solidFill>
                  <a:schemeClr val="tx2"/>
                </a:solidFill>
              </a:rPr>
              <a:t>Малыш (что делает?) учится (3-е лицо).</a:t>
            </a:r>
          </a:p>
          <a:p>
            <a:pPr algn="ctr">
              <a:buNone/>
            </a:pPr>
            <a:r>
              <a:rPr lang="ru-RU" b="1" dirty="0" smtClean="0">
                <a:solidFill>
                  <a:schemeClr val="tx2"/>
                </a:solidFill>
              </a:rPr>
              <a:t>Любит (что делать?) учиться (неопр. ф.).</a:t>
            </a:r>
            <a:endParaRPr lang="ru-RU"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rmAutofit fontScale="85000" lnSpcReduction="10000"/>
          </a:bodyPr>
          <a:lstStyle/>
          <a:p>
            <a:r>
              <a:rPr lang="ru-RU" dirty="0" smtClean="0"/>
              <a:t>Однажды два пятиклассника поспорили. Один из них утверждал, что в слове учится нет буквы Ь, а другой пытался доказать, что нужно писать учиться. Их спор мог продолжаться долго, если бы не вмешалась отличница Машенька. Как ни странно, девочка легко примирила мальчишек, сказав, что они оба правы. Возможно ли это? Конечно! Наверно, и вы смогли бы помочь мальчикам.</a:t>
            </a:r>
          </a:p>
          <a:p>
            <a:r>
              <a:rPr lang="ru-RU" dirty="0" smtClean="0"/>
              <a:t> В русском языке глаголы, имеющие суффикс -</a:t>
            </a:r>
            <a:r>
              <a:rPr lang="ru-RU" dirty="0" err="1" smtClean="0"/>
              <a:t>ся</a:t>
            </a:r>
            <a:r>
              <a:rPr lang="ru-RU" dirty="0" smtClean="0"/>
              <a:t>, в одних случаях могут оканчиваться на -</a:t>
            </a:r>
            <a:r>
              <a:rPr lang="ru-RU" dirty="0" err="1" smtClean="0"/>
              <a:t>тся</a:t>
            </a:r>
            <a:r>
              <a:rPr lang="ru-RU" dirty="0" smtClean="0"/>
              <a:t>, в других — на -</a:t>
            </a:r>
            <a:r>
              <a:rPr lang="ru-RU" dirty="0" err="1" smtClean="0"/>
              <a:t>ться</a:t>
            </a:r>
            <a:r>
              <a:rPr lang="ru-RU" dirty="0" smtClean="0"/>
              <a:t>. Наличие или отсутствие буквы </a:t>
            </a:r>
            <a:r>
              <a:rPr lang="ru-RU" dirty="0" err="1" smtClean="0"/>
              <a:t>ь</a:t>
            </a:r>
            <a:r>
              <a:rPr lang="ru-RU" dirty="0" smtClean="0"/>
              <a:t> объясняется грамматической формой глагола. При этом и слова на -</a:t>
            </a:r>
            <a:r>
              <a:rPr lang="ru-RU" dirty="0" err="1" smtClean="0"/>
              <a:t>ться</a:t>
            </a:r>
            <a:r>
              <a:rPr lang="ru-RU" dirty="0" smtClean="0"/>
              <a:t>, и слова на -</a:t>
            </a:r>
            <a:r>
              <a:rPr lang="ru-RU" dirty="0" err="1" smtClean="0"/>
              <a:t>тся</a:t>
            </a:r>
            <a:r>
              <a:rPr lang="ru-RU" dirty="0" smtClean="0"/>
              <a:t> произносятся одинаково: в конце таких глаголов мы произносим и слышим [</a:t>
            </a:r>
            <a:r>
              <a:rPr lang="ru-RU" dirty="0" err="1" smtClean="0"/>
              <a:t>ца</a:t>
            </a:r>
            <a:r>
              <a:rPr lang="ru-RU" dirty="0" smtClean="0"/>
              <a:t>]. Таковы особенности русской фонетики, морфологии и орфографии.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p:spPr>
        <p:txBody>
          <a:bodyPr>
            <a:normAutofit/>
          </a:bodyPr>
          <a:lstStyle/>
          <a:p>
            <a:pPr algn="ctr">
              <a:buNone/>
            </a:pPr>
            <a:r>
              <a:rPr lang="ru-RU" dirty="0" smtClean="0"/>
              <a:t>   </a:t>
            </a:r>
            <a:r>
              <a:rPr lang="ru-RU" b="1" dirty="0" smtClean="0">
                <a:solidFill>
                  <a:srgbClr val="C00000"/>
                </a:solidFill>
              </a:rPr>
              <a:t>Ребята!</a:t>
            </a:r>
          </a:p>
          <a:p>
            <a:pPr>
              <a:buNone/>
            </a:pPr>
            <a:r>
              <a:rPr lang="ru-RU" dirty="0" smtClean="0"/>
              <a:t>    Согласитесь, непросто различать на письме глаголы, которые оканчиваются на -</a:t>
            </a:r>
            <a:r>
              <a:rPr lang="ru-RU" dirty="0" err="1" smtClean="0"/>
              <a:t>тся</a:t>
            </a:r>
            <a:r>
              <a:rPr lang="ru-RU" dirty="0" smtClean="0"/>
              <a:t> и -</a:t>
            </a:r>
            <a:r>
              <a:rPr lang="ru-RU" dirty="0" err="1" smtClean="0"/>
              <a:t>ться</a:t>
            </a:r>
            <a:r>
              <a:rPr lang="ru-RU" dirty="0" smtClean="0"/>
              <a:t>, потому что в обоих случаях мы произносим [</a:t>
            </a:r>
            <a:r>
              <a:rPr lang="ru-RU" dirty="0" err="1" smtClean="0"/>
              <a:t>ца</a:t>
            </a:r>
            <a:r>
              <a:rPr lang="ru-RU" dirty="0" smtClean="0"/>
              <a:t>]. Сегодня на уроке мы вспомним ранее изученную орфограмму и выполним упражнения, чтобы никогда не допускать таких ошибок.</a:t>
            </a: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6588224" y="4437112"/>
            <a:ext cx="1524000" cy="15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832648"/>
          </a:xfrm>
        </p:spPr>
        <p:txBody>
          <a:bodyPr>
            <a:normAutofit lnSpcReduction="10000"/>
          </a:bodyPr>
          <a:lstStyle/>
          <a:p>
            <a:pPr>
              <a:buNone/>
            </a:pPr>
            <a:r>
              <a:rPr lang="ru-RU" dirty="0" smtClean="0"/>
              <a:t>    </a:t>
            </a:r>
            <a:r>
              <a:rPr lang="ru-RU" sz="4000" dirty="0" smtClean="0"/>
              <a:t>Итак, зададим вопросы, чтобы разрешить сомнения:</a:t>
            </a:r>
          </a:p>
          <a:p>
            <a:r>
              <a:rPr lang="ru-RU" sz="4000" dirty="0" smtClean="0"/>
              <a:t>что делат</a:t>
            </a:r>
            <a:r>
              <a:rPr lang="ru-RU" sz="4000" dirty="0" smtClean="0">
                <a:solidFill>
                  <a:srgbClr val="C00000"/>
                </a:solidFill>
              </a:rPr>
              <a:t>ь</a:t>
            </a:r>
            <a:r>
              <a:rPr lang="ru-RU" sz="4000" dirty="0" smtClean="0"/>
              <a:t>? — учиться — глагол употреблён в </a:t>
            </a:r>
            <a:r>
              <a:rPr lang="ru-RU" sz="4000" dirty="0" smtClean="0">
                <a:solidFill>
                  <a:srgbClr val="C00000"/>
                </a:solidFill>
              </a:rPr>
              <a:t>неопределённой форме</a:t>
            </a:r>
            <a:r>
              <a:rPr lang="ru-RU" sz="4000" dirty="0" smtClean="0"/>
              <a:t>, в нём, как и в вопросе, </a:t>
            </a:r>
            <a:r>
              <a:rPr lang="ru-RU" sz="4000" u="sng" dirty="0" smtClean="0"/>
              <a:t>пишется </a:t>
            </a:r>
            <a:r>
              <a:rPr lang="ru-RU" sz="4000" u="sng" dirty="0" err="1" smtClean="0"/>
              <a:t>ь</a:t>
            </a:r>
            <a:r>
              <a:rPr lang="ru-RU" sz="4000" u="sng" dirty="0" smtClean="0"/>
              <a:t>.</a:t>
            </a:r>
            <a:endParaRPr lang="ru-RU" sz="4000" dirty="0" smtClean="0"/>
          </a:p>
          <a:p>
            <a:r>
              <a:rPr lang="ru-RU" sz="4000" dirty="0" smtClean="0"/>
              <a:t>что делае</a:t>
            </a:r>
            <a:r>
              <a:rPr lang="ru-RU" sz="4000" dirty="0" smtClean="0">
                <a:solidFill>
                  <a:srgbClr val="C00000"/>
                </a:solidFill>
              </a:rPr>
              <a:t>т</a:t>
            </a:r>
            <a:r>
              <a:rPr lang="ru-RU" sz="4000" dirty="0" smtClean="0"/>
              <a:t>? — учится — глагол употреблён </a:t>
            </a:r>
            <a:r>
              <a:rPr lang="ru-RU" sz="4000" dirty="0" smtClean="0">
                <a:solidFill>
                  <a:srgbClr val="C00000"/>
                </a:solidFill>
              </a:rPr>
              <a:t>в форме 3 лица</a:t>
            </a:r>
            <a:r>
              <a:rPr lang="ru-RU" sz="4000" dirty="0" smtClean="0"/>
              <a:t>, </a:t>
            </a:r>
            <a:r>
              <a:rPr lang="ru-RU" sz="4000" u="sng" dirty="0" err="1" smtClean="0"/>
              <a:t>ь</a:t>
            </a:r>
            <a:r>
              <a:rPr lang="ru-RU" sz="4000" u="sng" dirty="0" smtClean="0"/>
              <a:t> не пишется</a:t>
            </a:r>
            <a:r>
              <a:rPr lang="ru-RU" sz="4000" dirty="0" smtClean="0"/>
              <a:t>. В вопросе тоже нет мягкого знака.</a:t>
            </a:r>
            <a:endParaRPr lang="ru-RU"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3" cstate="print"/>
          <a:srcRect/>
          <a:stretch>
            <a:fillRect/>
          </a:stretch>
        </p:blipFill>
        <p:spPr bwMode="auto">
          <a:xfrm>
            <a:off x="467544" y="404664"/>
            <a:ext cx="8064896" cy="6048672"/>
          </a:xfrm>
          <a:prstGeom prst="rect">
            <a:avLst/>
          </a:prstGeom>
          <a:noFill/>
          <a:ln w="9525">
            <a:noFill/>
            <a:miter lim="800000"/>
            <a:headEnd/>
            <a:tailEnd/>
          </a:ln>
        </p:spPr>
      </p:pic>
      <p:pic>
        <p:nvPicPr>
          <p:cNvPr id="5" name="radionyanya._tsya_i_tsya.mp3">
            <a:hlinkClick r:id="" action="ppaction://media"/>
          </p:cNvPr>
          <p:cNvPicPr>
            <a:picLocks noRot="1" noChangeAspect="1"/>
          </p:cNvPicPr>
          <p:nvPr>
            <a:audioFile r:link="rId1"/>
          </p:nvPr>
        </p:nvPicPr>
        <p:blipFill>
          <a:blip r:embed="rId4" cstate="print"/>
          <a:stretch>
            <a:fillRect/>
          </a:stretch>
        </p:blipFill>
        <p:spPr>
          <a:xfrm>
            <a:off x="6876256" y="5589240"/>
            <a:ext cx="592832" cy="59283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26269"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dirty="0" smtClean="0">
                <a:solidFill>
                  <a:schemeClr val="tx2"/>
                </a:solidFill>
              </a:rPr>
              <a:t>-</a:t>
            </a:r>
            <a:r>
              <a:rPr lang="ru-RU" b="1" dirty="0" err="1" smtClean="0">
                <a:solidFill>
                  <a:schemeClr val="tx2"/>
                </a:solidFill>
              </a:rPr>
              <a:t>ться</a:t>
            </a:r>
            <a:r>
              <a:rPr lang="ru-RU" b="1" dirty="0" smtClean="0">
                <a:solidFill>
                  <a:schemeClr val="tx2"/>
                </a:solidFill>
              </a:rPr>
              <a:t>, -</a:t>
            </a:r>
            <a:r>
              <a:rPr lang="ru-RU" b="1" dirty="0" err="1" smtClean="0">
                <a:solidFill>
                  <a:schemeClr val="tx2"/>
                </a:solidFill>
              </a:rPr>
              <a:t>тся</a:t>
            </a:r>
            <a:r>
              <a:rPr lang="ru-RU" b="1" dirty="0" smtClean="0">
                <a:solidFill>
                  <a:schemeClr val="tx2"/>
                </a:solidFill>
              </a:rPr>
              <a:t> или -</a:t>
            </a:r>
            <a:r>
              <a:rPr lang="ru-RU" b="1" dirty="0" err="1" smtClean="0">
                <a:solidFill>
                  <a:schemeClr val="tx2"/>
                </a:solidFill>
              </a:rPr>
              <a:t>ца</a:t>
            </a:r>
            <a:r>
              <a:rPr lang="ru-RU" b="1" dirty="0" smtClean="0">
                <a:solidFill>
                  <a:schemeClr val="tx2"/>
                </a:solidFill>
              </a:rPr>
              <a:t>?</a:t>
            </a:r>
            <a:endParaRPr lang="ru-RU" b="1" dirty="0">
              <a:solidFill>
                <a:schemeClr val="tx2"/>
              </a:solidFill>
            </a:endParaRPr>
          </a:p>
        </p:txBody>
      </p:sp>
      <p:sp>
        <p:nvSpPr>
          <p:cNvPr id="3" name="Содержимое 2"/>
          <p:cNvSpPr>
            <a:spLocks noGrp="1"/>
          </p:cNvSpPr>
          <p:nvPr>
            <p:ph idx="1"/>
          </p:nvPr>
        </p:nvSpPr>
        <p:spPr>
          <a:xfrm>
            <a:off x="457200" y="908720"/>
            <a:ext cx="8229600" cy="5616624"/>
          </a:xfrm>
        </p:spPr>
        <p:txBody>
          <a:bodyPr>
            <a:normAutofit lnSpcReduction="10000"/>
          </a:bodyPr>
          <a:lstStyle/>
          <a:p>
            <a:pPr>
              <a:buNone/>
            </a:pPr>
            <a:r>
              <a:rPr lang="ru-RU" dirty="0" smtClean="0"/>
              <a:t>   </a:t>
            </a:r>
            <a:r>
              <a:rPr lang="ru-RU" b="1" dirty="0" smtClean="0"/>
              <a:t>Можете ли вы определить, к какой части речи относятся слова, оканчивающиеся на -</a:t>
            </a:r>
            <a:r>
              <a:rPr lang="ru-RU" b="1" dirty="0" err="1" smtClean="0"/>
              <a:t>ться</a:t>
            </a:r>
            <a:r>
              <a:rPr lang="ru-RU" b="1" dirty="0" smtClean="0"/>
              <a:t>, -</a:t>
            </a:r>
            <a:r>
              <a:rPr lang="ru-RU" b="1" dirty="0" err="1" smtClean="0"/>
              <a:t>тся</a:t>
            </a:r>
            <a:r>
              <a:rPr lang="ru-RU" b="1" dirty="0" smtClean="0"/>
              <a:t> или -</a:t>
            </a:r>
            <a:r>
              <a:rPr lang="ru-RU" b="1" dirty="0" err="1" smtClean="0"/>
              <a:t>ца</a:t>
            </a:r>
            <a:r>
              <a:rPr lang="ru-RU" b="1" dirty="0" smtClean="0"/>
              <a:t>?</a:t>
            </a:r>
          </a:p>
          <a:p>
            <a:pPr>
              <a:buNone/>
            </a:pPr>
            <a:r>
              <a:rPr lang="ru-RU" dirty="0" smtClean="0"/>
              <a:t>    Конечно, вы догадались, что -</a:t>
            </a:r>
            <a:r>
              <a:rPr lang="ru-RU" dirty="0" err="1" smtClean="0"/>
              <a:t>ться</a:t>
            </a:r>
            <a:r>
              <a:rPr lang="ru-RU" dirty="0" smtClean="0"/>
              <a:t> и -</a:t>
            </a:r>
            <a:r>
              <a:rPr lang="ru-RU" dirty="0" err="1" smtClean="0"/>
              <a:t>тся</a:t>
            </a:r>
            <a:r>
              <a:rPr lang="ru-RU" dirty="0" smtClean="0"/>
              <a:t> пишется в глаголах. А -</a:t>
            </a:r>
            <a:r>
              <a:rPr lang="ru-RU" dirty="0" err="1" smtClean="0"/>
              <a:t>ца</a:t>
            </a:r>
            <a:r>
              <a:rPr lang="ru-RU" dirty="0" smtClean="0"/>
              <a:t>? Запомните, что -</a:t>
            </a:r>
            <a:r>
              <a:rPr lang="ru-RU" b="1" dirty="0" err="1" smtClean="0">
                <a:solidFill>
                  <a:srgbClr val="C00000"/>
                </a:solidFill>
              </a:rPr>
              <a:t>ца</a:t>
            </a:r>
            <a:r>
              <a:rPr lang="ru-RU" dirty="0" smtClean="0"/>
              <a:t> встречается только на конце существительных: </a:t>
            </a:r>
            <a:r>
              <a:rPr lang="ru-RU" b="1" dirty="0" smtClean="0">
                <a:solidFill>
                  <a:srgbClr val="C00000"/>
                </a:solidFill>
              </a:rPr>
              <a:t>лица, куница, сестрица и т. п.</a:t>
            </a:r>
          </a:p>
          <a:p>
            <a:pPr>
              <a:buNone/>
            </a:pPr>
            <a:r>
              <a:rPr lang="ru-RU" dirty="0" smtClean="0"/>
              <a:t>    Вопрос о том, -</a:t>
            </a:r>
            <a:r>
              <a:rPr lang="ru-RU" dirty="0" err="1" smtClean="0"/>
              <a:t>ться</a:t>
            </a:r>
            <a:r>
              <a:rPr lang="ru-RU" dirty="0" smtClean="0"/>
              <a:t> или -</a:t>
            </a:r>
            <a:r>
              <a:rPr lang="ru-RU" dirty="0" err="1" smtClean="0"/>
              <a:t>тся</a:t>
            </a:r>
            <a:r>
              <a:rPr lang="ru-RU" dirty="0" smtClean="0"/>
              <a:t> пишется на конце глагола, вы можете себе задать. Но по поводу -</a:t>
            </a:r>
            <a:r>
              <a:rPr lang="ru-RU" dirty="0" err="1" smtClean="0"/>
              <a:t>ца</a:t>
            </a:r>
            <a:r>
              <a:rPr lang="ru-RU" dirty="0" smtClean="0"/>
              <a:t> сомнений быть не должно: </a:t>
            </a:r>
            <a:r>
              <a:rPr lang="ru-RU" b="1" dirty="0" smtClean="0">
                <a:solidFill>
                  <a:srgbClr val="C00000"/>
                </a:solidFill>
              </a:rPr>
              <a:t>глаголов с -</a:t>
            </a:r>
            <a:r>
              <a:rPr lang="ru-RU" b="1" dirty="0" err="1" smtClean="0">
                <a:solidFill>
                  <a:srgbClr val="C00000"/>
                </a:solidFill>
              </a:rPr>
              <a:t>ца</a:t>
            </a:r>
            <a:r>
              <a:rPr lang="ru-RU" b="1" dirty="0" smtClean="0">
                <a:solidFill>
                  <a:srgbClr val="C00000"/>
                </a:solidFill>
              </a:rPr>
              <a:t> на конце не бывает</a:t>
            </a:r>
            <a:r>
              <a:rPr lang="ru-RU" dirty="0" smtClean="0"/>
              <a:t>!</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-ТСЯ или ТЬСЯ?</a:t>
            </a:r>
            <a:endParaRPr lang="ru-RU" b="1" dirty="0"/>
          </a:p>
        </p:txBody>
      </p:sp>
      <p:sp>
        <p:nvSpPr>
          <p:cNvPr id="3" name="Содержимое 2"/>
          <p:cNvSpPr>
            <a:spLocks noGrp="1"/>
          </p:cNvSpPr>
          <p:nvPr>
            <p:ph idx="1"/>
          </p:nvPr>
        </p:nvSpPr>
        <p:spPr>
          <a:xfrm>
            <a:off x="457200" y="1268760"/>
            <a:ext cx="8229600" cy="5112568"/>
          </a:xfrm>
        </p:spPr>
        <p:txBody>
          <a:bodyPr/>
          <a:lstStyle/>
          <a:p>
            <a:pPr>
              <a:buNone/>
            </a:pPr>
            <a:r>
              <a:rPr lang="ru-RU" sz="4000" dirty="0" smtClean="0"/>
              <a:t>Хочу купа</a:t>
            </a:r>
            <a:r>
              <a:rPr lang="en-US" sz="4000" dirty="0" smtClean="0"/>
              <a:t> [</a:t>
            </a:r>
            <a:r>
              <a:rPr lang="ru-RU" sz="4000" dirty="0" err="1" smtClean="0"/>
              <a:t>ца</a:t>
            </a:r>
            <a:r>
              <a:rPr lang="en-US" sz="4000" dirty="0" smtClean="0"/>
              <a:t>]                                  </a:t>
            </a:r>
          </a:p>
          <a:p>
            <a:pPr>
              <a:buNone/>
            </a:pPr>
            <a:endParaRPr lang="en-US" dirty="0"/>
          </a:p>
          <a:p>
            <a:pPr>
              <a:buNone/>
            </a:pPr>
            <a:endParaRPr lang="en-US" dirty="0" smtClean="0"/>
          </a:p>
          <a:p>
            <a:pPr>
              <a:buNone/>
            </a:pPr>
            <a:endParaRPr lang="en-US" dirty="0"/>
          </a:p>
          <a:p>
            <a:pPr>
              <a:buNone/>
            </a:pPr>
            <a:r>
              <a:rPr lang="en-US" sz="4000" dirty="0" smtClean="0"/>
              <a:t>                      </a:t>
            </a:r>
            <a:r>
              <a:rPr lang="ru-RU" sz="4000" dirty="0" smtClean="0"/>
              <a:t>Он </a:t>
            </a:r>
            <a:r>
              <a:rPr lang="ru-RU" sz="4000" dirty="0" err="1" smtClean="0"/>
              <a:t>купае</a:t>
            </a:r>
            <a:r>
              <a:rPr lang="en-US" sz="4000" dirty="0" smtClean="0"/>
              <a:t>[</a:t>
            </a:r>
            <a:r>
              <a:rPr lang="ru-RU" sz="4000" dirty="0" err="1" smtClean="0"/>
              <a:t>ца</a:t>
            </a:r>
            <a:r>
              <a:rPr lang="en-US" sz="4000" dirty="0" smtClean="0"/>
              <a:t>]</a:t>
            </a:r>
            <a:r>
              <a:rPr lang="ru-RU" sz="4000" dirty="0" smtClean="0"/>
              <a:t> </a:t>
            </a:r>
            <a:endParaRPr lang="ru-RU" sz="4000" dirty="0"/>
          </a:p>
        </p:txBody>
      </p:sp>
      <p:pic>
        <p:nvPicPr>
          <p:cNvPr id="4098" name="Picture 2"/>
          <p:cNvPicPr>
            <a:picLocks noChangeAspect="1" noChangeArrowheads="1"/>
          </p:cNvPicPr>
          <p:nvPr/>
        </p:nvPicPr>
        <p:blipFill>
          <a:blip r:embed="rId2" cstate="print"/>
          <a:srcRect/>
          <a:stretch>
            <a:fillRect/>
          </a:stretch>
        </p:blipFill>
        <p:spPr bwMode="auto">
          <a:xfrm>
            <a:off x="3779912" y="1340768"/>
            <a:ext cx="3096344" cy="1872208"/>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940152" y="3933056"/>
            <a:ext cx="190500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smtClean="0">
                <a:solidFill>
                  <a:schemeClr val="tx2">
                    <a:lumMod val="75000"/>
                  </a:schemeClr>
                </a:solidFill>
              </a:rPr>
              <a:t>Учимся играя</a:t>
            </a:r>
            <a:endParaRPr lang="ru-RU" b="1" dirty="0">
              <a:solidFill>
                <a:schemeClr val="tx2">
                  <a:lumMod val="75000"/>
                </a:schemeClr>
              </a:solidFill>
            </a:endParaRPr>
          </a:p>
        </p:txBody>
      </p:sp>
      <p:sp>
        <p:nvSpPr>
          <p:cNvPr id="3" name="Содержимое 2"/>
          <p:cNvSpPr>
            <a:spLocks noGrp="1"/>
          </p:cNvSpPr>
          <p:nvPr>
            <p:ph idx="1"/>
          </p:nvPr>
        </p:nvSpPr>
        <p:spPr>
          <a:xfrm>
            <a:off x="457200" y="980728"/>
            <a:ext cx="8229600" cy="5544616"/>
          </a:xfrm>
        </p:spPr>
        <p:txBody>
          <a:bodyPr>
            <a:normAutofit fontScale="92500" lnSpcReduction="10000"/>
          </a:bodyPr>
          <a:lstStyle/>
          <a:p>
            <a:pPr>
              <a:buNone/>
            </a:pPr>
            <a:r>
              <a:rPr lang="ru-RU" dirty="0" smtClean="0"/>
              <a:t>                                   Сказать «мяу»</a:t>
            </a:r>
          </a:p>
          <a:p>
            <a:r>
              <a:rPr lang="ru-RU" dirty="0" smtClean="0"/>
              <a:t>Знаете ли вы, что глаголы </a:t>
            </a:r>
            <a:r>
              <a:rPr lang="ru-RU" i="1" dirty="0" smtClean="0">
                <a:solidFill>
                  <a:srgbClr val="C00000"/>
                </a:solidFill>
              </a:rPr>
              <a:t>хныкать, курлыкать, мяукать, гавкать, кукарекать</a:t>
            </a:r>
            <a:r>
              <a:rPr lang="ru-RU" dirty="0" smtClean="0"/>
              <a:t> появились в русском языке всего лишь двести с небольшим лет назад — в 18 веке?</a:t>
            </a:r>
          </a:p>
          <a:p>
            <a:r>
              <a:rPr lang="ru-RU" dirty="0" smtClean="0"/>
              <a:t> Это глаголы звукоподражательного характера, они передают звуки, которые издаёт одушевлённый предмет. Выходит, вплоть до 18 века кошка была, а глаголов мяукать, мурлыкать не было. Почему эти глаголы появились именно тогда, до сих пор остаётся загадкой для учёных-лингвистов.</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467544" y="332656"/>
            <a:ext cx="8208912" cy="58326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785</Words>
  <Application>Microsoft Office PowerPoint</Application>
  <PresentationFormat>Экран (4:3)</PresentationFormat>
  <Paragraphs>51</Paragraphs>
  <Slides>13</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-ться, -тся или -ца?</vt:lpstr>
      <vt:lpstr>-ТСЯ или ТЬСЯ?</vt:lpstr>
      <vt:lpstr>Учимся играя</vt:lpstr>
      <vt:lpstr>Слайд 9</vt:lpstr>
      <vt:lpstr>С мягким знаком или без?</vt:lpstr>
      <vt:lpstr>Тренажёр. Правописание -тся и -ться в глаголах</vt:lpstr>
      <vt:lpstr>Проверь себя.</vt:lpstr>
      <vt:lpstr>Важный 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Правописание -тся и -ться в глаголах</dc:title>
  <dc:creator>lenovo</dc:creator>
  <cp:lastModifiedBy>lenovo</cp:lastModifiedBy>
  <cp:revision>6</cp:revision>
  <dcterms:created xsi:type="dcterms:W3CDTF">2012-11-21T06:24:19Z</dcterms:created>
  <dcterms:modified xsi:type="dcterms:W3CDTF">2013-02-20T08:11:45Z</dcterms:modified>
</cp:coreProperties>
</file>